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6" r:id="rId2"/>
  </p:sldMasterIdLst>
  <p:notesMasterIdLst>
    <p:notesMasterId r:id="rId30"/>
  </p:notesMasterIdLst>
  <p:sldIdLst>
    <p:sldId id="256" r:id="rId3"/>
    <p:sldId id="280" r:id="rId4"/>
    <p:sldId id="257" r:id="rId5"/>
    <p:sldId id="258" r:id="rId6"/>
    <p:sldId id="259" r:id="rId7"/>
    <p:sldId id="260" r:id="rId8"/>
    <p:sldId id="261" r:id="rId9"/>
    <p:sldId id="262" r:id="rId10"/>
    <p:sldId id="284" r:id="rId11"/>
    <p:sldId id="263" r:id="rId12"/>
    <p:sldId id="264" r:id="rId13"/>
    <p:sldId id="265" r:id="rId14"/>
    <p:sldId id="266" r:id="rId15"/>
    <p:sldId id="267" r:id="rId16"/>
    <p:sldId id="268" r:id="rId17"/>
    <p:sldId id="269" r:id="rId18"/>
    <p:sldId id="270" r:id="rId19"/>
    <p:sldId id="271" r:id="rId20"/>
    <p:sldId id="272" r:id="rId21"/>
    <p:sldId id="274" r:id="rId22"/>
    <p:sldId id="285" r:id="rId23"/>
    <p:sldId id="286" r:id="rId24"/>
    <p:sldId id="275" r:id="rId25"/>
    <p:sldId id="281" r:id="rId26"/>
    <p:sldId id="282" r:id="rId27"/>
    <p:sldId id="277" r:id="rId28"/>
    <p:sldId id="283"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1" roundtripDataSignature="AMtx7mjdugAUnGdLnEXCxPliwRqpwEKB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022229-D4C8-4B2B-8906-D612602F52BC}" v="219" dt="2020-08-12T15:34:53.884"/>
    <p1510:client id="{D1BEA4E4-1756-4251-9A84-035EE5707D3D}" v="1802" dt="2020-08-12T16:47:33.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p:cViewPr varScale="1">
        <p:scale>
          <a:sx n="100" d="100"/>
          <a:sy n="100" d="100"/>
        </p:scale>
        <p:origin x="10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5" name="Google Shape;2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2" name="Google Shape;5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9" name="Google Shape;5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5" name="Google Shape;5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2" name="Google Shape;65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fb5c8061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0" name="Google Shape;660;g8fb5c8061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7" name="Google Shape;66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8fb5c8061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8fb5c8061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8fb5c8061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8fb5c8061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2" name="Google Shape;69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1" name="Google Shape;72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fb5c8061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fb5c8061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fb5c8061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fb5c8061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8" name="Google Shape;2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70" name="Google Shape;3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7" name="Google Shape;4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5" name="Google Shape;53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52"/>
        <p:cNvGrpSpPr/>
        <p:nvPr/>
      </p:nvGrpSpPr>
      <p:grpSpPr>
        <a:xfrm>
          <a:off x="0" y="0"/>
          <a:ext cx="0" cy="0"/>
          <a:chOff x="0" y="0"/>
          <a:chExt cx="0" cy="0"/>
        </a:xfrm>
      </p:grpSpPr>
      <p:pic>
        <p:nvPicPr>
          <p:cNvPr id="53" name="Google Shape;53;p19" descr="\\DROBO-FS\QuickDrops\JB\PPTX NG\Droplets\LightingOverlay.png"/>
          <p:cNvPicPr preferRelativeResize="0"/>
          <p:nvPr/>
        </p:nvPicPr>
        <p:blipFill rotWithShape="1">
          <a:blip r:embed="rId2">
            <a:alphaModFix amt="30000"/>
          </a:blip>
          <a:srcRect/>
          <a:stretch/>
        </p:blipFill>
        <p:spPr>
          <a:xfrm>
            <a:off x="0" y="-1"/>
            <a:ext cx="12192003" cy="6858001"/>
          </a:xfrm>
          <a:prstGeom prst="rect">
            <a:avLst/>
          </a:prstGeom>
          <a:noFill/>
          <a:ln>
            <a:noFill/>
          </a:ln>
        </p:spPr>
      </p:pic>
      <p:grpSp>
        <p:nvGrpSpPr>
          <p:cNvPr id="54" name="Google Shape;54;p19"/>
          <p:cNvGrpSpPr/>
          <p:nvPr/>
        </p:nvGrpSpPr>
        <p:grpSpPr>
          <a:xfrm>
            <a:off x="0" y="0"/>
            <a:ext cx="2305051" cy="6858001"/>
            <a:chOff x="0" y="0"/>
            <a:chExt cx="2305051" cy="6858001"/>
          </a:xfrm>
        </p:grpSpPr>
        <p:sp>
          <p:nvSpPr>
            <p:cNvPr id="55" name="Google Shape;55;p19"/>
            <p:cNvSpPr/>
            <p:nvPr/>
          </p:nvSpPr>
          <p:spPr>
            <a:xfrm>
              <a:off x="1209675"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9"/>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9"/>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9"/>
            <p:cNvSpPr/>
            <p:nvPr/>
          </p:nvSpPr>
          <p:spPr>
            <a:xfrm>
              <a:off x="414338" y="9525"/>
              <a:ext cx="28575" cy="4481513"/>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9"/>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9"/>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95DE"/>
                </a:gs>
              </a:gsLst>
              <a:lin ang="5400000" scaled="0"/>
            </a:gradFill>
            <a:ln>
              <a:noFill/>
            </a:ln>
          </p:spPr>
        </p:sp>
        <p:sp>
          <p:nvSpPr>
            <p:cNvPr id="61" name="Google Shape;61;p19"/>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95DE"/>
                </a:gs>
              </a:gsLst>
              <a:lin ang="5400000" scaled="0"/>
            </a:gradFill>
            <a:ln>
              <a:noFill/>
            </a:ln>
          </p:spPr>
        </p:sp>
        <p:sp>
          <p:nvSpPr>
            <p:cNvPr id="62" name="Google Shape;62;p19"/>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9"/>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95DE"/>
                </a:gs>
              </a:gsLst>
              <a:lin ang="5400000" scaled="0"/>
            </a:gradFill>
            <a:ln>
              <a:noFill/>
            </a:ln>
          </p:spPr>
        </p:sp>
        <p:sp>
          <p:nvSpPr>
            <p:cNvPr id="64" name="Google Shape;64;p19"/>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65" name="Google Shape;65;p19"/>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9"/>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9"/>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95DE"/>
                </a:gs>
              </a:gsLst>
              <a:lin ang="5400000" scaled="0"/>
            </a:gradFill>
            <a:ln>
              <a:noFill/>
            </a:ln>
          </p:spPr>
        </p:sp>
        <p:sp>
          <p:nvSpPr>
            <p:cNvPr id="68" name="Google Shape;68;p19"/>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9"/>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95DE"/>
                </a:gs>
              </a:gsLst>
              <a:lin ang="5400000" scaled="0"/>
            </a:gradFill>
            <a:ln>
              <a:noFill/>
            </a:ln>
          </p:spPr>
        </p:sp>
        <p:sp>
          <p:nvSpPr>
            <p:cNvPr id="70" name="Google Shape;70;p19"/>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9"/>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9"/>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95DE"/>
                </a:gs>
              </a:gsLst>
              <a:lin ang="5400000" scaled="0"/>
            </a:gradFill>
            <a:ln>
              <a:noFill/>
            </a:ln>
          </p:spPr>
        </p:sp>
        <p:sp>
          <p:nvSpPr>
            <p:cNvPr id="73" name="Google Shape;73;p19"/>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9"/>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9"/>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3B95DE"/>
                </a:gs>
              </a:gsLst>
              <a:lin ang="5400000" scaled="0"/>
            </a:gradFill>
            <a:ln>
              <a:noFill/>
            </a:ln>
          </p:spPr>
        </p:sp>
        <p:sp>
          <p:nvSpPr>
            <p:cNvPr id="76" name="Google Shape;76;p19"/>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9"/>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3B95DE"/>
                </a:gs>
              </a:gsLst>
              <a:lin ang="5400000" scaled="0"/>
            </a:gradFill>
            <a:ln>
              <a:noFill/>
            </a:ln>
          </p:spPr>
        </p:sp>
        <p:sp>
          <p:nvSpPr>
            <p:cNvPr id="78" name="Google Shape;78;p19"/>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9"/>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95DE"/>
                </a:gs>
              </a:gsLst>
              <a:lin ang="5400000" scaled="0"/>
            </a:gradFill>
            <a:ln>
              <a:noFill/>
            </a:ln>
          </p:spPr>
        </p:sp>
        <p:sp>
          <p:nvSpPr>
            <p:cNvPr id="80" name="Google Shape;80;p19"/>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9"/>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95DE"/>
                </a:gs>
              </a:gsLst>
              <a:lin ang="5400000" scaled="0"/>
            </a:gradFill>
            <a:ln>
              <a:noFill/>
            </a:ln>
          </p:spPr>
        </p:sp>
        <p:sp>
          <p:nvSpPr>
            <p:cNvPr id="82" name="Google Shape;82;p19"/>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9"/>
            <p:cNvSpPr/>
            <p:nvPr/>
          </p:nvSpPr>
          <p:spPr>
            <a:xfrm>
              <a:off x="642938" y="6610350"/>
              <a:ext cx="23813" cy="242888"/>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9"/>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9"/>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95DE"/>
                </a:gs>
              </a:gsLst>
              <a:lin ang="5400000" scaled="0"/>
            </a:gradFill>
            <a:ln>
              <a:noFill/>
            </a:ln>
          </p:spPr>
        </p:sp>
        <p:sp>
          <p:nvSpPr>
            <p:cNvPr id="86" name="Google Shape;86;p19"/>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95DE"/>
                </a:gs>
              </a:gsLst>
              <a:lin ang="5400000" scaled="0"/>
            </a:gradFill>
            <a:ln>
              <a:noFill/>
            </a:ln>
          </p:spPr>
        </p:sp>
        <p:sp>
          <p:nvSpPr>
            <p:cNvPr id="87" name="Google Shape;87;p19"/>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9"/>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95DE"/>
                </a:gs>
              </a:gsLst>
              <a:lin ang="5400000" scaled="0"/>
            </a:gradFill>
            <a:ln>
              <a:noFill/>
            </a:ln>
          </p:spPr>
        </p:sp>
        <p:sp>
          <p:nvSpPr>
            <p:cNvPr id="89" name="Google Shape;89;p19"/>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90" name="Google Shape;90;p19"/>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9"/>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95DE"/>
                </a:gs>
              </a:gsLst>
              <a:lin ang="5400000" scaled="0"/>
            </a:gradFill>
            <a:ln>
              <a:noFill/>
            </a:ln>
          </p:spPr>
        </p:sp>
        <p:sp>
          <p:nvSpPr>
            <p:cNvPr id="92" name="Google Shape;92;p19"/>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9"/>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95DE"/>
                </a:gs>
              </a:gsLst>
              <a:lin ang="5400000" scaled="0"/>
            </a:gradFill>
            <a:ln>
              <a:noFill/>
            </a:ln>
          </p:spPr>
        </p:sp>
        <p:sp>
          <p:nvSpPr>
            <p:cNvPr id="94" name="Google Shape;94;p19"/>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9"/>
            <p:cNvSpPr/>
            <p:nvPr/>
          </p:nvSpPr>
          <p:spPr>
            <a:xfrm>
              <a:off x="1228725"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9"/>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95DE"/>
                </a:gs>
              </a:gsLst>
              <a:lin ang="5400000" scaled="0"/>
            </a:gradFill>
            <a:ln>
              <a:noFill/>
            </a:ln>
          </p:spPr>
        </p:sp>
        <p:sp>
          <p:nvSpPr>
            <p:cNvPr id="97" name="Google Shape;97;p19"/>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9"/>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95DE"/>
                </a:gs>
              </a:gsLst>
              <a:lin ang="5400000" scaled="0"/>
            </a:gradFill>
            <a:ln>
              <a:noFill/>
            </a:ln>
          </p:spPr>
        </p:sp>
        <p:sp>
          <p:nvSpPr>
            <p:cNvPr id="99" name="Google Shape;99;p19"/>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9"/>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9"/>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95DE"/>
                </a:gs>
              </a:gsLst>
              <a:lin ang="5400000" scaled="0"/>
            </a:gradFill>
            <a:ln>
              <a:noFill/>
            </a:ln>
          </p:spPr>
        </p:sp>
        <p:sp>
          <p:nvSpPr>
            <p:cNvPr id="102" name="Google Shape;102;p19"/>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103" name="Google Shape;103;p19"/>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9"/>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9"/>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95DE"/>
                </a:gs>
              </a:gsLst>
              <a:lin ang="5400000" scaled="0"/>
            </a:gradFill>
            <a:ln>
              <a:noFill/>
            </a:ln>
          </p:spPr>
        </p:sp>
        <p:sp>
          <p:nvSpPr>
            <p:cNvPr id="106" name="Google Shape;106;p19"/>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9"/>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95DE"/>
                </a:gs>
              </a:gsLst>
              <a:lin ang="5400000" scaled="0"/>
            </a:gradFill>
            <a:ln>
              <a:noFill/>
            </a:ln>
          </p:spPr>
        </p:sp>
        <p:sp>
          <p:nvSpPr>
            <p:cNvPr id="108" name="Google Shape;108;p19"/>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 name="Google Shape;109;p19"/>
          <p:cNvSpPr txBox="1">
            <a:spLocks noGrp="1"/>
          </p:cNvSpPr>
          <p:nvPr>
            <p:ph type="ctrTitle"/>
          </p:nvPr>
        </p:nvSpPr>
        <p:spPr>
          <a:xfrm>
            <a:off x="1876424" y="1122363"/>
            <a:ext cx="879157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Twentieth Century"/>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9"/>
          <p:cNvSpPr txBox="1">
            <a:spLocks noGrp="1"/>
          </p:cNvSpPr>
          <p:nvPr>
            <p:ph type="subTitle" idx="1"/>
          </p:nvPr>
        </p:nvSpPr>
        <p:spPr>
          <a:xfrm>
            <a:off x="1876424" y="3602038"/>
            <a:ext cx="8791575" cy="1655762"/>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000"/>
              </a:spcBef>
              <a:spcAft>
                <a:spcPts val="0"/>
              </a:spcAft>
              <a:buClr>
                <a:schemeClr val="lt2"/>
              </a:buClr>
              <a:buSzPts val="2500"/>
              <a:buNone/>
              <a:defRPr sz="2000" cap="none">
                <a:solidFill>
                  <a:schemeClr val="lt2"/>
                </a:solidFill>
              </a:defRPr>
            </a:lvl1pPr>
            <a:lvl2pPr lvl="1" algn="ctr">
              <a:lnSpc>
                <a:spcPct val="120000"/>
              </a:lnSpc>
              <a:spcBef>
                <a:spcPts val="500"/>
              </a:spcBef>
              <a:spcAft>
                <a:spcPts val="0"/>
              </a:spcAft>
              <a:buClr>
                <a:schemeClr val="lt1"/>
              </a:buClr>
              <a:buSzPts val="2500"/>
              <a:buNone/>
              <a:defRPr sz="2000"/>
            </a:lvl2pPr>
            <a:lvl3pPr lvl="2" algn="ctr">
              <a:lnSpc>
                <a:spcPct val="120000"/>
              </a:lnSpc>
              <a:spcBef>
                <a:spcPts val="500"/>
              </a:spcBef>
              <a:spcAft>
                <a:spcPts val="0"/>
              </a:spcAft>
              <a:buClr>
                <a:schemeClr val="lt1"/>
              </a:buClr>
              <a:buSzPts val="2250"/>
              <a:buNone/>
              <a:defRPr sz="1800"/>
            </a:lvl3pPr>
            <a:lvl4pPr lvl="3" algn="ctr">
              <a:lnSpc>
                <a:spcPct val="120000"/>
              </a:lnSpc>
              <a:spcBef>
                <a:spcPts val="500"/>
              </a:spcBef>
              <a:spcAft>
                <a:spcPts val="0"/>
              </a:spcAft>
              <a:buClr>
                <a:schemeClr val="lt1"/>
              </a:buClr>
              <a:buSzPts val="2000"/>
              <a:buNone/>
              <a:defRPr sz="1600"/>
            </a:lvl4pPr>
            <a:lvl5pPr lvl="4" algn="ctr">
              <a:lnSpc>
                <a:spcPct val="120000"/>
              </a:lnSpc>
              <a:spcBef>
                <a:spcPts val="500"/>
              </a:spcBef>
              <a:spcAft>
                <a:spcPts val="0"/>
              </a:spcAft>
              <a:buClr>
                <a:schemeClr val="lt1"/>
              </a:buClr>
              <a:buSzPts val="2000"/>
              <a:buNone/>
              <a:defRPr sz="1600"/>
            </a:lvl5pPr>
            <a:lvl6pPr lvl="5" algn="ctr">
              <a:lnSpc>
                <a:spcPct val="120000"/>
              </a:lnSpc>
              <a:spcBef>
                <a:spcPts val="500"/>
              </a:spcBef>
              <a:spcAft>
                <a:spcPts val="0"/>
              </a:spcAft>
              <a:buClr>
                <a:schemeClr val="lt1"/>
              </a:buClr>
              <a:buSzPts val="2000"/>
              <a:buNone/>
              <a:defRPr sz="1600"/>
            </a:lvl6pPr>
            <a:lvl7pPr lvl="6" algn="ctr">
              <a:lnSpc>
                <a:spcPct val="120000"/>
              </a:lnSpc>
              <a:spcBef>
                <a:spcPts val="500"/>
              </a:spcBef>
              <a:spcAft>
                <a:spcPts val="0"/>
              </a:spcAft>
              <a:buClr>
                <a:schemeClr val="lt1"/>
              </a:buClr>
              <a:buSzPts val="2000"/>
              <a:buNone/>
              <a:defRPr sz="1600"/>
            </a:lvl7pPr>
            <a:lvl8pPr lvl="7" algn="ctr">
              <a:lnSpc>
                <a:spcPct val="120000"/>
              </a:lnSpc>
              <a:spcBef>
                <a:spcPts val="500"/>
              </a:spcBef>
              <a:spcAft>
                <a:spcPts val="0"/>
              </a:spcAft>
              <a:buClr>
                <a:schemeClr val="lt1"/>
              </a:buClr>
              <a:buSzPts val="2000"/>
              <a:buNone/>
              <a:defRPr sz="1600"/>
            </a:lvl8pPr>
            <a:lvl9pPr lvl="8" algn="ctr">
              <a:lnSpc>
                <a:spcPct val="120000"/>
              </a:lnSpc>
              <a:spcBef>
                <a:spcPts val="500"/>
              </a:spcBef>
              <a:spcAft>
                <a:spcPts val="0"/>
              </a:spcAft>
              <a:buClr>
                <a:schemeClr val="lt1"/>
              </a:buClr>
              <a:buSzPts val="2000"/>
              <a:buNone/>
              <a:defRPr sz="1600"/>
            </a:lvl9pPr>
          </a:lstStyle>
          <a:p>
            <a:endParaRPr/>
          </a:p>
        </p:txBody>
      </p:sp>
      <p:sp>
        <p:nvSpPr>
          <p:cNvPr id="111" name="Google Shape;111;p19"/>
          <p:cNvSpPr txBox="1">
            <a:spLocks noGrp="1"/>
          </p:cNvSpPr>
          <p:nvPr>
            <p:ph type="dt" idx="10"/>
          </p:nvPr>
        </p:nvSpPr>
        <p:spPr>
          <a:xfrm>
            <a:off x="7077511" y="5410201"/>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9"/>
          <p:cNvSpPr txBox="1">
            <a:spLocks noGrp="1"/>
          </p:cNvSpPr>
          <p:nvPr>
            <p:ph type="ftr" idx="11"/>
          </p:nvPr>
        </p:nvSpPr>
        <p:spPr>
          <a:xfrm>
            <a:off x="1876424" y="5410201"/>
            <a:ext cx="512488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9"/>
          <p:cNvSpPr txBox="1">
            <a:spLocks noGrp="1"/>
          </p:cNvSpPr>
          <p:nvPr>
            <p:ph type="sldNum" idx="12"/>
          </p:nvPr>
        </p:nvSpPr>
        <p:spPr>
          <a:xfrm>
            <a:off x="9896911" y="5410199"/>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65"/>
        <p:cNvGrpSpPr/>
        <p:nvPr/>
      </p:nvGrpSpPr>
      <p:grpSpPr>
        <a:xfrm>
          <a:off x="0" y="0"/>
          <a:ext cx="0" cy="0"/>
          <a:chOff x="0" y="0"/>
          <a:chExt cx="0" cy="0"/>
        </a:xfrm>
      </p:grpSpPr>
      <p:sp>
        <p:nvSpPr>
          <p:cNvPr id="166" name="Google Shape;166;p30"/>
          <p:cNvSpPr txBox="1">
            <a:spLocks noGrp="1"/>
          </p:cNvSpPr>
          <p:nvPr>
            <p:ph type="title"/>
          </p:nvPr>
        </p:nvSpPr>
        <p:spPr>
          <a:xfrm>
            <a:off x="1141410" y="4304664"/>
            <a:ext cx="9912355"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30"/>
          <p:cNvSpPr>
            <a:spLocks noGrp="1"/>
          </p:cNvSpPr>
          <p:nvPr>
            <p:ph type="pic" idx="2"/>
          </p:nvPr>
        </p:nvSpPr>
        <p:spPr>
          <a:xfrm>
            <a:off x="1141411" y="606426"/>
            <a:ext cx="9912354" cy="3299778"/>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lt1"/>
              </a:buClr>
              <a:buSzPts val="4000"/>
              <a:buFont typeface="Arial"/>
              <a:buNone/>
              <a:defRPr sz="32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68" name="Google Shape;168;p30"/>
          <p:cNvSpPr txBox="1">
            <a:spLocks noGrp="1"/>
          </p:cNvSpPr>
          <p:nvPr>
            <p:ph type="body" idx="1"/>
          </p:nvPr>
        </p:nvSpPr>
        <p:spPr>
          <a:xfrm>
            <a:off x="1141364" y="5124020"/>
            <a:ext cx="9910859" cy="68247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69" name="Google Shape;169;p30"/>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0"/>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0"/>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1141456" y="609600"/>
            <a:ext cx="9905955" cy="3429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1"/>
          <p:cNvSpPr txBox="1">
            <a:spLocks noGrp="1"/>
          </p:cNvSpPr>
          <p:nvPr>
            <p:ph type="body" idx="1"/>
          </p:nvPr>
        </p:nvSpPr>
        <p:spPr>
          <a:xfrm>
            <a:off x="1141410" y="4419599"/>
            <a:ext cx="9904459" cy="1371599"/>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75" name="Google Shape;175;p3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1446212" y="609599"/>
            <a:ext cx="9302752" cy="27484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2"/>
          <p:cNvSpPr txBox="1">
            <a:spLocks noGrp="1"/>
          </p:cNvSpPr>
          <p:nvPr>
            <p:ph type="body" idx="1"/>
          </p:nvPr>
        </p:nvSpPr>
        <p:spPr>
          <a:xfrm>
            <a:off x="1720644" y="3365557"/>
            <a:ext cx="875229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1" name="Google Shape;181;p32"/>
          <p:cNvSpPr txBox="1">
            <a:spLocks noGrp="1"/>
          </p:cNvSpPr>
          <p:nvPr>
            <p:ph type="body" idx="2"/>
          </p:nvPr>
        </p:nvSpPr>
        <p:spPr>
          <a:xfrm>
            <a:off x="1141411" y="4309919"/>
            <a:ext cx="9906002" cy="1489496"/>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2" name="Google Shape;182;p32"/>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2"/>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3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
        <p:nvSpPr>
          <p:cNvPr id="185" name="Google Shape;185;p32"/>
          <p:cNvSpPr txBox="1"/>
          <p:nvPr/>
        </p:nvSpPr>
        <p:spPr>
          <a:xfrm>
            <a:off x="903512" y="732394"/>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Twentieth Century"/>
              <a:buNone/>
            </a:pPr>
            <a:r>
              <a:rPr lang="en-US" sz="8000" b="0" i="0" u="none" strike="noStrike" cap="none">
                <a:solidFill>
                  <a:schemeClr val="lt1"/>
                </a:solidFill>
                <a:latin typeface="Twentieth Century"/>
                <a:ea typeface="Twentieth Century"/>
                <a:cs typeface="Twentieth Century"/>
                <a:sym typeface="Twentieth Century"/>
              </a:rPr>
              <a:t>“</a:t>
            </a:r>
            <a:endParaRPr sz="1400" b="0" i="0" u="none" strike="noStrike" cap="none">
              <a:solidFill>
                <a:srgbClr val="000000"/>
              </a:solidFill>
              <a:latin typeface="Arial"/>
              <a:ea typeface="Arial"/>
              <a:cs typeface="Arial"/>
              <a:sym typeface="Arial"/>
            </a:endParaRPr>
          </a:p>
        </p:txBody>
      </p:sp>
      <p:sp>
        <p:nvSpPr>
          <p:cNvPr id="186" name="Google Shape;186;p32"/>
          <p:cNvSpPr txBox="1"/>
          <p:nvPr/>
        </p:nvSpPr>
        <p:spPr>
          <a:xfrm>
            <a:off x="10537370" y="2764972"/>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Twentieth Century"/>
              <a:buNone/>
            </a:pPr>
            <a:r>
              <a:rPr lang="en-US" sz="8000" b="0" i="0" u="none" strike="noStrike" cap="none">
                <a:solidFill>
                  <a:schemeClr val="lt1"/>
                </a:solidFill>
                <a:latin typeface="Twentieth Century"/>
                <a:ea typeface="Twentieth Century"/>
                <a:cs typeface="Twentieth Century"/>
                <a:sym typeface="Twentieth Century"/>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1141410" y="2134041"/>
            <a:ext cx="9906001"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3"/>
          <p:cNvSpPr txBox="1">
            <a:spLocks noGrp="1"/>
          </p:cNvSpPr>
          <p:nvPr>
            <p:ph type="body" idx="1"/>
          </p:nvPr>
        </p:nvSpPr>
        <p:spPr>
          <a:xfrm>
            <a:off x="1141364" y="4657655"/>
            <a:ext cx="9904505" cy="114064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90" name="Google Shape;190;p3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3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4"/>
          <p:cNvSpPr txBox="1">
            <a:spLocks noGrp="1"/>
          </p:cNvSpPr>
          <p:nvPr>
            <p:ph type="body" idx="1"/>
          </p:nvPr>
        </p:nvSpPr>
        <p:spPr>
          <a:xfrm>
            <a:off x="1141410" y="2674463"/>
            <a:ext cx="3196899"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96" name="Google Shape;196;p34"/>
          <p:cNvSpPr txBox="1">
            <a:spLocks noGrp="1"/>
          </p:cNvSpPr>
          <p:nvPr>
            <p:ph type="body" idx="2"/>
          </p:nvPr>
        </p:nvSpPr>
        <p:spPr>
          <a:xfrm>
            <a:off x="1127918" y="3360263"/>
            <a:ext cx="3208735"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97" name="Google Shape;197;p34"/>
          <p:cNvSpPr txBox="1">
            <a:spLocks noGrp="1"/>
          </p:cNvSpPr>
          <p:nvPr>
            <p:ph type="body" idx="3"/>
          </p:nvPr>
        </p:nvSpPr>
        <p:spPr>
          <a:xfrm>
            <a:off x="4514766" y="2677635"/>
            <a:ext cx="3184385"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98" name="Google Shape;198;p34"/>
          <p:cNvSpPr txBox="1">
            <a:spLocks noGrp="1"/>
          </p:cNvSpPr>
          <p:nvPr>
            <p:ph type="body" idx="4"/>
          </p:nvPr>
        </p:nvSpPr>
        <p:spPr>
          <a:xfrm>
            <a:off x="4504213" y="3363435"/>
            <a:ext cx="3195830"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199" name="Google Shape;199;p34"/>
          <p:cNvSpPr txBox="1">
            <a:spLocks noGrp="1"/>
          </p:cNvSpPr>
          <p:nvPr>
            <p:ph type="body" idx="5"/>
          </p:nvPr>
        </p:nvSpPr>
        <p:spPr>
          <a:xfrm>
            <a:off x="7852442" y="2674463"/>
            <a:ext cx="319496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0" name="Google Shape;200;p34"/>
          <p:cNvSpPr txBox="1">
            <a:spLocks noGrp="1"/>
          </p:cNvSpPr>
          <p:nvPr>
            <p:ph type="body" idx="6"/>
          </p:nvPr>
        </p:nvSpPr>
        <p:spPr>
          <a:xfrm>
            <a:off x="7852442" y="3360263"/>
            <a:ext cx="3194968"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1" name="Google Shape;201;p3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218"/>
        <p:cNvGrpSpPr/>
        <p:nvPr/>
      </p:nvGrpSpPr>
      <p:grpSpPr>
        <a:xfrm>
          <a:off x="0" y="0"/>
          <a:ext cx="0" cy="0"/>
          <a:chOff x="0" y="0"/>
          <a:chExt cx="0" cy="0"/>
        </a:xfrm>
      </p:grpSpPr>
      <p:sp>
        <p:nvSpPr>
          <p:cNvPr id="219" name="Google Shape;219;p36"/>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6"/>
          <p:cNvSpPr txBox="1">
            <a:spLocks noGrp="1"/>
          </p:cNvSpPr>
          <p:nvPr>
            <p:ph type="body" idx="1"/>
          </p:nvPr>
        </p:nvSpPr>
        <p:spPr>
          <a:xfrm rot="5400000">
            <a:off x="4323555" y="-932655"/>
            <a:ext cx="3541714" cy="9905999"/>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21" name="Google Shape;221;p3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3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3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224"/>
        <p:cNvGrpSpPr/>
        <p:nvPr/>
      </p:nvGrpSpPr>
      <p:grpSpPr>
        <a:xfrm>
          <a:off x="0" y="0"/>
          <a:ext cx="0" cy="0"/>
          <a:chOff x="0" y="0"/>
          <a:chExt cx="0" cy="0"/>
        </a:xfrm>
      </p:grpSpPr>
      <p:sp>
        <p:nvSpPr>
          <p:cNvPr id="225" name="Google Shape;225;p37"/>
          <p:cNvSpPr txBox="1">
            <a:spLocks noGrp="1"/>
          </p:cNvSpPr>
          <p:nvPr>
            <p:ph type="title"/>
          </p:nvPr>
        </p:nvSpPr>
        <p:spPr>
          <a:xfrm rot="5400000">
            <a:off x="7454105" y="2197894"/>
            <a:ext cx="5181601" cy="200501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7"/>
          <p:cNvSpPr txBox="1">
            <a:spLocks noGrp="1"/>
          </p:cNvSpPr>
          <p:nvPr>
            <p:ph type="body" idx="1"/>
          </p:nvPr>
        </p:nvSpPr>
        <p:spPr>
          <a:xfrm rot="5400000">
            <a:off x="2424904" y="-673895"/>
            <a:ext cx="5181601" cy="7748590"/>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27" name="Google Shape;227;p3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3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77"/>
        <p:cNvGrpSpPr/>
        <p:nvPr/>
      </p:nvGrpSpPr>
      <p:grpSpPr>
        <a:xfrm>
          <a:off x="0" y="0"/>
          <a:ext cx="0" cy="0"/>
          <a:chOff x="0" y="0"/>
          <a:chExt cx="0" cy="0"/>
        </a:xfrm>
      </p:grpSpPr>
      <p:sp>
        <p:nvSpPr>
          <p:cNvPr id="278" name="Google Shape;278;p22"/>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22"/>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dk1"/>
              </a:buClr>
              <a:buSzPts val="2250"/>
              <a:buChar char="•"/>
              <a:defRPr/>
            </a:lvl1pPr>
            <a:lvl2pPr marL="914400" lvl="1" indent="-371475" algn="l">
              <a:lnSpc>
                <a:spcPct val="120000"/>
              </a:lnSpc>
              <a:spcBef>
                <a:spcPts val="500"/>
              </a:spcBef>
              <a:spcAft>
                <a:spcPts val="0"/>
              </a:spcAft>
              <a:buClr>
                <a:schemeClr val="dk1"/>
              </a:buClr>
              <a:buSzPts val="2250"/>
              <a:buChar char="•"/>
              <a:defRPr/>
            </a:lvl2pPr>
            <a:lvl3pPr marL="1371600" lvl="2" indent="-371475" algn="l">
              <a:lnSpc>
                <a:spcPct val="120000"/>
              </a:lnSpc>
              <a:spcBef>
                <a:spcPts val="500"/>
              </a:spcBef>
              <a:spcAft>
                <a:spcPts val="0"/>
              </a:spcAft>
              <a:buClr>
                <a:schemeClr val="dk1"/>
              </a:buClr>
              <a:buSzPts val="2250"/>
              <a:buChar char="•"/>
              <a:defRPr/>
            </a:lvl3pPr>
            <a:lvl4pPr marL="1828800" lvl="3" indent="-371475" algn="l">
              <a:lnSpc>
                <a:spcPct val="120000"/>
              </a:lnSpc>
              <a:spcBef>
                <a:spcPts val="500"/>
              </a:spcBef>
              <a:spcAft>
                <a:spcPts val="0"/>
              </a:spcAft>
              <a:buClr>
                <a:schemeClr val="dk1"/>
              </a:buClr>
              <a:buSzPts val="2250"/>
              <a:buChar char="•"/>
              <a:defRPr/>
            </a:lvl4pPr>
            <a:lvl5pPr marL="2286000" lvl="4" indent="-371475" algn="l">
              <a:lnSpc>
                <a:spcPct val="120000"/>
              </a:lnSpc>
              <a:spcBef>
                <a:spcPts val="500"/>
              </a:spcBef>
              <a:spcAft>
                <a:spcPts val="0"/>
              </a:spcAft>
              <a:buClr>
                <a:schemeClr val="dk1"/>
              </a:buClr>
              <a:buSzPts val="2250"/>
              <a:buChar char="•"/>
              <a:defRPr/>
            </a:lvl5pPr>
            <a:lvl6pPr marL="2743200" lvl="5" indent="-371475" algn="l">
              <a:lnSpc>
                <a:spcPct val="120000"/>
              </a:lnSpc>
              <a:spcBef>
                <a:spcPts val="500"/>
              </a:spcBef>
              <a:spcAft>
                <a:spcPts val="0"/>
              </a:spcAft>
              <a:buClr>
                <a:schemeClr val="dk1"/>
              </a:buClr>
              <a:buSzPts val="2250"/>
              <a:buChar char="•"/>
              <a:defRPr/>
            </a:lvl6pPr>
            <a:lvl7pPr marL="3200400" lvl="6" indent="-371475" algn="l">
              <a:lnSpc>
                <a:spcPct val="120000"/>
              </a:lnSpc>
              <a:spcBef>
                <a:spcPts val="500"/>
              </a:spcBef>
              <a:spcAft>
                <a:spcPts val="0"/>
              </a:spcAft>
              <a:buClr>
                <a:schemeClr val="dk1"/>
              </a:buClr>
              <a:buSzPts val="2250"/>
              <a:buChar char="•"/>
              <a:defRPr/>
            </a:lvl7pPr>
            <a:lvl8pPr marL="3657600" lvl="7" indent="-371475" algn="l">
              <a:lnSpc>
                <a:spcPct val="120000"/>
              </a:lnSpc>
              <a:spcBef>
                <a:spcPts val="500"/>
              </a:spcBef>
              <a:spcAft>
                <a:spcPts val="0"/>
              </a:spcAft>
              <a:buClr>
                <a:schemeClr val="dk1"/>
              </a:buClr>
              <a:buSzPts val="2250"/>
              <a:buChar char="•"/>
              <a:defRPr/>
            </a:lvl8pPr>
            <a:lvl9pPr marL="4114800" lvl="8" indent="-371475" algn="l">
              <a:lnSpc>
                <a:spcPct val="120000"/>
              </a:lnSpc>
              <a:spcBef>
                <a:spcPts val="500"/>
              </a:spcBef>
              <a:spcAft>
                <a:spcPts val="0"/>
              </a:spcAft>
              <a:buClr>
                <a:schemeClr val="dk1"/>
              </a:buClr>
              <a:buSzPts val="2250"/>
              <a:buChar char="•"/>
              <a:defRPr/>
            </a:lvl9pPr>
          </a:lstStyle>
          <a:p>
            <a:endParaRPr/>
          </a:p>
        </p:txBody>
      </p:sp>
      <p:sp>
        <p:nvSpPr>
          <p:cNvPr id="280" name="Google Shape;280;p22"/>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22"/>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2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0"/>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17" name="Google Shape;117;p20"/>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0"/>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0"/>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1141411" y="1419226"/>
            <a:ext cx="99060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3"/>
          <p:cNvSpPr txBox="1">
            <a:spLocks noGrp="1"/>
          </p:cNvSpPr>
          <p:nvPr>
            <p:ph type="body" idx="1"/>
          </p:nvPr>
        </p:nvSpPr>
        <p:spPr>
          <a:xfrm>
            <a:off x="1141411" y="4424362"/>
            <a:ext cx="9906000" cy="137477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250"/>
              <a:buNone/>
              <a:defRPr sz="1800" cap="none">
                <a:solidFill>
                  <a:schemeClr val="lt1"/>
                </a:solidFill>
              </a:defRPr>
            </a:lvl1pPr>
            <a:lvl2pPr marL="914400" lvl="1" indent="-228600" algn="l">
              <a:lnSpc>
                <a:spcPct val="120000"/>
              </a:lnSpc>
              <a:spcBef>
                <a:spcPts val="500"/>
              </a:spcBef>
              <a:spcAft>
                <a:spcPts val="0"/>
              </a:spcAft>
              <a:buClr>
                <a:schemeClr val="lt1"/>
              </a:buClr>
              <a:buSzPts val="2250"/>
              <a:buNone/>
              <a:defRPr sz="1800">
                <a:solidFill>
                  <a:schemeClr val="lt1"/>
                </a:solidFill>
              </a:defRPr>
            </a:lvl2pPr>
            <a:lvl3pPr marL="1371600" lvl="2" indent="-228600" algn="l">
              <a:lnSpc>
                <a:spcPct val="120000"/>
              </a:lnSpc>
              <a:spcBef>
                <a:spcPts val="500"/>
              </a:spcBef>
              <a:spcAft>
                <a:spcPts val="0"/>
              </a:spcAft>
              <a:buClr>
                <a:schemeClr val="lt1"/>
              </a:buClr>
              <a:buSzPts val="2250"/>
              <a:buNone/>
              <a:defRPr sz="1800">
                <a:solidFill>
                  <a:schemeClr val="lt1"/>
                </a:solidFill>
              </a:defRPr>
            </a:lvl3pPr>
            <a:lvl4pPr marL="1828800" lvl="3" indent="-228600" algn="l">
              <a:lnSpc>
                <a:spcPct val="120000"/>
              </a:lnSpc>
              <a:spcBef>
                <a:spcPts val="500"/>
              </a:spcBef>
              <a:spcAft>
                <a:spcPts val="0"/>
              </a:spcAft>
              <a:buClr>
                <a:schemeClr val="lt1"/>
              </a:buClr>
              <a:buSzPts val="2000"/>
              <a:buNone/>
              <a:defRPr sz="1600">
                <a:solidFill>
                  <a:schemeClr val="lt1"/>
                </a:solidFill>
              </a:defRPr>
            </a:lvl4pPr>
            <a:lvl5pPr marL="2286000" lvl="4" indent="-228600" algn="l">
              <a:lnSpc>
                <a:spcPct val="120000"/>
              </a:lnSpc>
              <a:spcBef>
                <a:spcPts val="500"/>
              </a:spcBef>
              <a:spcAft>
                <a:spcPts val="0"/>
              </a:spcAft>
              <a:buClr>
                <a:schemeClr val="lt1"/>
              </a:buClr>
              <a:buSzPts val="2000"/>
              <a:buNone/>
              <a:defRPr sz="1600">
                <a:solidFill>
                  <a:schemeClr val="lt1"/>
                </a:solidFill>
              </a:defRPr>
            </a:lvl5pPr>
            <a:lvl6pPr marL="2743200" lvl="5" indent="-228600" algn="l">
              <a:lnSpc>
                <a:spcPct val="120000"/>
              </a:lnSpc>
              <a:spcBef>
                <a:spcPts val="500"/>
              </a:spcBef>
              <a:spcAft>
                <a:spcPts val="0"/>
              </a:spcAft>
              <a:buClr>
                <a:schemeClr val="lt1"/>
              </a:buClr>
              <a:buSzPts val="2000"/>
              <a:buNone/>
              <a:defRPr sz="1600">
                <a:solidFill>
                  <a:schemeClr val="lt1"/>
                </a:solidFill>
              </a:defRPr>
            </a:lvl6pPr>
            <a:lvl7pPr marL="3200400" lvl="6" indent="-228600" algn="l">
              <a:lnSpc>
                <a:spcPct val="120000"/>
              </a:lnSpc>
              <a:spcBef>
                <a:spcPts val="500"/>
              </a:spcBef>
              <a:spcAft>
                <a:spcPts val="0"/>
              </a:spcAft>
              <a:buClr>
                <a:schemeClr val="lt1"/>
              </a:buClr>
              <a:buSzPts val="2000"/>
              <a:buNone/>
              <a:defRPr sz="1600">
                <a:solidFill>
                  <a:schemeClr val="lt1"/>
                </a:solidFill>
              </a:defRPr>
            </a:lvl7pPr>
            <a:lvl8pPr marL="3657600" lvl="7" indent="-228600" algn="l">
              <a:lnSpc>
                <a:spcPct val="120000"/>
              </a:lnSpc>
              <a:spcBef>
                <a:spcPts val="500"/>
              </a:spcBef>
              <a:spcAft>
                <a:spcPts val="0"/>
              </a:spcAft>
              <a:buClr>
                <a:schemeClr val="lt1"/>
              </a:buClr>
              <a:buSzPts val="2000"/>
              <a:buNone/>
              <a:defRPr sz="1600">
                <a:solidFill>
                  <a:schemeClr val="lt1"/>
                </a:solidFill>
              </a:defRPr>
            </a:lvl8pPr>
            <a:lvl9pPr marL="4114800" lvl="8" indent="-228600" algn="l">
              <a:lnSpc>
                <a:spcPct val="120000"/>
              </a:lnSpc>
              <a:spcBef>
                <a:spcPts val="500"/>
              </a:spcBef>
              <a:spcAft>
                <a:spcPts val="0"/>
              </a:spcAft>
              <a:buClr>
                <a:schemeClr val="lt1"/>
              </a:buClr>
              <a:buSzPts val="2000"/>
              <a:buNone/>
              <a:defRPr sz="1600">
                <a:solidFill>
                  <a:schemeClr val="lt1"/>
                </a:solidFill>
              </a:defRPr>
            </a:lvl9pPr>
          </a:lstStyle>
          <a:p>
            <a:endParaRPr/>
          </a:p>
        </p:txBody>
      </p:sp>
      <p:sp>
        <p:nvSpPr>
          <p:cNvPr id="123" name="Google Shape;123;p2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4"/>
          <p:cNvSpPr txBox="1">
            <a:spLocks noGrp="1"/>
          </p:cNvSpPr>
          <p:nvPr>
            <p:ph type="body" idx="1"/>
          </p:nvPr>
        </p:nvSpPr>
        <p:spPr>
          <a:xfrm>
            <a:off x="1141410" y="2249486"/>
            <a:ext cx="487838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29" name="Google Shape;129;p24"/>
          <p:cNvSpPr txBox="1">
            <a:spLocks noGrp="1"/>
          </p:cNvSpPr>
          <p:nvPr>
            <p:ph type="body" idx="2"/>
          </p:nvPr>
        </p:nvSpPr>
        <p:spPr>
          <a:xfrm>
            <a:off x="6172200" y="2249486"/>
            <a:ext cx="4875211"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0" name="Google Shape;130;p2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1141411" y="619126"/>
            <a:ext cx="9906000" cy="14779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5"/>
          <p:cNvSpPr txBox="1">
            <a:spLocks noGrp="1"/>
          </p:cNvSpPr>
          <p:nvPr>
            <p:ph type="body" idx="1"/>
          </p:nvPr>
        </p:nvSpPr>
        <p:spPr>
          <a:xfrm>
            <a:off x="1370019" y="2249486"/>
            <a:ext cx="464978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6" name="Google Shape;136;p25"/>
          <p:cNvSpPr txBox="1">
            <a:spLocks noGrp="1"/>
          </p:cNvSpPr>
          <p:nvPr>
            <p:ph type="body" idx="2"/>
          </p:nvPr>
        </p:nvSpPr>
        <p:spPr>
          <a:xfrm>
            <a:off x="1141410" y="3073397"/>
            <a:ext cx="4878391" cy="2717801"/>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7" name="Google Shape;137;p25"/>
          <p:cNvSpPr txBox="1">
            <a:spLocks noGrp="1"/>
          </p:cNvSpPr>
          <p:nvPr>
            <p:ph type="body" idx="3"/>
          </p:nvPr>
        </p:nvSpPr>
        <p:spPr>
          <a:xfrm>
            <a:off x="6400808" y="2249485"/>
            <a:ext cx="46466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138" name="Google Shape;138;p25"/>
          <p:cNvSpPr txBox="1">
            <a:spLocks noGrp="1"/>
          </p:cNvSpPr>
          <p:nvPr>
            <p:ph type="body" idx="4"/>
          </p:nvPr>
        </p:nvSpPr>
        <p:spPr>
          <a:xfrm>
            <a:off x="6172200" y="3073397"/>
            <a:ext cx="4875210" cy="2717801"/>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9" name="Google Shape;139;p2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2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151"/>
        <p:cNvGrpSpPr/>
        <p:nvPr/>
      </p:nvGrpSpPr>
      <p:grpSpPr>
        <a:xfrm>
          <a:off x="0" y="0"/>
          <a:ext cx="0" cy="0"/>
          <a:chOff x="0" y="0"/>
          <a:chExt cx="0" cy="0"/>
        </a:xfrm>
      </p:grpSpPr>
      <p:sp>
        <p:nvSpPr>
          <p:cNvPr id="152" name="Google Shape;152;p28"/>
          <p:cNvSpPr txBox="1">
            <a:spLocks noGrp="1"/>
          </p:cNvSpPr>
          <p:nvPr>
            <p:ph type="title"/>
          </p:nvPr>
        </p:nvSpPr>
        <p:spPr>
          <a:xfrm>
            <a:off x="1146705" y="609601"/>
            <a:ext cx="3856037" cy="16398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8"/>
          <p:cNvSpPr txBox="1">
            <a:spLocks noGrp="1"/>
          </p:cNvSpPr>
          <p:nvPr>
            <p:ph type="body" idx="1"/>
          </p:nvPr>
        </p:nvSpPr>
        <p:spPr>
          <a:xfrm>
            <a:off x="5156200" y="592666"/>
            <a:ext cx="5891209" cy="5198534"/>
          </a:xfrm>
          <a:prstGeom prst="rect">
            <a:avLst/>
          </a:prstGeom>
          <a:noFill/>
          <a:ln>
            <a:noFill/>
          </a:ln>
        </p:spPr>
        <p:txBody>
          <a:bodyPr spcFirstLastPara="1" wrap="square" lIns="91425" tIns="45700" rIns="91425" bIns="45700" anchor="ctr"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54" name="Google Shape;154;p28"/>
          <p:cNvSpPr txBox="1">
            <a:spLocks noGrp="1"/>
          </p:cNvSpPr>
          <p:nvPr>
            <p:ph type="body" idx="2"/>
          </p:nvPr>
        </p:nvSpPr>
        <p:spPr>
          <a:xfrm>
            <a:off x="1146705" y="2249486"/>
            <a:ext cx="3856037" cy="35417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55" name="Google Shape;155;p2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xfrm>
            <a:off x="1141413" y="609600"/>
            <a:ext cx="5934508" cy="163988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9"/>
          <p:cNvSpPr>
            <a:spLocks noGrp="1"/>
          </p:cNvSpPr>
          <p:nvPr>
            <p:ph type="pic" idx="2"/>
          </p:nvPr>
        </p:nvSpPr>
        <p:spPr>
          <a:xfrm>
            <a:off x="7380721" y="609601"/>
            <a:ext cx="3666690" cy="5181599"/>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lt1"/>
              </a:buClr>
              <a:buSzPts val="4000"/>
              <a:buFont typeface="Arial"/>
              <a:buNone/>
              <a:defRPr sz="3200" b="0" i="0" u="none" strike="noStrike" cap="none">
                <a:solidFill>
                  <a:schemeClr val="lt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lt1"/>
              </a:buClr>
              <a:buSzPts val="3500"/>
              <a:buFont typeface="Arial"/>
              <a:buNone/>
              <a:defRPr sz="2800" b="0" i="0" u="none" strike="noStrike" cap="none">
                <a:solidFill>
                  <a:schemeClr val="lt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lt1"/>
              </a:buClr>
              <a:buSzPts val="3000"/>
              <a:buFont typeface="Arial"/>
              <a:buNone/>
              <a:defRPr sz="2400" b="0" i="0" u="none" strike="noStrike" cap="none">
                <a:solidFill>
                  <a:schemeClr val="lt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lt1"/>
              </a:buClr>
              <a:buSzPts val="2500"/>
              <a:buFont typeface="Arial"/>
              <a:buNone/>
              <a:defRPr sz="20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161" name="Google Shape;161;p29"/>
          <p:cNvSpPr txBox="1">
            <a:spLocks noGrp="1"/>
          </p:cNvSpPr>
          <p:nvPr>
            <p:ph type="body" idx="1"/>
          </p:nvPr>
        </p:nvSpPr>
        <p:spPr>
          <a:xfrm>
            <a:off x="1141410" y="2249486"/>
            <a:ext cx="5934511" cy="35417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62" name="Google Shape;162;p29"/>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9"/>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9"/>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5"/>
        <p:cNvGrpSpPr/>
        <p:nvPr/>
      </p:nvGrpSpPr>
      <p:grpSpPr>
        <a:xfrm>
          <a:off x="0" y="0"/>
          <a:ext cx="0" cy="0"/>
          <a:chOff x="0" y="0"/>
          <a:chExt cx="0" cy="0"/>
        </a:xfrm>
      </p:grpSpPr>
      <p:pic>
        <p:nvPicPr>
          <p:cNvPr id="6" name="Google Shape;6;p18" descr="\\DROBO-FS\QuickDrops\JB\PPTX NG\Droplets\LightingOverlay.png"/>
          <p:cNvPicPr preferRelativeResize="0"/>
          <p:nvPr/>
        </p:nvPicPr>
        <p:blipFill rotWithShape="1">
          <a:blip r:embed="rId19">
            <a:alphaModFix amt="30000"/>
          </a:blip>
          <a:srcRect/>
          <a:stretch/>
        </p:blipFill>
        <p:spPr>
          <a:xfrm>
            <a:off x="0" y="-1"/>
            <a:ext cx="12192003" cy="6858001"/>
          </a:xfrm>
          <a:prstGeom prst="rect">
            <a:avLst/>
          </a:prstGeom>
          <a:noFill/>
          <a:ln>
            <a:noFill/>
          </a:ln>
        </p:spPr>
      </p:pic>
      <p:grpSp>
        <p:nvGrpSpPr>
          <p:cNvPr id="7" name="Google Shape;7;p18"/>
          <p:cNvGrpSpPr/>
          <p:nvPr/>
        </p:nvGrpSpPr>
        <p:grpSpPr>
          <a:xfrm>
            <a:off x="-14288" y="0"/>
            <a:ext cx="12053888" cy="6858001"/>
            <a:chOff x="-14288" y="0"/>
            <a:chExt cx="12053888" cy="6858001"/>
          </a:xfrm>
        </p:grpSpPr>
        <p:grpSp>
          <p:nvGrpSpPr>
            <p:cNvPr id="8" name="Google Shape;8;p18"/>
            <p:cNvGrpSpPr/>
            <p:nvPr/>
          </p:nvGrpSpPr>
          <p:grpSpPr>
            <a:xfrm>
              <a:off x="-14288" y="0"/>
              <a:ext cx="1220788" cy="6858001"/>
              <a:chOff x="-14288" y="0"/>
              <a:chExt cx="1220788" cy="6858001"/>
            </a:xfrm>
          </p:grpSpPr>
          <p:sp>
            <p:nvSpPr>
              <p:cNvPr id="9" name="Google Shape;9;p18"/>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18"/>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13" name="Google Shape;13;p18"/>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8"/>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15" name="Google Shape;15;p18"/>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16" name="Google Shape;16;p18"/>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8"/>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19" name="Google Shape;19;p18"/>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 name="Google Shape;20;p18"/>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sm" len="sm"/>
                <a:tailEnd type="none" w="sm" len="sm"/>
              </a:ln>
            </p:spPr>
          </p:cxnSp>
          <p:sp>
            <p:nvSpPr>
              <p:cNvPr id="21" name="Google Shape;21;p18"/>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22" name="Google Shape;22;p18"/>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23" name="Google Shape;23;p18"/>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24" name="Google Shape;24;p18"/>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18"/>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8"/>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27" name="Google Shape;27;p18"/>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8"/>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29" name="Google Shape;29;p18"/>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8"/>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31" name="Google Shape;31;p18"/>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32" name="Google Shape;32;p18"/>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8"/>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8"/>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35" name="Google Shape;35;p18"/>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 name="Google Shape;36;p18"/>
            <p:cNvGrpSpPr/>
            <p:nvPr/>
          </p:nvGrpSpPr>
          <p:grpSpPr>
            <a:xfrm>
              <a:off x="11364912" y="0"/>
              <a:ext cx="674688" cy="6848476"/>
              <a:chOff x="11364912" y="0"/>
              <a:chExt cx="674688" cy="6848476"/>
            </a:xfrm>
          </p:grpSpPr>
          <p:sp>
            <p:nvSpPr>
              <p:cNvPr id="37" name="Google Shape;37;p18"/>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82FFFF">
                      <a:alpha val="80000"/>
                    </a:srgbClr>
                  </a:gs>
                  <a:gs pos="100000">
                    <a:srgbClr val="3B95DE">
                      <a:alpha val="60000"/>
                    </a:srgbClr>
                  </a:gs>
                </a:gsLst>
                <a:lin ang="5400000" scaled="0"/>
              </a:gradFill>
              <a:ln>
                <a:noFill/>
              </a:ln>
            </p:spPr>
          </p:sp>
          <p:sp>
            <p:nvSpPr>
              <p:cNvPr id="38" name="Google Shape;38;p18"/>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8"/>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8"/>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82FFFF">
                      <a:alpha val="80000"/>
                    </a:srgbClr>
                  </a:gs>
                  <a:gs pos="100000">
                    <a:srgbClr val="3B95DE">
                      <a:alpha val="60000"/>
                    </a:srgbClr>
                  </a:gs>
                </a:gsLst>
                <a:lin ang="5400000" scaled="0"/>
              </a:gradFill>
              <a:ln>
                <a:noFill/>
              </a:ln>
            </p:spPr>
          </p:sp>
          <p:sp>
            <p:nvSpPr>
              <p:cNvPr id="41" name="Google Shape;41;p18"/>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8"/>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82FFFF">
                      <a:alpha val="80000"/>
                    </a:srgbClr>
                  </a:gs>
                  <a:gs pos="100000">
                    <a:srgbClr val="3B95DE">
                      <a:alpha val="60000"/>
                    </a:srgbClr>
                  </a:gs>
                </a:gsLst>
                <a:lin ang="5400000" scaled="0"/>
              </a:gradFill>
              <a:ln>
                <a:noFill/>
              </a:ln>
            </p:spPr>
          </p:sp>
          <p:sp>
            <p:nvSpPr>
              <p:cNvPr id="43" name="Google Shape;43;p18"/>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8"/>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82FFFF">
                      <a:alpha val="80000"/>
                    </a:srgbClr>
                  </a:gs>
                  <a:gs pos="100000">
                    <a:srgbClr val="3B95DE">
                      <a:alpha val="60000"/>
                    </a:srgbClr>
                  </a:gs>
                </a:gsLst>
                <a:lin ang="5400000" scaled="0"/>
              </a:gradFill>
              <a:ln>
                <a:noFill/>
              </a:ln>
            </p:spPr>
          </p:sp>
          <p:sp>
            <p:nvSpPr>
              <p:cNvPr id="45" name="Google Shape;45;p18"/>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8"/>
              <p:cNvSpPr/>
              <p:nvPr/>
            </p:nvSpPr>
            <p:spPr>
              <a:xfrm>
                <a:off x="11939587" y="6596063"/>
                <a:ext cx="23813" cy="252413"/>
              </a:xfrm>
              <a:prstGeom prst="rect">
                <a:avLst/>
              </a:pr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7" name="Google Shape;47;p18"/>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wentieth Century"/>
              <a:buNone/>
              <a:defRPr sz="360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18"/>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120000"/>
              </a:lnSpc>
              <a:spcBef>
                <a:spcPts val="10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1pPr>
            <a:lvl2pPr marL="914400" marR="0" lvl="1"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L="1371600" marR="0" lvl="2" indent="-371475"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L="1828800" marR="0" lvl="3"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L="2286000" marR="0" lvl="4"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49" name="Google Shape;49;p1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0" name="Google Shape;50;p1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1" name="Google Shape;51;p1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0"/>
        <p:cNvGrpSpPr/>
        <p:nvPr/>
      </p:nvGrpSpPr>
      <p:grpSpPr>
        <a:xfrm>
          <a:off x="0" y="0"/>
          <a:ext cx="0" cy="0"/>
          <a:chOff x="0" y="0"/>
          <a:chExt cx="0" cy="0"/>
        </a:xfrm>
      </p:grpSpPr>
      <p:pic>
        <p:nvPicPr>
          <p:cNvPr id="231" name="Google Shape;231;p21" descr="\\DROBO-FS\QuickDrops\JB\PPTX NG\Droplets\LightingOverlay.png"/>
          <p:cNvPicPr preferRelativeResize="0"/>
          <p:nvPr/>
        </p:nvPicPr>
        <p:blipFill rotWithShape="1">
          <a:blip r:embed="rId4">
            <a:alphaModFix amt="30000"/>
          </a:blip>
          <a:srcRect/>
          <a:stretch/>
        </p:blipFill>
        <p:spPr>
          <a:xfrm>
            <a:off x="0" y="-1"/>
            <a:ext cx="12192003" cy="6858001"/>
          </a:xfrm>
          <a:prstGeom prst="rect">
            <a:avLst/>
          </a:prstGeom>
          <a:noFill/>
          <a:ln>
            <a:noFill/>
          </a:ln>
        </p:spPr>
      </p:pic>
      <p:grpSp>
        <p:nvGrpSpPr>
          <p:cNvPr id="232" name="Google Shape;232;p21"/>
          <p:cNvGrpSpPr/>
          <p:nvPr/>
        </p:nvGrpSpPr>
        <p:grpSpPr>
          <a:xfrm>
            <a:off x="-14288" y="0"/>
            <a:ext cx="12053888" cy="6858001"/>
            <a:chOff x="-14288" y="0"/>
            <a:chExt cx="12053888" cy="6858001"/>
          </a:xfrm>
        </p:grpSpPr>
        <p:grpSp>
          <p:nvGrpSpPr>
            <p:cNvPr id="233" name="Google Shape;233;p21"/>
            <p:cNvGrpSpPr/>
            <p:nvPr/>
          </p:nvGrpSpPr>
          <p:grpSpPr>
            <a:xfrm>
              <a:off x="-14288" y="0"/>
              <a:ext cx="1220788" cy="6858001"/>
              <a:chOff x="-14288" y="0"/>
              <a:chExt cx="1220788" cy="6858001"/>
            </a:xfrm>
          </p:grpSpPr>
          <p:sp>
            <p:nvSpPr>
              <p:cNvPr id="234" name="Google Shape;234;p21"/>
              <p:cNvSpPr/>
              <p:nvPr/>
            </p:nvSpPr>
            <p:spPr>
              <a:xfrm>
                <a:off x="114300" y="4763"/>
                <a:ext cx="23813" cy="2181225"/>
              </a:xfrm>
              <a:prstGeom prst="rect">
                <a:avLst/>
              </a:pr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dk2"/>
                  </a:gs>
                  <a:gs pos="100000">
                    <a:srgbClr val="B3FFFF"/>
                  </a:gs>
                </a:gsLst>
                <a:lin ang="5400000" scaled="0"/>
              </a:gradFill>
              <a:ln>
                <a:noFill/>
              </a:ln>
            </p:spPr>
          </p:sp>
          <p:sp>
            <p:nvSpPr>
              <p:cNvPr id="238" name="Google Shape;238;p21"/>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dk2"/>
                  </a:gs>
                  <a:gs pos="100000">
                    <a:srgbClr val="B3FFFF"/>
                  </a:gs>
                </a:gsLst>
                <a:lin ang="5400000" scaled="0"/>
              </a:gradFill>
              <a:ln>
                <a:noFill/>
              </a:ln>
            </p:spPr>
          </p:sp>
          <p:sp>
            <p:nvSpPr>
              <p:cNvPr id="240" name="Google Shape;240;p21"/>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dk2"/>
                  </a:gs>
                  <a:gs pos="100000">
                    <a:srgbClr val="B3FFFF"/>
                  </a:gs>
                </a:gsLst>
                <a:lin ang="5400000" scaled="0"/>
              </a:gradFill>
              <a:ln>
                <a:noFill/>
              </a:ln>
            </p:spPr>
          </p:sp>
          <p:sp>
            <p:nvSpPr>
              <p:cNvPr id="241" name="Google Shape;241;p21"/>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1"/>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1"/>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dk2"/>
                  </a:gs>
                  <a:gs pos="100000">
                    <a:srgbClr val="B3FFFF"/>
                  </a:gs>
                </a:gsLst>
                <a:lin ang="5400000" scaled="0"/>
              </a:gradFill>
              <a:ln>
                <a:noFill/>
              </a:ln>
            </p:spPr>
          </p:sp>
          <p:sp>
            <p:nvSpPr>
              <p:cNvPr id="244" name="Google Shape;244;p21"/>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5" name="Google Shape;245;p21"/>
              <p:cNvCxnSpPr/>
              <p:nvPr/>
            </p:nvCxnSpPr>
            <p:spPr>
              <a:xfrm>
                <a:off x="-4763" y="9525"/>
                <a:ext cx="0" cy="0"/>
              </a:xfrm>
              <a:prstGeom prst="straightConnector1">
                <a:avLst/>
              </a:prstGeom>
              <a:gradFill>
                <a:gsLst>
                  <a:gs pos="0">
                    <a:schemeClr val="dk2"/>
                  </a:gs>
                  <a:gs pos="100000">
                    <a:srgbClr val="B3FFFF"/>
                  </a:gs>
                </a:gsLst>
                <a:lin ang="5400000" scaled="0"/>
              </a:gradFill>
              <a:ln w="9525" cap="flat" cmpd="sng">
                <a:solidFill>
                  <a:srgbClr val="FFFFFF"/>
                </a:solidFill>
                <a:prstDash val="solid"/>
                <a:miter lim="800000"/>
                <a:headEnd type="none" w="sm" len="sm"/>
                <a:tailEnd type="none" w="sm" len="sm"/>
              </a:ln>
            </p:spPr>
          </p:cxnSp>
          <p:sp>
            <p:nvSpPr>
              <p:cNvPr id="246" name="Google Shape;246;p21"/>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dk2"/>
                  </a:gs>
                  <a:gs pos="100000">
                    <a:srgbClr val="B3FFFF"/>
                  </a:gs>
                </a:gsLst>
                <a:lin ang="5400000" scaled="0"/>
              </a:gradFill>
              <a:ln>
                <a:noFill/>
              </a:ln>
            </p:spPr>
          </p:sp>
          <p:sp>
            <p:nvSpPr>
              <p:cNvPr id="247" name="Google Shape;247;p21"/>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dk2"/>
                  </a:gs>
                  <a:gs pos="100000">
                    <a:srgbClr val="B3FFFF"/>
                  </a:gs>
                </a:gsLst>
                <a:lin ang="5400000" scaled="0"/>
              </a:gradFill>
              <a:ln>
                <a:noFill/>
              </a:ln>
            </p:spPr>
          </p:sp>
          <p:sp>
            <p:nvSpPr>
              <p:cNvPr id="248" name="Google Shape;248;p21"/>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dk2"/>
                  </a:gs>
                  <a:gs pos="100000">
                    <a:srgbClr val="B3FFFF"/>
                  </a:gs>
                </a:gsLst>
                <a:lin ang="5400000" scaled="0"/>
              </a:gradFill>
              <a:ln>
                <a:noFill/>
              </a:ln>
            </p:spPr>
          </p:sp>
          <p:sp>
            <p:nvSpPr>
              <p:cNvPr id="249" name="Google Shape;249;p21"/>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1"/>
              <p:cNvSpPr/>
              <p:nvPr/>
            </p:nvSpPr>
            <p:spPr>
              <a:xfrm>
                <a:off x="133350" y="4662488"/>
                <a:ext cx="23813" cy="2181225"/>
              </a:xfrm>
              <a:prstGeom prst="rect">
                <a:avLst/>
              </a:pr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21"/>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dk2"/>
                  </a:gs>
                  <a:gs pos="100000">
                    <a:srgbClr val="B3FFFF"/>
                  </a:gs>
                </a:gsLst>
                <a:lin ang="5400000" scaled="0"/>
              </a:gradFill>
              <a:ln>
                <a:noFill/>
              </a:ln>
            </p:spPr>
          </p:sp>
          <p:sp>
            <p:nvSpPr>
              <p:cNvPr id="252" name="Google Shape;252;p21"/>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1"/>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dk2"/>
                  </a:gs>
                  <a:gs pos="100000">
                    <a:srgbClr val="B3FFFF"/>
                  </a:gs>
                </a:gsLst>
                <a:lin ang="5400000" scaled="0"/>
              </a:gradFill>
              <a:ln>
                <a:noFill/>
              </a:ln>
            </p:spPr>
          </p:sp>
          <p:sp>
            <p:nvSpPr>
              <p:cNvPr id="254" name="Google Shape;254;p21"/>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21"/>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dk2"/>
                  </a:gs>
                  <a:gs pos="100000">
                    <a:srgbClr val="B3FFFF"/>
                  </a:gs>
                </a:gsLst>
                <a:lin ang="5400000" scaled="0"/>
              </a:gradFill>
              <a:ln>
                <a:noFill/>
              </a:ln>
            </p:spPr>
          </p:sp>
          <p:sp>
            <p:nvSpPr>
              <p:cNvPr id="256" name="Google Shape;256;p21"/>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dk2"/>
                  </a:gs>
                  <a:gs pos="100000">
                    <a:srgbClr val="B3FFFF"/>
                  </a:gs>
                </a:gsLst>
                <a:lin ang="5400000" scaled="0"/>
              </a:gradFill>
              <a:ln>
                <a:noFill/>
              </a:ln>
            </p:spPr>
          </p:sp>
          <p:sp>
            <p:nvSpPr>
              <p:cNvPr id="257" name="Google Shape;257;p21"/>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1"/>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1"/>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dk2"/>
                  </a:gs>
                  <a:gs pos="100000">
                    <a:srgbClr val="B3FFFF"/>
                  </a:gs>
                </a:gsLst>
                <a:lin ang="5400000" scaled="0"/>
              </a:gradFill>
              <a:ln>
                <a:noFill/>
              </a:ln>
            </p:spPr>
          </p:sp>
          <p:sp>
            <p:nvSpPr>
              <p:cNvPr id="260" name="Google Shape;260;p21"/>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dk2"/>
                  </a:gs>
                  <a:gs pos="100000">
                    <a:srgbClr val="B3FFF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 name="Google Shape;261;p21"/>
            <p:cNvGrpSpPr/>
            <p:nvPr/>
          </p:nvGrpSpPr>
          <p:grpSpPr>
            <a:xfrm>
              <a:off x="11364912" y="0"/>
              <a:ext cx="674688" cy="6848476"/>
              <a:chOff x="11364912" y="0"/>
              <a:chExt cx="674688" cy="6848476"/>
            </a:xfrm>
          </p:grpSpPr>
          <p:sp>
            <p:nvSpPr>
              <p:cNvPr id="262" name="Google Shape;262;p21"/>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134770">
                      <a:alpha val="80000"/>
                    </a:srgbClr>
                  </a:gs>
                  <a:gs pos="100000">
                    <a:srgbClr val="B3FFFF">
                      <a:alpha val="60000"/>
                    </a:srgbClr>
                  </a:gs>
                </a:gsLst>
                <a:lin ang="5400000" scaled="0"/>
              </a:gradFill>
              <a:ln>
                <a:noFill/>
              </a:ln>
            </p:spPr>
          </p:sp>
          <p:sp>
            <p:nvSpPr>
              <p:cNvPr id="263" name="Google Shape;263;p21"/>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134770">
                      <a:alpha val="80000"/>
                    </a:srgbClr>
                  </a:gs>
                  <a:gs pos="100000">
                    <a:srgbClr val="B3FFFF">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1"/>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134770">
                      <a:alpha val="80000"/>
                    </a:srgbClr>
                  </a:gs>
                  <a:gs pos="100000">
                    <a:srgbClr val="B3FFFF">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1"/>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134770">
                      <a:alpha val="80000"/>
                    </a:srgbClr>
                  </a:gs>
                  <a:gs pos="100000">
                    <a:srgbClr val="B3FFFF">
                      <a:alpha val="60000"/>
                    </a:srgbClr>
                  </a:gs>
                </a:gsLst>
                <a:lin ang="5400000" scaled="0"/>
              </a:gradFill>
              <a:ln>
                <a:noFill/>
              </a:ln>
            </p:spPr>
          </p:sp>
          <p:sp>
            <p:nvSpPr>
              <p:cNvPr id="266" name="Google Shape;266;p21"/>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134770">
                      <a:alpha val="80000"/>
                    </a:srgbClr>
                  </a:gs>
                  <a:gs pos="100000">
                    <a:srgbClr val="B3FFFF">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1"/>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134770">
                      <a:alpha val="80000"/>
                    </a:srgbClr>
                  </a:gs>
                  <a:gs pos="100000">
                    <a:srgbClr val="B3FFFF">
                      <a:alpha val="60000"/>
                    </a:srgbClr>
                  </a:gs>
                </a:gsLst>
                <a:lin ang="5400000" scaled="0"/>
              </a:gradFill>
              <a:ln>
                <a:noFill/>
              </a:ln>
            </p:spPr>
          </p:sp>
          <p:sp>
            <p:nvSpPr>
              <p:cNvPr id="268" name="Google Shape;268;p21"/>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134770">
                      <a:alpha val="80000"/>
                    </a:srgbClr>
                  </a:gs>
                  <a:gs pos="100000">
                    <a:srgbClr val="B3FFFF">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1"/>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134770">
                      <a:alpha val="80000"/>
                    </a:srgbClr>
                  </a:gs>
                  <a:gs pos="100000">
                    <a:srgbClr val="B3FFFF">
                      <a:alpha val="60000"/>
                    </a:srgbClr>
                  </a:gs>
                </a:gsLst>
                <a:lin ang="5400000" scaled="0"/>
              </a:gradFill>
              <a:ln>
                <a:noFill/>
              </a:ln>
            </p:spPr>
          </p:sp>
          <p:sp>
            <p:nvSpPr>
              <p:cNvPr id="270" name="Google Shape;270;p21"/>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134770">
                      <a:alpha val="80000"/>
                    </a:srgbClr>
                  </a:gs>
                  <a:gs pos="100000">
                    <a:srgbClr val="B3FFFF">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1"/>
              <p:cNvSpPr/>
              <p:nvPr/>
            </p:nvSpPr>
            <p:spPr>
              <a:xfrm>
                <a:off x="11939587" y="6596063"/>
                <a:ext cx="23813" cy="252413"/>
              </a:xfrm>
              <a:prstGeom prst="rect">
                <a:avLst/>
              </a:prstGeom>
              <a:gradFill>
                <a:gsLst>
                  <a:gs pos="0">
                    <a:srgbClr val="134770">
                      <a:alpha val="80000"/>
                    </a:srgbClr>
                  </a:gs>
                  <a:gs pos="100000">
                    <a:srgbClr val="B3FFFF">
                      <a:alpha val="60000"/>
                    </a:srgbClr>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72" name="Google Shape;272;p21"/>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3" name="Google Shape;273;p21"/>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120000"/>
              </a:lnSpc>
              <a:spcBef>
                <a:spcPts val="1000"/>
              </a:spcBef>
              <a:spcAft>
                <a:spcPts val="0"/>
              </a:spcAft>
              <a:buClr>
                <a:schemeClr val="dk1"/>
              </a:buClr>
              <a:buSzPts val="3000"/>
              <a:buFont typeface="Arial"/>
              <a:buChar char="•"/>
              <a:defRPr sz="2400" b="0" i="0" u="none" strike="noStrike" cap="none">
                <a:solidFill>
                  <a:schemeClr val="dk1"/>
                </a:solidFill>
                <a:latin typeface="Twentieth Century"/>
                <a:ea typeface="Twentieth Century"/>
                <a:cs typeface="Twentieth Century"/>
                <a:sym typeface="Twentieth Century"/>
              </a:defRPr>
            </a:lvl1pPr>
            <a:lvl2pPr marL="914400" marR="0" lvl="1" indent="-387350" algn="l" rtl="0">
              <a:lnSpc>
                <a:spcPct val="120000"/>
              </a:lnSpc>
              <a:spcBef>
                <a:spcPts val="500"/>
              </a:spcBef>
              <a:spcAft>
                <a:spcPts val="0"/>
              </a:spcAft>
              <a:buClr>
                <a:schemeClr val="dk1"/>
              </a:buClr>
              <a:buSzPts val="2500"/>
              <a:buFont typeface="Arial"/>
              <a:buChar char="•"/>
              <a:defRPr sz="2000" b="0" i="0" u="none" strike="noStrike" cap="none">
                <a:solidFill>
                  <a:schemeClr val="dk1"/>
                </a:solidFill>
                <a:latin typeface="Twentieth Century"/>
                <a:ea typeface="Twentieth Century"/>
                <a:cs typeface="Twentieth Century"/>
                <a:sym typeface="Twentieth Century"/>
              </a:defRPr>
            </a:lvl2pPr>
            <a:lvl3pPr marL="1371600" marR="0" lvl="2" indent="-371475" algn="l" rtl="0">
              <a:lnSpc>
                <a:spcPct val="120000"/>
              </a:lnSpc>
              <a:spcBef>
                <a:spcPts val="500"/>
              </a:spcBef>
              <a:spcAft>
                <a:spcPts val="0"/>
              </a:spcAft>
              <a:buClr>
                <a:schemeClr val="dk1"/>
              </a:buClr>
              <a:buSzPts val="2250"/>
              <a:buFont typeface="Arial"/>
              <a:buChar char="•"/>
              <a:defRPr sz="1800" b="0" i="0" u="none" strike="noStrike" cap="none">
                <a:solidFill>
                  <a:schemeClr val="dk1"/>
                </a:solidFill>
                <a:latin typeface="Twentieth Century"/>
                <a:ea typeface="Twentieth Century"/>
                <a:cs typeface="Twentieth Century"/>
                <a:sym typeface="Twentieth Century"/>
              </a:defRPr>
            </a:lvl3pPr>
            <a:lvl4pPr marL="1828800" marR="0" lvl="3" indent="-355600" algn="l" rtl="0">
              <a:lnSpc>
                <a:spcPct val="120000"/>
              </a:lnSpc>
              <a:spcBef>
                <a:spcPts val="500"/>
              </a:spcBef>
              <a:spcAft>
                <a:spcPts val="0"/>
              </a:spcAft>
              <a:buClr>
                <a:schemeClr val="dk1"/>
              </a:buClr>
              <a:buSzPts val="2000"/>
              <a:buFont typeface="Arial"/>
              <a:buChar char="•"/>
              <a:defRPr sz="1600" b="0" i="0" u="none" strike="noStrike" cap="none">
                <a:solidFill>
                  <a:schemeClr val="dk1"/>
                </a:solidFill>
                <a:latin typeface="Twentieth Century"/>
                <a:ea typeface="Twentieth Century"/>
                <a:cs typeface="Twentieth Century"/>
                <a:sym typeface="Twentieth Century"/>
              </a:defRPr>
            </a:lvl4pPr>
            <a:lvl5pPr marL="2286000" marR="0" lvl="4" indent="-355600" algn="l" rtl="0">
              <a:lnSpc>
                <a:spcPct val="120000"/>
              </a:lnSpc>
              <a:spcBef>
                <a:spcPts val="500"/>
              </a:spcBef>
              <a:spcAft>
                <a:spcPts val="0"/>
              </a:spcAft>
              <a:buClr>
                <a:schemeClr val="dk1"/>
              </a:buClr>
              <a:buSzPts val="2000"/>
              <a:buFont typeface="Arial"/>
              <a:buChar char="•"/>
              <a:defRPr sz="1600" b="0" i="0" u="none" strike="noStrike" cap="none">
                <a:solidFill>
                  <a:schemeClr val="dk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dk1"/>
              </a:buClr>
              <a:buSzPts val="175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dk1"/>
              </a:buClr>
              <a:buSzPts val="175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dk1"/>
              </a:buClr>
              <a:buSzPts val="175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dk1"/>
              </a:buClr>
              <a:buSzPts val="175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74" name="Google Shape;274;p2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75" name="Google Shape;275;p2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76" name="Google Shape;276;p2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888888"/>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dctapfest9/videos/183240566351615/?v=18324056635161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rive.google.com/file/d/1JmRgfIp3UGbJVhAM6xnRmsW63FHlZRdx/view?usp=shar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ov"/><Relationship Id="rId7"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5" Type="http://schemas.microsoft.com/office/2007/relationships/media" Target="../media/media3.mov"/><Relationship Id="rId10" Type="http://schemas.openxmlformats.org/officeDocument/2006/relationships/image" Target="../media/image24.png"/><Relationship Id="rId4" Type="http://schemas.openxmlformats.org/officeDocument/2006/relationships/video" Target="../media/media2.mov"/><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amazon.com/s/ref=dp_byline_sr_book_1?ie=UTF8&amp;field-author=Lean%27tin+Bracks+Ph.D.&amp;text=Lean%27tin+Bracks+Ph.D.&amp;sort=relevancerank&amp;search-alias=books" TargetMode="External"/><Relationship Id="rId3" Type="http://schemas.openxmlformats.org/officeDocument/2006/relationships/hyperlink" Target="https://www.dancemagazine.com/before-blacklivesmatter-a-timeline-2307047554.html" TargetMode="External"/><Relationship Id="rId7" Type="http://schemas.openxmlformats.org/officeDocument/2006/relationships/hyperlink" Target="https://greatergood.berkeley.edu/article/item/why_telling_our_own_story_is_so_powerful_for_black_americans" TargetMode="External"/><Relationship Id="rId2" Type="http://schemas.openxmlformats.org/officeDocument/2006/relationships/hyperlink" Target="https://www.youtube.com/watch?v=EcACMHfiTgI" TargetMode="External"/><Relationship Id="rId1" Type="http://schemas.openxmlformats.org/officeDocument/2006/relationships/slideLayout" Target="../slideLayouts/slideLayout5.xml"/><Relationship Id="rId6" Type="http://schemas.openxmlformats.org/officeDocument/2006/relationships/hyperlink" Target="https://www.youtube.com/watch?v=Qp_6z3BwTUE&amp;t=133s" TargetMode="External"/><Relationship Id="rId5" Type="http://schemas.openxmlformats.org/officeDocument/2006/relationships/hyperlink" Target="https://www.youtube.com/watch?v=oMXI1HPP7Es&amp;t=328s" TargetMode="External"/><Relationship Id="rId4" Type="http://schemas.openxmlformats.org/officeDocument/2006/relationships/hyperlink" Target="http://seattledances.com/2020/06/recognizing-systemic-racism-in-dance/Recognizing" TargetMode="External"/><Relationship Id="rId9" Type="http://schemas.openxmlformats.org/officeDocument/2006/relationships/hyperlink" Target="https://www.amazon.com/s/ref=dp_byline_sr_book_2?ie=UTF8&amp;field-author=Jessie+Carney+Smith&amp;text=Jessie+Carney+Smith&amp;sort=relevancerank&amp;search-alias=book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hbr.org/1998/07/how-hardwired-is-human-behavio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www.bbc.com/future/article/20200403-how-to-overcome-racism-and-tribalism" TargetMode="External"/><Relationship Id="rId4" Type="http://schemas.openxmlformats.org/officeDocument/2006/relationships/hyperlink" Target="https://www.verywellmind.com/what-is-prejudice-2795476"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Delaware-Dance-Education-Organization-537426460080876/"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jBwBscuc08g?feature=oembed" TargetMode="External"/><Relationship Id="rId5" Type="http://schemas.openxmlformats.org/officeDocument/2006/relationships/image" Target="../media/image12.jpeg"/><Relationship Id="rId4" Type="http://schemas.openxmlformats.org/officeDocument/2006/relationships/hyperlink" Target="https://www.youtube.com/watch?v=jBwBscuc08g&amp;feature=youtu.be&amp;t=41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fJdHJ-0bj5w" TargetMode="External"/><Relationship Id="rId2" Type="http://schemas.openxmlformats.org/officeDocument/2006/relationships/slideLayout" Target="../slideLayouts/slideLayout2.xml"/><Relationship Id="rId1" Type="http://schemas.openxmlformats.org/officeDocument/2006/relationships/video" Target="https://www.youtube.com/embed/5iSMk1UQFLs?feature=oembed"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p1"/>
          <p:cNvSpPr txBox="1">
            <a:spLocks noGrp="1"/>
          </p:cNvSpPr>
          <p:nvPr>
            <p:ph type="ctrTitle"/>
          </p:nvPr>
        </p:nvSpPr>
        <p:spPr>
          <a:xfrm>
            <a:off x="5291668" y="318748"/>
            <a:ext cx="5367866" cy="205490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Twentieth Century"/>
              <a:buNone/>
            </a:pPr>
            <a:r>
              <a:rPr lang="en-US" sz="3600" b="1" dirty="0">
                <a:solidFill>
                  <a:schemeClr val="tx1"/>
                </a:solidFill>
              </a:rPr>
              <a:t>GROUNDSWELL: DANCE AS A FORCE FOR SOCIAL CHANGE</a:t>
            </a:r>
            <a:endParaRPr sz="3600" b="1" dirty="0">
              <a:solidFill>
                <a:schemeClr val="tx1"/>
              </a:solidFill>
            </a:endParaRPr>
          </a:p>
        </p:txBody>
      </p:sp>
      <p:sp>
        <p:nvSpPr>
          <p:cNvPr id="288" name="Google Shape;288;p1"/>
          <p:cNvSpPr txBox="1">
            <a:spLocks noGrp="1"/>
          </p:cNvSpPr>
          <p:nvPr>
            <p:ph type="subTitle" idx="1"/>
          </p:nvPr>
        </p:nvSpPr>
        <p:spPr>
          <a:xfrm>
            <a:off x="3186113" y="5624512"/>
            <a:ext cx="7481887" cy="86913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2"/>
              </a:buClr>
              <a:buSzPts val="2250"/>
              <a:buNone/>
            </a:pPr>
            <a:r>
              <a:rPr lang="en-US" sz="1800"/>
              <a:t>DELAWARE DANCE EDUCATION ORGANIZATION IN COLLABORATION WITH PARTNERSHIP FOR ARTS AND CULTURE</a:t>
            </a:r>
            <a:endParaRPr/>
          </a:p>
        </p:txBody>
      </p:sp>
      <p:pic>
        <p:nvPicPr>
          <p:cNvPr id="289" name="Google Shape;289;p1"/>
          <p:cNvPicPr preferRelativeResize="0"/>
          <p:nvPr/>
        </p:nvPicPr>
        <p:blipFill rotWithShape="1">
          <a:blip r:embed="rId4">
            <a:alphaModFix/>
          </a:blip>
          <a:srcRect/>
          <a:stretch/>
        </p:blipFill>
        <p:spPr>
          <a:xfrm>
            <a:off x="121920" y="567600"/>
            <a:ext cx="5026027" cy="2323952"/>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sp>
        <p:nvSpPr>
          <p:cNvPr id="2" name="TextBox 1">
            <a:extLst>
              <a:ext uri="{FF2B5EF4-FFF2-40B4-BE49-F238E27FC236}">
                <a16:creationId xmlns:a16="http://schemas.microsoft.com/office/drawing/2014/main" id="{9153A20C-860B-412E-9491-9BBEF593516B}"/>
              </a:ext>
            </a:extLst>
          </p:cNvPr>
          <p:cNvSpPr txBox="1"/>
          <p:nvPr/>
        </p:nvSpPr>
        <p:spPr>
          <a:xfrm>
            <a:off x="2412787" y="3302854"/>
            <a:ext cx="80964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solidFill>
                  <a:schemeClr val="bg1"/>
                </a:solidFill>
                <a:latin typeface="Tahoma"/>
              </a:rPr>
              <a:t>A Pathway to Understanding and Healing: </a:t>
            </a:r>
            <a:endParaRPr lang="en-US" sz="2800" i="1">
              <a:solidFill>
                <a:schemeClr val="bg1"/>
              </a:solidFill>
              <a:latin typeface="Tahoma"/>
            </a:endParaRPr>
          </a:p>
          <a:p>
            <a:r>
              <a:rPr lang="en-US" sz="3200" b="1" i="1">
                <a:solidFill>
                  <a:schemeClr val="bg1"/>
                </a:solidFill>
                <a:latin typeface="Tahoma"/>
              </a:rPr>
              <a:t>Exclusivity and Racism in Dance</a:t>
            </a:r>
            <a:r>
              <a:rPr lang="en-US" sz="3200" i="1">
                <a:solidFill>
                  <a:schemeClr val="bg1"/>
                </a:solidFill>
                <a:latin typeface="Tahoma"/>
              </a:rPr>
              <a:t> </a:t>
            </a:r>
            <a:endParaRPr lang="en-US" sz="3200" i="1">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4"/>
        <p:cNvGrpSpPr/>
        <p:nvPr/>
      </p:nvGrpSpPr>
      <p:grpSpPr>
        <a:xfrm>
          <a:off x="0" y="0"/>
          <a:ext cx="0" cy="0"/>
          <a:chOff x="0" y="0"/>
          <a:chExt cx="0" cy="0"/>
        </a:xfrm>
      </p:grpSpPr>
      <p:grpSp>
        <p:nvGrpSpPr>
          <p:cNvPr id="465" name="Google Shape;465;p7"/>
          <p:cNvGrpSpPr/>
          <p:nvPr/>
        </p:nvGrpSpPr>
        <p:grpSpPr>
          <a:xfrm>
            <a:off x="0" y="-1"/>
            <a:ext cx="12192003" cy="6858001"/>
            <a:chOff x="0" y="-1"/>
            <a:chExt cx="12192003" cy="6858001"/>
          </a:xfrm>
        </p:grpSpPr>
        <p:sp>
          <p:nvSpPr>
            <p:cNvPr id="466" name="Google Shape;466;p7"/>
            <p:cNvSpPr/>
            <p:nvPr/>
          </p:nvSpPr>
          <p:spPr>
            <a:xfrm>
              <a:off x="1" y="-1"/>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467" name="Google Shape;467;p7"/>
            <p:cNvPicPr preferRelativeResize="0"/>
            <p:nvPr/>
          </p:nvPicPr>
          <p:blipFill rotWithShape="1">
            <a:blip r:embed="rId4">
              <a:alphaModFix amt="30000"/>
            </a:blip>
            <a:srcRect/>
            <a:stretch/>
          </p:blipFill>
          <p:spPr>
            <a:xfrm>
              <a:off x="0" y="-1"/>
              <a:ext cx="12192003" cy="6858001"/>
            </a:xfrm>
            <a:prstGeom prst="rect">
              <a:avLst/>
            </a:prstGeom>
            <a:noFill/>
            <a:ln>
              <a:noFill/>
            </a:ln>
          </p:spPr>
        </p:pic>
      </p:grpSp>
      <p:grpSp>
        <p:nvGrpSpPr>
          <p:cNvPr id="468" name="Google Shape;468;p7"/>
          <p:cNvGrpSpPr/>
          <p:nvPr/>
        </p:nvGrpSpPr>
        <p:grpSpPr>
          <a:xfrm>
            <a:off x="3283379" y="0"/>
            <a:ext cx="2305051" cy="6858001"/>
            <a:chOff x="0" y="0"/>
            <a:chExt cx="2305051" cy="6858001"/>
          </a:xfrm>
        </p:grpSpPr>
        <p:sp>
          <p:nvSpPr>
            <p:cNvPr id="469" name="Google Shape;469;p7"/>
            <p:cNvSpPr/>
            <p:nvPr/>
          </p:nvSpPr>
          <p:spPr>
            <a:xfrm>
              <a:off x="1209675"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7"/>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7"/>
            <p:cNvSpPr/>
            <p:nvPr/>
          </p:nvSpPr>
          <p:spPr>
            <a:xfrm>
              <a:off x="414338" y="9525"/>
              <a:ext cx="28575" cy="4481513"/>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7"/>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95DE"/>
                </a:gs>
              </a:gsLst>
              <a:lin ang="5400000" scaled="0"/>
            </a:gradFill>
            <a:ln>
              <a:noFill/>
            </a:ln>
          </p:spPr>
        </p:sp>
        <p:sp>
          <p:nvSpPr>
            <p:cNvPr id="475" name="Google Shape;475;p7"/>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95DE"/>
                </a:gs>
              </a:gsLst>
              <a:lin ang="5400000" scaled="0"/>
            </a:gradFill>
            <a:ln>
              <a:noFill/>
            </a:ln>
          </p:spPr>
        </p:sp>
        <p:sp>
          <p:nvSpPr>
            <p:cNvPr id="476" name="Google Shape;476;p7"/>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7"/>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95DE"/>
                </a:gs>
              </a:gsLst>
              <a:lin ang="5400000" scaled="0"/>
            </a:gradFill>
            <a:ln>
              <a:noFill/>
            </a:ln>
          </p:spPr>
        </p:sp>
        <p:sp>
          <p:nvSpPr>
            <p:cNvPr id="478" name="Google Shape;478;p7"/>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479" name="Google Shape;479;p7"/>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7"/>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95DE"/>
                </a:gs>
              </a:gsLst>
              <a:lin ang="5400000" scaled="0"/>
            </a:gradFill>
            <a:ln>
              <a:noFill/>
            </a:ln>
          </p:spPr>
        </p:sp>
        <p:sp>
          <p:nvSpPr>
            <p:cNvPr id="482" name="Google Shape;482;p7"/>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95DE"/>
                </a:gs>
              </a:gsLst>
              <a:lin ang="5400000" scaled="0"/>
            </a:gradFill>
            <a:ln>
              <a:noFill/>
            </a:ln>
          </p:spPr>
        </p:sp>
        <p:sp>
          <p:nvSpPr>
            <p:cNvPr id="484" name="Google Shape;484;p7"/>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95DE"/>
                </a:gs>
              </a:gsLst>
              <a:lin ang="5400000" scaled="0"/>
            </a:gradFill>
            <a:ln>
              <a:noFill/>
            </a:ln>
          </p:spPr>
        </p:sp>
        <p:sp>
          <p:nvSpPr>
            <p:cNvPr id="487" name="Google Shape;487;p7"/>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3B95DE"/>
                </a:gs>
              </a:gsLst>
              <a:lin ang="5400000" scaled="0"/>
            </a:gradFill>
            <a:ln>
              <a:noFill/>
            </a:ln>
          </p:spPr>
        </p:sp>
        <p:sp>
          <p:nvSpPr>
            <p:cNvPr id="490" name="Google Shape;490;p7"/>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3B95DE"/>
                </a:gs>
              </a:gsLst>
              <a:lin ang="5400000" scaled="0"/>
            </a:gradFill>
            <a:ln>
              <a:noFill/>
            </a:ln>
          </p:spPr>
        </p:sp>
        <p:sp>
          <p:nvSpPr>
            <p:cNvPr id="492" name="Google Shape;492;p7"/>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95DE"/>
                </a:gs>
              </a:gsLst>
              <a:lin ang="5400000" scaled="0"/>
            </a:gradFill>
            <a:ln>
              <a:noFill/>
            </a:ln>
          </p:spPr>
        </p:sp>
        <p:sp>
          <p:nvSpPr>
            <p:cNvPr id="494" name="Google Shape;494;p7"/>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95DE"/>
                </a:gs>
              </a:gsLst>
              <a:lin ang="5400000" scaled="0"/>
            </a:gradFill>
            <a:ln>
              <a:noFill/>
            </a:ln>
          </p:spPr>
        </p:sp>
        <p:sp>
          <p:nvSpPr>
            <p:cNvPr id="496" name="Google Shape;496;p7"/>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7"/>
            <p:cNvSpPr/>
            <p:nvPr/>
          </p:nvSpPr>
          <p:spPr>
            <a:xfrm>
              <a:off x="642938" y="6610350"/>
              <a:ext cx="23813" cy="242888"/>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7"/>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95DE"/>
                </a:gs>
              </a:gsLst>
              <a:lin ang="5400000" scaled="0"/>
            </a:gradFill>
            <a:ln>
              <a:noFill/>
            </a:ln>
          </p:spPr>
        </p:sp>
        <p:sp>
          <p:nvSpPr>
            <p:cNvPr id="500" name="Google Shape;500;p7"/>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95DE"/>
                </a:gs>
              </a:gsLst>
              <a:lin ang="5400000" scaled="0"/>
            </a:gradFill>
            <a:ln>
              <a:noFill/>
            </a:ln>
          </p:spPr>
        </p:sp>
        <p:sp>
          <p:nvSpPr>
            <p:cNvPr id="501" name="Google Shape;501;p7"/>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7"/>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95DE"/>
                </a:gs>
              </a:gsLst>
              <a:lin ang="5400000" scaled="0"/>
            </a:gradFill>
            <a:ln>
              <a:noFill/>
            </a:ln>
          </p:spPr>
        </p:sp>
        <p:sp>
          <p:nvSpPr>
            <p:cNvPr id="503" name="Google Shape;503;p7"/>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504" name="Google Shape;504;p7"/>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7"/>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95DE"/>
                </a:gs>
              </a:gsLst>
              <a:lin ang="5400000" scaled="0"/>
            </a:gradFill>
            <a:ln>
              <a:noFill/>
            </a:ln>
          </p:spPr>
        </p:sp>
        <p:sp>
          <p:nvSpPr>
            <p:cNvPr id="506" name="Google Shape;506;p7"/>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7"/>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95DE"/>
                </a:gs>
              </a:gsLst>
              <a:lin ang="5400000" scaled="0"/>
            </a:gradFill>
            <a:ln>
              <a:noFill/>
            </a:ln>
          </p:spPr>
        </p:sp>
        <p:sp>
          <p:nvSpPr>
            <p:cNvPr id="508" name="Google Shape;508;p7"/>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
            <p:cNvSpPr/>
            <p:nvPr/>
          </p:nvSpPr>
          <p:spPr>
            <a:xfrm>
              <a:off x="1228725"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7"/>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95DE"/>
                </a:gs>
              </a:gsLst>
              <a:lin ang="5400000" scaled="0"/>
            </a:gradFill>
            <a:ln>
              <a:noFill/>
            </a:ln>
          </p:spPr>
        </p:sp>
        <p:sp>
          <p:nvSpPr>
            <p:cNvPr id="511" name="Google Shape;511;p7"/>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95DE"/>
                </a:gs>
              </a:gsLst>
              <a:lin ang="5400000" scaled="0"/>
            </a:gradFill>
            <a:ln>
              <a:noFill/>
            </a:ln>
          </p:spPr>
        </p:sp>
        <p:sp>
          <p:nvSpPr>
            <p:cNvPr id="513" name="Google Shape;513;p7"/>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7"/>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7"/>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95DE"/>
                </a:gs>
              </a:gsLst>
              <a:lin ang="5400000" scaled="0"/>
            </a:gradFill>
            <a:ln>
              <a:noFill/>
            </a:ln>
          </p:spPr>
        </p:sp>
        <p:sp>
          <p:nvSpPr>
            <p:cNvPr id="516" name="Google Shape;516;p7"/>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517" name="Google Shape;517;p7"/>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7"/>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7"/>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95DE"/>
                </a:gs>
              </a:gsLst>
              <a:lin ang="5400000" scaled="0"/>
            </a:gradFill>
            <a:ln>
              <a:noFill/>
            </a:ln>
          </p:spPr>
        </p:sp>
        <p:sp>
          <p:nvSpPr>
            <p:cNvPr id="520" name="Google Shape;520;p7"/>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7"/>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95DE"/>
                </a:gs>
              </a:gsLst>
              <a:lin ang="5400000" scaled="0"/>
            </a:gradFill>
            <a:ln>
              <a:noFill/>
            </a:ln>
          </p:spPr>
        </p:sp>
        <p:sp>
          <p:nvSpPr>
            <p:cNvPr id="522" name="Google Shape;522;p7"/>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3" name="Google Shape;523;p7"/>
          <p:cNvSpPr txBox="1">
            <a:spLocks noGrp="1"/>
          </p:cNvSpPr>
          <p:nvPr>
            <p:ph type="title"/>
          </p:nvPr>
        </p:nvSpPr>
        <p:spPr>
          <a:xfrm>
            <a:off x="5491209" y="618518"/>
            <a:ext cx="5877676"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LOOKING  BEYOND SKIN COLOR</a:t>
            </a:r>
            <a:endParaRPr/>
          </a:p>
        </p:txBody>
      </p:sp>
      <p:pic>
        <p:nvPicPr>
          <p:cNvPr id="524" name="Google Shape;524;p7"/>
          <p:cNvPicPr preferRelativeResize="0"/>
          <p:nvPr/>
        </p:nvPicPr>
        <p:blipFill rotWithShape="1">
          <a:blip r:embed="rId5">
            <a:alphaModFix/>
          </a:blip>
          <a:srcRect l="27016" r="27019" b="1"/>
          <a:stretch/>
        </p:blipFill>
        <p:spPr>
          <a:xfrm>
            <a:off x="20" y="10"/>
            <a:ext cx="2680980" cy="4009990"/>
          </a:xfrm>
          <a:prstGeom prst="rect">
            <a:avLst/>
          </a:prstGeom>
          <a:noFill/>
          <a:ln>
            <a:noFill/>
          </a:ln>
        </p:spPr>
      </p:pic>
      <p:pic>
        <p:nvPicPr>
          <p:cNvPr id="525" name="Google Shape;525;p7"/>
          <p:cNvPicPr preferRelativeResize="0"/>
          <p:nvPr/>
        </p:nvPicPr>
        <p:blipFill rotWithShape="1">
          <a:blip r:embed="rId6">
            <a:alphaModFix/>
          </a:blip>
          <a:srcRect l="17553" r="23297" b="-4"/>
          <a:stretch/>
        </p:blipFill>
        <p:spPr>
          <a:xfrm>
            <a:off x="2681000" y="10"/>
            <a:ext cx="1955000" cy="2437700"/>
          </a:xfrm>
          <a:prstGeom prst="rect">
            <a:avLst/>
          </a:prstGeom>
          <a:noFill/>
          <a:ln>
            <a:noFill/>
          </a:ln>
        </p:spPr>
      </p:pic>
      <p:pic>
        <p:nvPicPr>
          <p:cNvPr id="526" name="Google Shape;526;p7"/>
          <p:cNvPicPr preferRelativeResize="0"/>
          <p:nvPr/>
        </p:nvPicPr>
        <p:blipFill rotWithShape="1">
          <a:blip r:embed="rId7">
            <a:alphaModFix/>
          </a:blip>
          <a:srcRect l="577" r="6292" b="5"/>
          <a:stretch/>
        </p:blipFill>
        <p:spPr>
          <a:xfrm>
            <a:off x="2681000" y="2437710"/>
            <a:ext cx="1955000" cy="1572290"/>
          </a:xfrm>
          <a:prstGeom prst="rect">
            <a:avLst/>
          </a:prstGeom>
          <a:noFill/>
          <a:ln>
            <a:noFill/>
          </a:ln>
        </p:spPr>
      </p:pic>
      <p:cxnSp>
        <p:nvCxnSpPr>
          <p:cNvPr id="527" name="Google Shape;527;p7"/>
          <p:cNvCxnSpPr/>
          <p:nvPr/>
        </p:nvCxnSpPr>
        <p:spPr>
          <a:xfrm>
            <a:off x="2681000" y="2437710"/>
            <a:ext cx="1955000" cy="0"/>
          </a:xfrm>
          <a:prstGeom prst="straightConnector1">
            <a:avLst/>
          </a:prstGeom>
          <a:solidFill>
            <a:schemeClr val="lt2">
              <a:alpha val="60000"/>
            </a:schemeClr>
          </a:solidFill>
          <a:ln w="19050" cap="flat" cmpd="sng">
            <a:solidFill>
              <a:schemeClr val="lt2">
                <a:alpha val="60000"/>
              </a:schemeClr>
            </a:solidFill>
            <a:prstDash val="solid"/>
            <a:round/>
            <a:headEnd type="none" w="sm" len="sm"/>
            <a:tailEnd type="none" w="sm" len="sm"/>
          </a:ln>
          <a:effectLst>
            <a:outerShdw blurRad="50800" dist="38100" dir="2700000" algn="tl" rotWithShape="0">
              <a:srgbClr val="000000">
                <a:alpha val="57254"/>
              </a:srgbClr>
            </a:outerShdw>
          </a:effectLst>
        </p:spPr>
      </p:cxnSp>
      <p:pic>
        <p:nvPicPr>
          <p:cNvPr id="528" name="Google Shape;528;p7"/>
          <p:cNvPicPr preferRelativeResize="0"/>
          <p:nvPr/>
        </p:nvPicPr>
        <p:blipFill rotWithShape="1">
          <a:blip r:embed="rId8">
            <a:alphaModFix/>
          </a:blip>
          <a:srcRect t="17263"/>
          <a:stretch/>
        </p:blipFill>
        <p:spPr>
          <a:xfrm>
            <a:off x="20" y="4010000"/>
            <a:ext cx="4635980" cy="2848000"/>
          </a:xfrm>
          <a:prstGeom prst="rect">
            <a:avLst/>
          </a:prstGeom>
          <a:noFill/>
          <a:ln>
            <a:noFill/>
          </a:ln>
        </p:spPr>
      </p:pic>
      <p:cxnSp>
        <p:nvCxnSpPr>
          <p:cNvPr id="529" name="Google Shape;529;p7"/>
          <p:cNvCxnSpPr/>
          <p:nvPr/>
        </p:nvCxnSpPr>
        <p:spPr>
          <a:xfrm>
            <a:off x="0" y="4010000"/>
            <a:ext cx="4636000" cy="0"/>
          </a:xfrm>
          <a:prstGeom prst="straightConnector1">
            <a:avLst/>
          </a:prstGeom>
          <a:solidFill>
            <a:schemeClr val="lt2">
              <a:alpha val="60000"/>
            </a:schemeClr>
          </a:solidFill>
          <a:ln w="19050" cap="flat" cmpd="sng">
            <a:solidFill>
              <a:schemeClr val="lt2">
                <a:alpha val="60000"/>
              </a:schemeClr>
            </a:solidFill>
            <a:prstDash val="solid"/>
            <a:round/>
            <a:headEnd type="none" w="sm" len="sm"/>
            <a:tailEnd type="none" w="sm" len="sm"/>
          </a:ln>
          <a:effectLst>
            <a:outerShdw blurRad="50800" dist="38100" dir="2700000" algn="tl" rotWithShape="0">
              <a:srgbClr val="000000">
                <a:alpha val="57254"/>
              </a:srgbClr>
            </a:outerShdw>
          </a:effectLst>
        </p:spPr>
      </p:cxnSp>
      <p:cxnSp>
        <p:nvCxnSpPr>
          <p:cNvPr id="530" name="Google Shape;530;p7"/>
          <p:cNvCxnSpPr/>
          <p:nvPr/>
        </p:nvCxnSpPr>
        <p:spPr>
          <a:xfrm>
            <a:off x="2681000" y="0"/>
            <a:ext cx="0" cy="4010000"/>
          </a:xfrm>
          <a:prstGeom prst="straightConnector1">
            <a:avLst/>
          </a:prstGeom>
          <a:solidFill>
            <a:schemeClr val="lt2">
              <a:alpha val="60000"/>
            </a:schemeClr>
          </a:solidFill>
          <a:ln w="19050" cap="flat" cmpd="sng">
            <a:solidFill>
              <a:schemeClr val="lt2">
                <a:alpha val="60000"/>
              </a:schemeClr>
            </a:solidFill>
            <a:prstDash val="solid"/>
            <a:round/>
            <a:headEnd type="none" w="sm" len="sm"/>
            <a:tailEnd type="none" w="sm" len="sm"/>
          </a:ln>
          <a:effectLst>
            <a:outerShdw blurRad="50800" dist="38100" dir="2700000" algn="tl" rotWithShape="0">
              <a:srgbClr val="000000">
                <a:alpha val="57254"/>
              </a:srgbClr>
            </a:outerShdw>
          </a:effectLst>
        </p:spPr>
      </p:cxnSp>
      <p:cxnSp>
        <p:nvCxnSpPr>
          <p:cNvPr id="531" name="Google Shape;531;p7"/>
          <p:cNvCxnSpPr/>
          <p:nvPr/>
        </p:nvCxnSpPr>
        <p:spPr>
          <a:xfrm>
            <a:off x="4636000" y="0"/>
            <a:ext cx="0" cy="6858000"/>
          </a:xfrm>
          <a:prstGeom prst="straightConnector1">
            <a:avLst/>
          </a:prstGeom>
          <a:solidFill>
            <a:schemeClr val="lt2">
              <a:alpha val="60000"/>
            </a:schemeClr>
          </a:solidFill>
          <a:ln w="19050" cap="flat" cmpd="sng">
            <a:solidFill>
              <a:schemeClr val="lt2">
                <a:alpha val="60000"/>
              </a:schemeClr>
            </a:solidFill>
            <a:prstDash val="solid"/>
            <a:round/>
            <a:headEnd type="none" w="sm" len="sm"/>
            <a:tailEnd type="none" w="sm" len="sm"/>
          </a:ln>
          <a:effectLst>
            <a:outerShdw blurRad="50800" dist="38100" dir="2700000" algn="tl" rotWithShape="0">
              <a:srgbClr val="000000">
                <a:alpha val="57254"/>
              </a:srgbClr>
            </a:outerShdw>
          </a:effectLst>
        </p:spPr>
      </p:cxnSp>
      <p:sp>
        <p:nvSpPr>
          <p:cNvPr id="532" name="Google Shape;532;p7"/>
          <p:cNvSpPr txBox="1">
            <a:spLocks noGrp="1"/>
          </p:cNvSpPr>
          <p:nvPr>
            <p:ph type="body" idx="1"/>
          </p:nvPr>
        </p:nvSpPr>
        <p:spPr>
          <a:xfrm>
            <a:off x="5491209" y="2249487"/>
            <a:ext cx="5877677" cy="3541714"/>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3000"/>
            </a:pPr>
            <a:r>
              <a:rPr lang="en-US"/>
              <a:t>What does it mean to be human?</a:t>
            </a:r>
          </a:p>
          <a:p>
            <a:pPr marL="228600" indent="-228600">
              <a:spcBef>
                <a:spcPts val="0"/>
              </a:spcBef>
              <a:buSzPts val="3000"/>
            </a:pPr>
            <a:endParaRPr lang="en-US"/>
          </a:p>
          <a:p>
            <a:pPr marL="228600" lvl="0" indent="-228600" algn="l" rtl="0">
              <a:lnSpc>
                <a:spcPct val="120000"/>
              </a:lnSpc>
              <a:spcBef>
                <a:spcPts val="0"/>
              </a:spcBef>
              <a:spcAft>
                <a:spcPts val="0"/>
              </a:spcAft>
              <a:buClr>
                <a:schemeClr val="lt1"/>
              </a:buClr>
              <a:buSzPts val="3000"/>
              <a:buChar char="•"/>
            </a:pPr>
            <a:r>
              <a:rPr lang="en-US"/>
              <a:t>Cultural Anthropology:  Curt Sachs, Katherine Dunham, Alvin Ailey, </a:t>
            </a:r>
            <a:r>
              <a:rPr lang="en-US" err="1"/>
              <a:t>Sankai</a:t>
            </a:r>
            <a:r>
              <a:rPr lang="en-US"/>
              <a:t> </a:t>
            </a:r>
            <a:r>
              <a:rPr lang="en-US" err="1"/>
              <a:t>Juku</a:t>
            </a:r>
            <a:endParaRPr/>
          </a:p>
          <a:p>
            <a:pPr marL="228600" lvl="0" indent="-228600" algn="l" rtl="0">
              <a:lnSpc>
                <a:spcPct val="120000"/>
              </a:lnSpc>
              <a:spcBef>
                <a:spcPts val="1000"/>
              </a:spcBef>
              <a:spcAft>
                <a:spcPts val="0"/>
              </a:spcAft>
              <a:buClr>
                <a:schemeClr val="lt1"/>
              </a:buClr>
              <a:buSzPts val="3000"/>
              <a:buChar char="•"/>
            </a:pPr>
            <a:r>
              <a:rPr lang="en-US"/>
              <a:t>Movement styles that are embedded in our history tell our stories through time.</a:t>
            </a:r>
            <a:endParaRPr/>
          </a:p>
          <a:p>
            <a:pPr marL="0" lvl="0" indent="0" algn="l" rtl="0">
              <a:lnSpc>
                <a:spcPct val="120000"/>
              </a:lnSpc>
              <a:spcBef>
                <a:spcPts val="1000"/>
              </a:spcBef>
              <a:spcAft>
                <a:spcPts val="0"/>
              </a:spcAft>
              <a:buClr>
                <a:schemeClr val="lt1"/>
              </a:buClr>
              <a:buSzPts val="30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537" name="Google Shape;537;p8"/>
          <p:cNvSpPr txBox="1">
            <a:spLocks noGrp="1"/>
          </p:cNvSpPr>
          <p:nvPr>
            <p:ph type="title"/>
          </p:nvPr>
        </p:nvSpPr>
        <p:spPr>
          <a:xfrm>
            <a:off x="1141413" y="618518"/>
            <a:ext cx="8483850" cy="123363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u="sng"/>
              <a:t>OPPOSITIONAL PARADIGMS</a:t>
            </a:r>
            <a:endParaRPr u="sng"/>
          </a:p>
        </p:txBody>
      </p:sp>
      <p:pic>
        <p:nvPicPr>
          <p:cNvPr id="538" name="Google Shape;538;p8" descr="A group of people walking on the floor  Description automatically generated"/>
          <p:cNvPicPr preferRelativeResize="0"/>
          <p:nvPr/>
        </p:nvPicPr>
        <p:blipFill rotWithShape="1">
          <a:blip r:embed="rId4">
            <a:alphaModFix/>
          </a:blip>
          <a:srcRect b="1326"/>
          <a:stretch/>
        </p:blipFill>
        <p:spPr>
          <a:xfrm>
            <a:off x="1162797" y="2116844"/>
            <a:ext cx="4689300" cy="3907200"/>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sp>
        <p:nvSpPr>
          <p:cNvPr id="539" name="Google Shape;539;p8"/>
          <p:cNvSpPr txBox="1">
            <a:spLocks noGrp="1"/>
          </p:cNvSpPr>
          <p:nvPr>
            <p:ph type="body" idx="1"/>
          </p:nvPr>
        </p:nvSpPr>
        <p:spPr>
          <a:xfrm>
            <a:off x="6339904" y="1647242"/>
            <a:ext cx="4710683" cy="4960684"/>
          </a:xfrm>
          <a:prstGeom prst="rect">
            <a:avLst/>
          </a:prstGeom>
          <a:noFill/>
          <a:ln>
            <a:noFill/>
          </a:ln>
        </p:spPr>
        <p:txBody>
          <a:bodyPr spcFirstLastPara="1" wrap="square" lIns="91425" tIns="45700" rIns="91425" bIns="45700" anchor="t" anchorCtr="0">
            <a:normAutofit/>
          </a:bodyPr>
          <a:lstStyle/>
          <a:p>
            <a:pPr marL="285750" indent="-285750">
              <a:lnSpc>
                <a:spcPct val="110000"/>
              </a:lnSpc>
              <a:spcBef>
                <a:spcPts val="0"/>
              </a:spcBef>
            </a:pPr>
            <a:endParaRPr lang="en-US"/>
          </a:p>
          <a:p>
            <a:pPr marL="0" indent="0">
              <a:lnSpc>
                <a:spcPct val="110000"/>
              </a:lnSpc>
              <a:spcBef>
                <a:spcPts val="0"/>
              </a:spcBef>
              <a:buNone/>
            </a:pPr>
            <a:r>
              <a:rPr lang="en-US" b="1" u="sng"/>
              <a:t>Traditionally</a:t>
            </a:r>
            <a:r>
              <a:rPr lang="en-US"/>
              <a:t>:</a:t>
            </a:r>
          </a:p>
          <a:p>
            <a:pPr marL="285750" indent="-285750">
              <a:lnSpc>
                <a:spcPct val="110000"/>
              </a:lnSpc>
              <a:spcBef>
                <a:spcPts val="0"/>
              </a:spcBef>
            </a:pPr>
            <a:r>
              <a:rPr lang="en-US"/>
              <a:t>Nature/Nurture, warrior/ peacemaker, patriarchal/matriarchal, meat eaters/ vegetarians, abled/disabled, have/have nots</a:t>
            </a:r>
          </a:p>
          <a:p>
            <a:pPr marL="0" indent="0">
              <a:lnSpc>
                <a:spcPct val="110000"/>
              </a:lnSpc>
              <a:spcBef>
                <a:spcPts val="0"/>
              </a:spcBef>
              <a:buNone/>
            </a:pPr>
            <a:r>
              <a:rPr lang="en-US"/>
              <a:t> </a:t>
            </a:r>
          </a:p>
          <a:p>
            <a:pPr marL="0" indent="0">
              <a:lnSpc>
                <a:spcPct val="110000"/>
              </a:lnSpc>
              <a:buNone/>
            </a:pPr>
            <a:r>
              <a:rPr lang="en-US" i="1"/>
              <a:t>Note</a:t>
            </a:r>
            <a:r>
              <a:rPr lang="en-US"/>
              <a:t>:  </a:t>
            </a:r>
            <a:r>
              <a:rPr lang="en-US" i="1"/>
              <a:t>There is a huge shift with  the two- group paradigm – We can take advantage of this!</a:t>
            </a:r>
          </a:p>
          <a:p>
            <a:pPr marL="228600" lvl="0" indent="-228600" algn="l" rtl="0">
              <a:lnSpc>
                <a:spcPct val="110000"/>
              </a:lnSpc>
              <a:spcBef>
                <a:spcPts val="1000"/>
              </a:spcBef>
              <a:spcAft>
                <a:spcPts val="0"/>
              </a:spcAft>
              <a:buClr>
                <a:schemeClr val="lt1"/>
              </a:buClr>
              <a:buSzPts val="2250"/>
              <a:buChar char="•"/>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sp>
        <p:nvSpPr>
          <p:cNvPr id="544" name="Google Shape;544;p9"/>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545" name="Google Shape;545;p9"/>
          <p:cNvPicPr preferRelativeResize="0"/>
          <p:nvPr/>
        </p:nvPicPr>
        <p:blipFill rotWithShape="1">
          <a:blip r:embed="rId4">
            <a:alphaModFix amt="30000"/>
          </a:blip>
          <a:srcRect/>
          <a:stretch/>
        </p:blipFill>
        <p:spPr>
          <a:xfrm>
            <a:off x="0" y="0"/>
            <a:ext cx="12192003" cy="6858001"/>
          </a:xfrm>
          <a:prstGeom prst="rect">
            <a:avLst/>
          </a:prstGeom>
          <a:noFill/>
          <a:ln>
            <a:noFill/>
          </a:ln>
        </p:spPr>
      </p:pic>
      <p:sp>
        <p:nvSpPr>
          <p:cNvPr id="546" name="Google Shape;546;p9"/>
          <p:cNvSpPr txBox="1">
            <a:spLocks noGrp="1"/>
          </p:cNvSpPr>
          <p:nvPr>
            <p:ph type="title"/>
          </p:nvPr>
        </p:nvSpPr>
        <p:spPr>
          <a:xfrm>
            <a:off x="1141412" y="618518"/>
            <a:ext cx="5070475"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Twentieth Century"/>
              <a:buNone/>
            </a:pPr>
            <a:r>
              <a:rPr lang="en-US" u="sng"/>
              <a:t>DUO IMPROVISATIONS (POST CO-VID)</a:t>
            </a:r>
            <a:endParaRPr u="sng"/>
          </a:p>
        </p:txBody>
      </p:sp>
      <p:sp>
        <p:nvSpPr>
          <p:cNvPr id="547" name="Google Shape;547;p9"/>
          <p:cNvSpPr txBox="1">
            <a:spLocks noGrp="1"/>
          </p:cNvSpPr>
          <p:nvPr>
            <p:ph type="body" idx="1"/>
          </p:nvPr>
        </p:nvSpPr>
        <p:spPr>
          <a:xfrm>
            <a:off x="1141399" y="1611325"/>
            <a:ext cx="5566500" cy="46032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endParaRPr/>
          </a:p>
          <a:p>
            <a:pPr marL="228600" lvl="0" indent="-228600" algn="l" rtl="0">
              <a:lnSpc>
                <a:spcPct val="110000"/>
              </a:lnSpc>
              <a:spcBef>
                <a:spcPts val="1000"/>
              </a:spcBef>
              <a:spcAft>
                <a:spcPts val="0"/>
              </a:spcAft>
              <a:buClr>
                <a:schemeClr val="lt1"/>
              </a:buClr>
              <a:buSzPts val="2250"/>
              <a:buChar char="•"/>
            </a:pPr>
            <a:r>
              <a:rPr lang="en-US" sz="2000"/>
              <a:t>Theatre games of YES for dance </a:t>
            </a:r>
          </a:p>
          <a:p>
            <a:pPr marL="228600" lvl="0" indent="-228600" algn="l" rtl="0">
              <a:lnSpc>
                <a:spcPct val="110000"/>
              </a:lnSpc>
              <a:spcBef>
                <a:spcPts val="1000"/>
              </a:spcBef>
              <a:spcAft>
                <a:spcPts val="0"/>
              </a:spcAft>
              <a:buClr>
                <a:schemeClr val="lt1"/>
              </a:buClr>
              <a:buSzPts val="2250"/>
              <a:buChar char="•"/>
            </a:pPr>
            <a:r>
              <a:rPr lang="en-US" sz="2000"/>
              <a:t> Mirroring and opposition, complementing, flocking</a:t>
            </a:r>
          </a:p>
          <a:p>
            <a:pPr marL="228600" lvl="0" indent="-228600" algn="l" rtl="0">
              <a:lnSpc>
                <a:spcPct val="110000"/>
              </a:lnSpc>
              <a:spcBef>
                <a:spcPts val="1000"/>
              </a:spcBef>
              <a:spcAft>
                <a:spcPts val="0"/>
              </a:spcAft>
              <a:buClr>
                <a:schemeClr val="lt1"/>
              </a:buClr>
              <a:buSzPts val="2250"/>
              <a:buChar char="•"/>
            </a:pPr>
            <a:r>
              <a:rPr lang="en-US" sz="2000"/>
              <a:t>Contact improv and weight sharing</a:t>
            </a:r>
            <a:endParaRPr sz="2000"/>
          </a:p>
          <a:p>
            <a:pPr marL="228600" lvl="0" indent="-228600" algn="l" rtl="0">
              <a:lnSpc>
                <a:spcPct val="110000"/>
              </a:lnSpc>
              <a:spcBef>
                <a:spcPts val="1000"/>
              </a:spcBef>
              <a:spcAft>
                <a:spcPts val="0"/>
              </a:spcAft>
              <a:buClr>
                <a:schemeClr val="lt1"/>
              </a:buClr>
              <a:buSzPts val="2250"/>
              <a:buChar char="•"/>
            </a:pPr>
            <a:r>
              <a:rPr lang="en-US" sz="2000"/>
              <a:t>Call and response </a:t>
            </a:r>
            <a:endParaRPr sz="2000"/>
          </a:p>
          <a:p>
            <a:pPr marL="228600" lvl="0" indent="-228600" algn="l" rtl="0">
              <a:lnSpc>
                <a:spcPct val="110000"/>
              </a:lnSpc>
              <a:spcBef>
                <a:spcPts val="1000"/>
              </a:spcBef>
              <a:spcAft>
                <a:spcPts val="0"/>
              </a:spcAft>
              <a:buClr>
                <a:schemeClr val="lt1"/>
              </a:buClr>
              <a:buSzPts val="2250"/>
              <a:buChar char="•"/>
            </a:pPr>
            <a:r>
              <a:rPr lang="en-US" sz="2000"/>
              <a:t>I’m right – no I’m right…Energy that is expended doing this to show how the aggressor wins out – discussion as to what happens when one of you steps aside (allows discussion of power struggles)</a:t>
            </a:r>
            <a:endParaRPr sz="2000"/>
          </a:p>
        </p:txBody>
      </p:sp>
      <p:grpSp>
        <p:nvGrpSpPr>
          <p:cNvPr id="548" name="Google Shape;548;p9"/>
          <p:cNvGrpSpPr/>
          <p:nvPr/>
        </p:nvGrpSpPr>
        <p:grpSpPr>
          <a:xfrm>
            <a:off x="0" y="0"/>
            <a:ext cx="1220788" cy="6858001"/>
            <a:chOff x="-14288" y="0"/>
            <a:chExt cx="1220788" cy="6858001"/>
          </a:xfrm>
        </p:grpSpPr>
        <p:sp>
          <p:nvSpPr>
            <p:cNvPr id="549" name="Google Shape;549;p9"/>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9"/>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9"/>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9"/>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553" name="Google Shape;553;p9"/>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9"/>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555" name="Google Shape;555;p9"/>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556" name="Google Shape;556;p9"/>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9"/>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9"/>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559" name="Google Shape;559;p9"/>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0" name="Google Shape;560;p9"/>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sm" len="sm"/>
              <a:tailEnd type="none" w="sm" len="sm"/>
            </a:ln>
          </p:spPr>
        </p:cxnSp>
        <p:sp>
          <p:nvSpPr>
            <p:cNvPr id="561" name="Google Shape;561;p9"/>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562" name="Google Shape;562;p9"/>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563" name="Google Shape;563;p9"/>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564" name="Google Shape;564;p9"/>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9"/>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9"/>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567" name="Google Shape;567;p9"/>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9"/>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569" name="Google Shape;569;p9"/>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9"/>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571" name="Google Shape;571;p9"/>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572" name="Google Shape;572;p9"/>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9"/>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9"/>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575" name="Google Shape;575;p9"/>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76" name="Google Shape;576;p9"/>
          <p:cNvPicPr preferRelativeResize="0"/>
          <p:nvPr/>
        </p:nvPicPr>
        <p:blipFill>
          <a:blip r:embed="rId5">
            <a:alphaModFix/>
          </a:blip>
          <a:stretch>
            <a:fillRect/>
          </a:stretch>
        </p:blipFill>
        <p:spPr>
          <a:xfrm>
            <a:off x="6858000" y="750875"/>
            <a:ext cx="4867825" cy="3683224"/>
          </a:xfrm>
          <a:prstGeom prst="rect">
            <a:avLst/>
          </a:prstGeom>
          <a:noFill/>
          <a:ln w="19050" cap="sq" cmpd="sng">
            <a:solidFill>
              <a:srgbClr val="B3FFFF"/>
            </a:solidFill>
            <a:prstDash val="solid"/>
            <a:miter lim="8000"/>
            <a:headEnd type="none" w="sm" len="sm"/>
            <a:tailEnd type="none" w="sm" len="sm"/>
          </a:ln>
          <a:effectLst>
            <a:outerShdw blurRad="88900" dist="38100" dir="5400000" algn="t" rotWithShape="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0"/>
          <p:cNvSpPr txBox="1">
            <a:spLocks noGrp="1"/>
          </p:cNvSpPr>
          <p:nvPr>
            <p:ph type="title"/>
          </p:nvPr>
        </p:nvSpPr>
        <p:spPr>
          <a:xfrm>
            <a:off x="1141412" y="770917"/>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40"/>
              <a:buFont typeface="Twentieth Century"/>
              <a:buNone/>
            </a:pPr>
            <a:r>
              <a:rPr lang="en-US" sz="3240" b="1" u="sng"/>
              <a:t>IMPROVISATION/MOVEMENT EXPLORATION</a:t>
            </a:r>
            <a:r>
              <a:rPr lang="en-US" sz="3240" b="1"/>
              <a:t>	</a:t>
            </a:r>
            <a:r>
              <a:rPr lang="en-US" sz="3240" b="1" i="1"/>
              <a:t>Resource idea</a:t>
            </a:r>
            <a:br>
              <a:rPr lang="en-US" sz="3240"/>
            </a:br>
            <a:endParaRPr sz="3240"/>
          </a:p>
        </p:txBody>
      </p:sp>
      <p:sp>
        <p:nvSpPr>
          <p:cNvPr id="582" name="Google Shape;582;p10"/>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lnSpcReduction="10000"/>
          </a:bodyPr>
          <a:lstStyle/>
          <a:p>
            <a:pPr marL="342900" indent="-342900">
              <a:lnSpc>
                <a:spcPct val="110000"/>
              </a:lnSpc>
              <a:spcBef>
                <a:spcPts val="0"/>
              </a:spcBef>
              <a:buSzPts val="2775"/>
            </a:pPr>
            <a:r>
              <a:rPr lang="en-US" sz="2220"/>
              <a:t>Select (3) Words from each of the Lists .....or use your own words</a:t>
            </a:r>
          </a:p>
          <a:p>
            <a:pPr marL="342900" indent="-342900">
              <a:lnSpc>
                <a:spcPct val="110000"/>
              </a:lnSpc>
              <a:spcBef>
                <a:spcPts val="0"/>
              </a:spcBef>
              <a:buSzPts val="2775"/>
            </a:pPr>
            <a:endParaRPr lang="en-US"/>
          </a:p>
          <a:p>
            <a:pPr marL="342900" indent="-342900">
              <a:lnSpc>
                <a:spcPct val="110000"/>
              </a:lnSpc>
              <a:spcBef>
                <a:spcPts val="0"/>
              </a:spcBef>
              <a:buSzPts val="2775"/>
            </a:pPr>
            <a:r>
              <a:rPr lang="en-US" sz="2220"/>
              <a:t>Using shapes, levels, dynamics and rhythm, explore how you can convey these feelings and images  through gestures and movement. </a:t>
            </a:r>
          </a:p>
          <a:p>
            <a:pPr marL="342900" indent="-342900">
              <a:lnSpc>
                <a:spcPct val="110000"/>
              </a:lnSpc>
              <a:spcBef>
                <a:spcPts val="0"/>
              </a:spcBef>
              <a:buSzPts val="2775"/>
            </a:pPr>
            <a:endParaRPr/>
          </a:p>
          <a:p>
            <a:pPr marL="342900" indent="-342900">
              <a:lnSpc>
                <a:spcPct val="110000"/>
              </a:lnSpc>
              <a:buSzPts val="2775"/>
            </a:pPr>
            <a:r>
              <a:rPr lang="en-US" sz="2220"/>
              <a:t>Keep the movements simple. You’ll have a chance to change, vary, and combine them when creating your stories.</a:t>
            </a:r>
            <a:endParaRPr/>
          </a:p>
          <a:p>
            <a:pPr marL="0" indent="0">
              <a:lnSpc>
                <a:spcPct val="110000"/>
              </a:lnSpc>
              <a:buSzPts val="2775"/>
              <a:buNone/>
            </a:pPr>
            <a:br>
              <a:rPr lang="en-US" sz="2220"/>
            </a:br>
            <a:endParaRPr sz="222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6"/>
        <p:cNvGrpSpPr/>
        <p:nvPr/>
      </p:nvGrpSpPr>
      <p:grpSpPr>
        <a:xfrm>
          <a:off x="0" y="0"/>
          <a:ext cx="0" cy="0"/>
          <a:chOff x="0" y="0"/>
          <a:chExt cx="0" cy="0"/>
        </a:xfrm>
      </p:grpSpPr>
      <p:pic>
        <p:nvPicPr>
          <p:cNvPr id="587" name="Google Shape;587;p11"/>
          <p:cNvPicPr preferRelativeResize="0"/>
          <p:nvPr/>
        </p:nvPicPr>
        <p:blipFill rotWithShape="1">
          <a:blip r:embed="rId4">
            <a:alphaModFix amt="30000"/>
          </a:blip>
          <a:srcRect/>
          <a:stretch/>
        </p:blipFill>
        <p:spPr>
          <a:xfrm>
            <a:off x="0" y="-1"/>
            <a:ext cx="12192003" cy="6858001"/>
          </a:xfrm>
          <a:prstGeom prst="rect">
            <a:avLst/>
          </a:prstGeom>
          <a:noFill/>
          <a:ln>
            <a:noFill/>
          </a:ln>
        </p:spPr>
      </p:pic>
      <p:grpSp>
        <p:nvGrpSpPr>
          <p:cNvPr id="588" name="Google Shape;588;p11"/>
          <p:cNvGrpSpPr/>
          <p:nvPr/>
        </p:nvGrpSpPr>
        <p:grpSpPr>
          <a:xfrm>
            <a:off x="0" y="0"/>
            <a:ext cx="2305051" cy="6858001"/>
            <a:chOff x="0" y="0"/>
            <a:chExt cx="2305051" cy="6858001"/>
          </a:xfrm>
        </p:grpSpPr>
        <p:sp>
          <p:nvSpPr>
            <p:cNvPr id="589" name="Google Shape;589;p11"/>
            <p:cNvSpPr/>
            <p:nvPr/>
          </p:nvSpPr>
          <p:spPr>
            <a:xfrm>
              <a:off x="1209675"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11"/>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11"/>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11"/>
            <p:cNvSpPr/>
            <p:nvPr/>
          </p:nvSpPr>
          <p:spPr>
            <a:xfrm>
              <a:off x="414338" y="9525"/>
              <a:ext cx="28575" cy="4481513"/>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11"/>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11"/>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95DE"/>
                </a:gs>
              </a:gsLst>
              <a:lin ang="5400000" scaled="0"/>
            </a:gradFill>
            <a:ln>
              <a:noFill/>
            </a:ln>
          </p:spPr>
        </p:sp>
        <p:sp>
          <p:nvSpPr>
            <p:cNvPr id="595" name="Google Shape;595;p11"/>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95DE"/>
                </a:gs>
              </a:gsLst>
              <a:lin ang="5400000" scaled="0"/>
            </a:gradFill>
            <a:ln>
              <a:noFill/>
            </a:ln>
          </p:spPr>
        </p:sp>
        <p:sp>
          <p:nvSpPr>
            <p:cNvPr id="596" name="Google Shape;596;p11"/>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11"/>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95DE"/>
                </a:gs>
              </a:gsLst>
              <a:lin ang="5400000" scaled="0"/>
            </a:gradFill>
            <a:ln>
              <a:noFill/>
            </a:ln>
          </p:spPr>
        </p:sp>
        <p:sp>
          <p:nvSpPr>
            <p:cNvPr id="598" name="Google Shape;598;p11"/>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599" name="Google Shape;599;p11"/>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11"/>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11"/>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95DE"/>
                </a:gs>
              </a:gsLst>
              <a:lin ang="5400000" scaled="0"/>
            </a:gradFill>
            <a:ln>
              <a:noFill/>
            </a:ln>
          </p:spPr>
        </p:sp>
        <p:sp>
          <p:nvSpPr>
            <p:cNvPr id="602" name="Google Shape;602;p11"/>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1"/>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95DE"/>
                </a:gs>
              </a:gsLst>
              <a:lin ang="5400000" scaled="0"/>
            </a:gradFill>
            <a:ln>
              <a:noFill/>
            </a:ln>
          </p:spPr>
        </p:sp>
        <p:sp>
          <p:nvSpPr>
            <p:cNvPr id="604" name="Google Shape;604;p11"/>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11"/>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1"/>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95DE"/>
                </a:gs>
              </a:gsLst>
              <a:lin ang="5400000" scaled="0"/>
            </a:gradFill>
            <a:ln>
              <a:noFill/>
            </a:ln>
          </p:spPr>
        </p:sp>
        <p:sp>
          <p:nvSpPr>
            <p:cNvPr id="607" name="Google Shape;607;p11"/>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11"/>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11"/>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3B95DE"/>
                </a:gs>
              </a:gsLst>
              <a:lin ang="5400000" scaled="0"/>
            </a:gradFill>
            <a:ln>
              <a:noFill/>
            </a:ln>
          </p:spPr>
        </p:sp>
        <p:sp>
          <p:nvSpPr>
            <p:cNvPr id="610" name="Google Shape;610;p11"/>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11"/>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3B95DE"/>
                </a:gs>
              </a:gsLst>
              <a:lin ang="5400000" scaled="0"/>
            </a:gradFill>
            <a:ln>
              <a:noFill/>
            </a:ln>
          </p:spPr>
        </p:sp>
        <p:sp>
          <p:nvSpPr>
            <p:cNvPr id="612" name="Google Shape;612;p11"/>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11"/>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95DE"/>
                </a:gs>
              </a:gsLst>
              <a:lin ang="5400000" scaled="0"/>
            </a:gradFill>
            <a:ln>
              <a:noFill/>
            </a:ln>
          </p:spPr>
        </p:sp>
        <p:sp>
          <p:nvSpPr>
            <p:cNvPr id="614" name="Google Shape;614;p11"/>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11"/>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95DE"/>
                </a:gs>
              </a:gsLst>
              <a:lin ang="5400000" scaled="0"/>
            </a:gradFill>
            <a:ln>
              <a:noFill/>
            </a:ln>
          </p:spPr>
        </p:sp>
        <p:sp>
          <p:nvSpPr>
            <p:cNvPr id="616" name="Google Shape;616;p11"/>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11"/>
            <p:cNvSpPr/>
            <p:nvPr/>
          </p:nvSpPr>
          <p:spPr>
            <a:xfrm>
              <a:off x="642938" y="6610350"/>
              <a:ext cx="23813" cy="242888"/>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11"/>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11"/>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95DE"/>
                </a:gs>
              </a:gsLst>
              <a:lin ang="5400000" scaled="0"/>
            </a:gradFill>
            <a:ln>
              <a:noFill/>
            </a:ln>
          </p:spPr>
        </p:sp>
        <p:sp>
          <p:nvSpPr>
            <p:cNvPr id="620" name="Google Shape;620;p11"/>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95DE"/>
                </a:gs>
              </a:gsLst>
              <a:lin ang="5400000" scaled="0"/>
            </a:gradFill>
            <a:ln>
              <a:noFill/>
            </a:ln>
          </p:spPr>
        </p:sp>
        <p:sp>
          <p:nvSpPr>
            <p:cNvPr id="621" name="Google Shape;621;p11"/>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11"/>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95DE"/>
                </a:gs>
              </a:gsLst>
              <a:lin ang="5400000" scaled="0"/>
            </a:gradFill>
            <a:ln>
              <a:noFill/>
            </a:ln>
          </p:spPr>
        </p:sp>
        <p:sp>
          <p:nvSpPr>
            <p:cNvPr id="623" name="Google Shape;623;p11"/>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624" name="Google Shape;624;p11"/>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11"/>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95DE"/>
                </a:gs>
              </a:gsLst>
              <a:lin ang="5400000" scaled="0"/>
            </a:gradFill>
            <a:ln>
              <a:noFill/>
            </a:ln>
          </p:spPr>
        </p:sp>
        <p:sp>
          <p:nvSpPr>
            <p:cNvPr id="626" name="Google Shape;626;p11"/>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11"/>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95DE"/>
                </a:gs>
              </a:gsLst>
              <a:lin ang="5400000" scaled="0"/>
            </a:gradFill>
            <a:ln>
              <a:noFill/>
            </a:ln>
          </p:spPr>
        </p:sp>
        <p:sp>
          <p:nvSpPr>
            <p:cNvPr id="628" name="Google Shape;628;p11"/>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1"/>
            <p:cNvSpPr/>
            <p:nvPr/>
          </p:nvSpPr>
          <p:spPr>
            <a:xfrm>
              <a:off x="1228725"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11"/>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95DE"/>
                </a:gs>
              </a:gsLst>
              <a:lin ang="5400000" scaled="0"/>
            </a:gradFill>
            <a:ln>
              <a:noFill/>
            </a:ln>
          </p:spPr>
        </p:sp>
        <p:sp>
          <p:nvSpPr>
            <p:cNvPr id="631" name="Google Shape;631;p11"/>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11"/>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95DE"/>
                </a:gs>
              </a:gsLst>
              <a:lin ang="5400000" scaled="0"/>
            </a:gradFill>
            <a:ln>
              <a:noFill/>
            </a:ln>
          </p:spPr>
        </p:sp>
        <p:sp>
          <p:nvSpPr>
            <p:cNvPr id="633" name="Google Shape;633;p11"/>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11"/>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11"/>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95DE"/>
                </a:gs>
              </a:gsLst>
              <a:lin ang="5400000" scaled="0"/>
            </a:gradFill>
            <a:ln>
              <a:noFill/>
            </a:ln>
          </p:spPr>
        </p:sp>
        <p:sp>
          <p:nvSpPr>
            <p:cNvPr id="636" name="Google Shape;636;p11"/>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637" name="Google Shape;637;p11"/>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11"/>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11"/>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95DE"/>
                </a:gs>
              </a:gsLst>
              <a:lin ang="5400000" scaled="0"/>
            </a:gradFill>
            <a:ln>
              <a:noFill/>
            </a:ln>
          </p:spPr>
        </p:sp>
        <p:sp>
          <p:nvSpPr>
            <p:cNvPr id="640" name="Google Shape;640;p11"/>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11"/>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95DE"/>
                </a:gs>
              </a:gsLst>
              <a:lin ang="5400000" scaled="0"/>
            </a:gradFill>
            <a:ln>
              <a:noFill/>
            </a:ln>
          </p:spPr>
        </p:sp>
        <p:sp>
          <p:nvSpPr>
            <p:cNvPr id="642" name="Google Shape;642;p11"/>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3" name="Google Shape;643;p11"/>
          <p:cNvGrpSpPr/>
          <p:nvPr/>
        </p:nvGrpSpPr>
        <p:grpSpPr>
          <a:xfrm>
            <a:off x="-4766" y="527051"/>
            <a:ext cx="12192003" cy="7112175"/>
            <a:chOff x="0" y="-1"/>
            <a:chExt cx="12192003" cy="6858001"/>
          </a:xfrm>
        </p:grpSpPr>
        <p:sp>
          <p:nvSpPr>
            <p:cNvPr id="644" name="Google Shape;644;p11"/>
            <p:cNvSpPr/>
            <p:nvPr/>
          </p:nvSpPr>
          <p:spPr>
            <a:xfrm>
              <a:off x="1" y="-1"/>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645" name="Google Shape;645;p11"/>
            <p:cNvPicPr preferRelativeResize="0"/>
            <p:nvPr/>
          </p:nvPicPr>
          <p:blipFill rotWithShape="1">
            <a:blip r:embed="rId5">
              <a:alphaModFix amt="30000"/>
            </a:blip>
            <a:srcRect/>
            <a:stretch/>
          </p:blipFill>
          <p:spPr>
            <a:xfrm>
              <a:off x="0" y="-1"/>
              <a:ext cx="12192003" cy="6858001"/>
            </a:xfrm>
            <a:prstGeom prst="rect">
              <a:avLst/>
            </a:prstGeom>
            <a:noFill/>
            <a:ln>
              <a:noFill/>
            </a:ln>
          </p:spPr>
        </p:pic>
      </p:grpSp>
      <p:sp>
        <p:nvSpPr>
          <p:cNvPr id="646" name="Google Shape;646;p11"/>
          <p:cNvSpPr txBox="1">
            <a:spLocks noGrp="1"/>
          </p:cNvSpPr>
          <p:nvPr>
            <p:ph type="title"/>
          </p:nvPr>
        </p:nvSpPr>
        <p:spPr>
          <a:xfrm>
            <a:off x="1771649" y="123650"/>
            <a:ext cx="7167813" cy="125669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Twentieth Century"/>
              <a:buNone/>
            </a:pPr>
            <a:r>
              <a:rPr lang="en-US" sz="6600" b="1" u="sng"/>
              <a:t>  WORD BANK</a:t>
            </a:r>
            <a:endParaRPr sz="500" b="1" u="sng"/>
          </a:p>
        </p:txBody>
      </p:sp>
      <p:sp>
        <p:nvSpPr>
          <p:cNvPr id="647" name="Google Shape;647;p11"/>
          <p:cNvSpPr txBox="1">
            <a:spLocks noGrp="1"/>
          </p:cNvSpPr>
          <p:nvPr>
            <p:ph type="body" idx="1"/>
          </p:nvPr>
        </p:nvSpPr>
        <p:spPr>
          <a:xfrm>
            <a:off x="2074250" y="3138625"/>
            <a:ext cx="8298300" cy="30132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lt2"/>
              </a:buClr>
              <a:buSzPts val="3000"/>
              <a:buNone/>
            </a:pPr>
            <a:r>
              <a:rPr lang="en-US" sz="2200"/>
              <a:t>R</a:t>
            </a:r>
            <a:r>
              <a:rPr lang="en-US" sz="2600"/>
              <a:t>efuse				Differ			………..					Hostile			</a:t>
            </a:r>
            <a:endParaRPr sz="2600"/>
          </a:p>
          <a:p>
            <a:pPr marL="0" lvl="0" indent="0" algn="l" rtl="0">
              <a:lnSpc>
                <a:spcPct val="115000"/>
              </a:lnSpc>
              <a:spcBef>
                <a:spcPts val="0"/>
              </a:spcBef>
              <a:spcAft>
                <a:spcPts val="0"/>
              </a:spcAft>
              <a:buClr>
                <a:schemeClr val="dk1"/>
              </a:buClr>
              <a:buSzPts val="1100"/>
              <a:buNone/>
            </a:pPr>
            <a:r>
              <a:rPr lang="en-US" sz="2600"/>
              <a:t>Separate			Withdraw		………..					Exclude</a:t>
            </a:r>
            <a:endParaRPr sz="2600"/>
          </a:p>
          <a:p>
            <a:pPr marL="0" lvl="0" indent="0" algn="l" rtl="0">
              <a:lnSpc>
                <a:spcPct val="115000"/>
              </a:lnSpc>
              <a:spcBef>
                <a:spcPts val="0"/>
              </a:spcBef>
              <a:spcAft>
                <a:spcPts val="0"/>
              </a:spcAft>
              <a:buClr>
                <a:schemeClr val="dk1"/>
              </a:buClr>
              <a:buSzPts val="1100"/>
              <a:buNone/>
            </a:pPr>
            <a:r>
              <a:rPr lang="en-US" sz="2600"/>
              <a:t>Distance			Cold			………..		</a:t>
            </a:r>
          </a:p>
          <a:p>
            <a:pPr marL="0" lvl="0" indent="0" algn="l" rtl="0">
              <a:lnSpc>
                <a:spcPct val="115000"/>
              </a:lnSpc>
              <a:spcBef>
                <a:spcPts val="0"/>
              </a:spcBef>
              <a:spcAft>
                <a:spcPts val="0"/>
              </a:spcAft>
              <a:buClr>
                <a:schemeClr val="dk1"/>
              </a:buClr>
              <a:buSzPts val="1100"/>
              <a:buNone/>
            </a:pPr>
            <a:r>
              <a:rPr lang="en-US" sz="2600"/>
              <a:t>Apathetic			Indifferent		………..</a:t>
            </a:r>
            <a:endParaRPr sz="2600"/>
          </a:p>
          <a:p>
            <a:pPr marL="0" lvl="0" indent="0" algn="l" rtl="0">
              <a:lnSpc>
                <a:spcPct val="115000"/>
              </a:lnSpc>
              <a:spcBef>
                <a:spcPts val="0"/>
              </a:spcBef>
              <a:spcAft>
                <a:spcPts val="0"/>
              </a:spcAft>
              <a:buClr>
                <a:schemeClr val="dk1"/>
              </a:buClr>
              <a:buSzPts val="1100"/>
              <a:buNone/>
            </a:pPr>
            <a:r>
              <a:rPr lang="en-US" sz="2600"/>
              <a:t>Resist				Discriminate		………..		</a:t>
            </a:r>
            <a:endParaRPr sz="2600"/>
          </a:p>
          <a:p>
            <a:pPr marL="0" lvl="0" indent="0" algn="l" rtl="0">
              <a:lnSpc>
                <a:spcPct val="115000"/>
              </a:lnSpc>
              <a:spcBef>
                <a:spcPts val="0"/>
              </a:spcBef>
              <a:spcAft>
                <a:spcPts val="0"/>
              </a:spcAft>
              <a:buClr>
                <a:schemeClr val="dk1"/>
              </a:buClr>
              <a:buSzPts val="1100"/>
              <a:buFont typeface="Arial"/>
              <a:buNone/>
            </a:pPr>
            <a:endParaRPr>
              <a:solidFill>
                <a:schemeClr val="lt2"/>
              </a:solidFill>
            </a:endParaRPr>
          </a:p>
          <a:p>
            <a:pPr marL="0" lvl="0" indent="0" algn="l" rtl="0">
              <a:lnSpc>
                <a:spcPct val="120000"/>
              </a:lnSpc>
              <a:spcBef>
                <a:spcPts val="0"/>
              </a:spcBef>
              <a:spcAft>
                <a:spcPts val="0"/>
              </a:spcAft>
              <a:buClr>
                <a:schemeClr val="lt2"/>
              </a:buClr>
              <a:buSzPts val="3000"/>
              <a:buNone/>
            </a:pPr>
            <a:endParaRPr>
              <a:solidFill>
                <a:schemeClr val="lt2"/>
              </a:solidFill>
            </a:endParaRPr>
          </a:p>
        </p:txBody>
      </p:sp>
      <p:cxnSp>
        <p:nvCxnSpPr>
          <p:cNvPr id="648" name="Google Shape;648;p11"/>
          <p:cNvCxnSpPr/>
          <p:nvPr/>
        </p:nvCxnSpPr>
        <p:spPr>
          <a:xfrm>
            <a:off x="2018450" y="2715000"/>
            <a:ext cx="8424600" cy="0"/>
          </a:xfrm>
          <a:prstGeom prst="straightConnector1">
            <a:avLst/>
          </a:prstGeom>
          <a:noFill/>
          <a:ln w="19050" cap="flat" cmpd="sng">
            <a:solidFill>
              <a:schemeClr val="lt2"/>
            </a:solidFill>
            <a:prstDash val="solid"/>
            <a:round/>
            <a:headEnd type="none" w="sm" len="sm"/>
            <a:tailEnd type="none" w="sm" len="sm"/>
          </a:ln>
        </p:spPr>
      </p:cxnSp>
      <p:sp>
        <p:nvSpPr>
          <p:cNvPr id="649" name="Google Shape;649;p11"/>
          <p:cNvSpPr txBox="1">
            <a:spLocks noGrp="1"/>
          </p:cNvSpPr>
          <p:nvPr>
            <p:ph type="title"/>
          </p:nvPr>
        </p:nvSpPr>
        <p:spPr>
          <a:xfrm>
            <a:off x="2074250" y="1567175"/>
            <a:ext cx="8192100" cy="717300"/>
          </a:xfrm>
          <a:prstGeom prst="rect">
            <a:avLst/>
          </a:prstGeom>
          <a:noFill/>
          <a:ln>
            <a:noFill/>
          </a:ln>
        </p:spPr>
        <p:txBody>
          <a:bodyPr spcFirstLastPara="1" wrap="square" lIns="91425" tIns="45700" rIns="91425" bIns="45700" anchor="b" anchorCtr="0">
            <a:noAutofit/>
          </a:bodyPr>
          <a:lstStyle/>
          <a:p>
            <a:pPr>
              <a:buSzPts val="6600"/>
            </a:pPr>
            <a:r>
              <a:rPr lang="en-US" sz="2400" i="1" dirty="0"/>
              <a:t>Action                        Reaction                 Resolution</a:t>
            </a:r>
            <a:endParaRPr sz="2400"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2"/>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u="sng"/>
              <a:t>NEGATIVE AND POSITIVE RESPONSES TO AN INCIDENT/PERSON</a:t>
            </a:r>
            <a:endParaRPr u="sng"/>
          </a:p>
        </p:txBody>
      </p:sp>
      <p:sp>
        <p:nvSpPr>
          <p:cNvPr id="655" name="Google Shape;655;p12"/>
          <p:cNvSpPr txBox="1">
            <a:spLocks noGrp="1"/>
          </p:cNvSpPr>
          <p:nvPr>
            <p:ph type="body" idx="1"/>
          </p:nvPr>
        </p:nvSpPr>
        <p:spPr>
          <a:xfrm>
            <a:off x="5154975" y="2270000"/>
            <a:ext cx="3136800" cy="3915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en-US" sz="2600" b="1" u="sng"/>
              <a:t>REACTION</a:t>
            </a:r>
            <a:r>
              <a:rPr lang="en-US" sz="2300" b="1" u="sng"/>
              <a:t> (Positive)</a:t>
            </a:r>
            <a:endParaRPr sz="2300" b="1" u="sng"/>
          </a:p>
          <a:p>
            <a:pPr marL="0" lvl="0" indent="0" algn="l" rtl="0">
              <a:lnSpc>
                <a:spcPct val="115000"/>
              </a:lnSpc>
              <a:spcBef>
                <a:spcPts val="0"/>
              </a:spcBef>
              <a:spcAft>
                <a:spcPts val="0"/>
              </a:spcAft>
              <a:buClr>
                <a:schemeClr val="dk1"/>
              </a:buClr>
              <a:buSzPts val="1100"/>
              <a:buNone/>
            </a:pPr>
            <a:r>
              <a:rPr lang="en-US"/>
              <a:t>Curious</a:t>
            </a:r>
            <a:endParaRPr/>
          </a:p>
          <a:p>
            <a:pPr marL="0" lvl="0" indent="0" algn="l" rtl="0">
              <a:lnSpc>
                <a:spcPct val="115000"/>
              </a:lnSpc>
              <a:spcBef>
                <a:spcPts val="0"/>
              </a:spcBef>
              <a:spcAft>
                <a:spcPts val="0"/>
              </a:spcAft>
              <a:buClr>
                <a:schemeClr val="dk1"/>
              </a:buClr>
              <a:buSzPts val="1100"/>
              <a:buNone/>
            </a:pPr>
            <a:r>
              <a:rPr lang="en-US"/>
              <a:t>Reach–out</a:t>
            </a:r>
            <a:endParaRPr/>
          </a:p>
          <a:p>
            <a:pPr marL="0" lvl="0" indent="0" algn="l" rtl="0">
              <a:lnSpc>
                <a:spcPct val="115000"/>
              </a:lnSpc>
              <a:spcBef>
                <a:spcPts val="0"/>
              </a:spcBef>
              <a:spcAft>
                <a:spcPts val="0"/>
              </a:spcAft>
              <a:buClr>
                <a:schemeClr val="dk1"/>
              </a:buClr>
              <a:buSzPts val="1100"/>
              <a:buNone/>
            </a:pPr>
            <a:r>
              <a:rPr lang="en-US"/>
              <a:t>Heal</a:t>
            </a:r>
            <a:endParaRPr/>
          </a:p>
          <a:p>
            <a:pPr marL="0" lvl="0" indent="0" algn="l" rtl="0">
              <a:lnSpc>
                <a:spcPct val="115000"/>
              </a:lnSpc>
              <a:spcBef>
                <a:spcPts val="0"/>
              </a:spcBef>
              <a:spcAft>
                <a:spcPts val="0"/>
              </a:spcAft>
              <a:buClr>
                <a:schemeClr val="dk1"/>
              </a:buClr>
              <a:buSzPts val="1100"/>
              <a:buNone/>
            </a:pPr>
            <a:r>
              <a:rPr lang="en-US"/>
              <a:t>Engage</a:t>
            </a:r>
            <a:endParaRPr/>
          </a:p>
          <a:p>
            <a:pPr marL="0" lvl="0" indent="0" algn="l" rtl="0">
              <a:lnSpc>
                <a:spcPct val="115000"/>
              </a:lnSpc>
              <a:spcBef>
                <a:spcPts val="0"/>
              </a:spcBef>
              <a:spcAft>
                <a:spcPts val="0"/>
              </a:spcAft>
              <a:buClr>
                <a:schemeClr val="dk1"/>
              </a:buClr>
              <a:buSzPts val="1100"/>
              <a:buNone/>
            </a:pPr>
            <a:r>
              <a:rPr lang="en-US"/>
              <a:t>Inquire</a:t>
            </a:r>
            <a:endParaRPr/>
          </a:p>
          <a:p>
            <a:pPr marL="0" lvl="0" indent="0" algn="l" rtl="0">
              <a:lnSpc>
                <a:spcPct val="115000"/>
              </a:lnSpc>
              <a:spcBef>
                <a:spcPts val="0"/>
              </a:spcBef>
              <a:spcAft>
                <a:spcPts val="0"/>
              </a:spcAft>
              <a:buClr>
                <a:schemeClr val="dk1"/>
              </a:buClr>
              <a:buSzPts val="1100"/>
              <a:buNone/>
            </a:pPr>
            <a:r>
              <a:rPr lang="en-US"/>
              <a:t>Include</a:t>
            </a:r>
            <a:endParaRPr/>
          </a:p>
          <a:p>
            <a:pPr marL="0" lvl="0" indent="0" algn="l" rtl="0">
              <a:lnSpc>
                <a:spcPct val="115000"/>
              </a:lnSpc>
              <a:spcBef>
                <a:spcPts val="0"/>
              </a:spcBef>
              <a:spcAft>
                <a:spcPts val="0"/>
              </a:spcAft>
              <a:buClr>
                <a:schemeClr val="dk1"/>
              </a:buClr>
              <a:buSzPts val="1100"/>
              <a:buNone/>
            </a:pPr>
            <a:r>
              <a:rPr lang="en-US"/>
              <a:t>Understand</a:t>
            </a:r>
            <a:endParaRPr/>
          </a:p>
          <a:p>
            <a:pPr marL="0" lvl="0" indent="0" algn="l" rtl="0">
              <a:lnSpc>
                <a:spcPct val="115000"/>
              </a:lnSpc>
              <a:spcBef>
                <a:spcPts val="0"/>
              </a:spcBef>
              <a:spcAft>
                <a:spcPts val="0"/>
              </a:spcAft>
              <a:buClr>
                <a:schemeClr val="dk1"/>
              </a:buClr>
              <a:buSzPts val="1100"/>
              <a:buNone/>
            </a:pPr>
            <a:r>
              <a:rPr lang="en-US"/>
              <a:t>Empathize</a:t>
            </a:r>
            <a:endParaRPr/>
          </a:p>
          <a:p>
            <a:pPr marL="0" lvl="0" indent="0" algn="l" rtl="0">
              <a:lnSpc>
                <a:spcPct val="115000"/>
              </a:lnSpc>
              <a:spcBef>
                <a:spcPts val="0"/>
              </a:spcBef>
              <a:spcAft>
                <a:spcPts val="0"/>
              </a:spcAft>
              <a:buClr>
                <a:schemeClr val="dk1"/>
              </a:buClr>
              <a:buSzPts val="1100"/>
              <a:buNone/>
            </a:pPr>
            <a:r>
              <a:rPr lang="en-US" sz="2200">
                <a:solidFill>
                  <a:schemeClr val="lt2"/>
                </a:solidFill>
              </a:rPr>
              <a:t>	</a:t>
            </a:r>
            <a:endParaRPr sz="1300" b="1">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sz="2600">
              <a:solidFill>
                <a:schemeClr val="lt2"/>
              </a:solidFill>
            </a:endParaRPr>
          </a:p>
          <a:p>
            <a:pPr marL="0" lvl="0" indent="0" algn="l" rtl="0">
              <a:lnSpc>
                <a:spcPct val="100000"/>
              </a:lnSpc>
              <a:spcBef>
                <a:spcPts val="0"/>
              </a:spcBef>
              <a:spcAft>
                <a:spcPts val="0"/>
              </a:spcAft>
              <a:buClr>
                <a:schemeClr val="dk1"/>
              </a:buClr>
              <a:buSzPts val="1100"/>
              <a:buNone/>
            </a:pPr>
            <a:endParaRPr sz="2200">
              <a:solidFill>
                <a:schemeClr val="lt2"/>
              </a:solidFill>
            </a:endParaRPr>
          </a:p>
          <a:p>
            <a:pPr marL="0" lvl="0" indent="0" algn="l" rtl="0">
              <a:lnSpc>
                <a:spcPct val="120000"/>
              </a:lnSpc>
              <a:spcBef>
                <a:spcPts val="0"/>
              </a:spcBef>
              <a:spcAft>
                <a:spcPts val="0"/>
              </a:spcAft>
              <a:buClr>
                <a:schemeClr val="lt2"/>
              </a:buClr>
              <a:buSzPts val="3000"/>
              <a:buNone/>
            </a:pPr>
            <a:endParaRPr sz="2600">
              <a:solidFill>
                <a:schemeClr val="lt2"/>
              </a:solidFill>
            </a:endParaRPr>
          </a:p>
        </p:txBody>
      </p:sp>
      <p:sp>
        <p:nvSpPr>
          <p:cNvPr id="656" name="Google Shape;656;p12"/>
          <p:cNvSpPr txBox="1">
            <a:spLocks noGrp="1"/>
          </p:cNvSpPr>
          <p:nvPr>
            <p:ph type="body" idx="1"/>
          </p:nvPr>
        </p:nvSpPr>
        <p:spPr>
          <a:xfrm>
            <a:off x="1145488" y="2270000"/>
            <a:ext cx="3136800" cy="396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en-US" b="1" u="sng"/>
              <a:t>REACTION</a:t>
            </a:r>
            <a:r>
              <a:rPr lang="en-US" sz="2300" b="1" u="sng"/>
              <a:t> (Negative</a:t>
            </a:r>
            <a:r>
              <a:rPr lang="en-US" sz="2300"/>
              <a:t>)</a:t>
            </a:r>
            <a:endParaRPr sz="2300"/>
          </a:p>
          <a:p>
            <a:pPr marL="0" lvl="0" indent="0" algn="l" rtl="0">
              <a:lnSpc>
                <a:spcPct val="100000"/>
              </a:lnSpc>
              <a:spcBef>
                <a:spcPts val="0"/>
              </a:spcBef>
              <a:spcAft>
                <a:spcPts val="0"/>
              </a:spcAft>
              <a:buClr>
                <a:schemeClr val="dk1"/>
              </a:buClr>
              <a:buSzPts val="1100"/>
              <a:buNone/>
            </a:pPr>
            <a:r>
              <a:rPr lang="en-US"/>
              <a:t>Anger</a:t>
            </a:r>
            <a:endParaRPr/>
          </a:p>
          <a:p>
            <a:pPr marL="0" lvl="0" indent="0" algn="l" rtl="0">
              <a:lnSpc>
                <a:spcPct val="100000"/>
              </a:lnSpc>
              <a:spcBef>
                <a:spcPts val="0"/>
              </a:spcBef>
              <a:spcAft>
                <a:spcPts val="0"/>
              </a:spcAft>
              <a:buClr>
                <a:schemeClr val="dk1"/>
              </a:buClr>
              <a:buSzPts val="1100"/>
              <a:buNone/>
            </a:pPr>
            <a:r>
              <a:rPr lang="en-US"/>
              <a:t>Lash out</a:t>
            </a:r>
            <a:endParaRPr/>
          </a:p>
          <a:p>
            <a:pPr marL="0" lvl="0" indent="0" algn="l" rtl="0">
              <a:lnSpc>
                <a:spcPct val="100000"/>
              </a:lnSpc>
              <a:spcBef>
                <a:spcPts val="0"/>
              </a:spcBef>
              <a:spcAft>
                <a:spcPts val="0"/>
              </a:spcAft>
              <a:buClr>
                <a:schemeClr val="dk1"/>
              </a:buClr>
              <a:buSzPts val="1100"/>
              <a:buNone/>
            </a:pPr>
            <a:r>
              <a:rPr lang="en-US"/>
              <a:t>Defy</a:t>
            </a:r>
            <a:endParaRPr/>
          </a:p>
          <a:p>
            <a:pPr marL="0" lvl="0" indent="0" algn="l" rtl="0">
              <a:lnSpc>
                <a:spcPct val="100000"/>
              </a:lnSpc>
              <a:spcBef>
                <a:spcPts val="0"/>
              </a:spcBef>
              <a:spcAft>
                <a:spcPts val="0"/>
              </a:spcAft>
              <a:buClr>
                <a:schemeClr val="dk1"/>
              </a:buClr>
              <a:buSzPts val="1100"/>
              <a:buNone/>
            </a:pPr>
            <a:r>
              <a:rPr lang="en-US"/>
              <a:t>Avenge</a:t>
            </a:r>
            <a:endParaRPr/>
          </a:p>
          <a:p>
            <a:pPr marL="0" lvl="0" indent="0" algn="l" rtl="0">
              <a:lnSpc>
                <a:spcPct val="100000"/>
              </a:lnSpc>
              <a:spcBef>
                <a:spcPts val="0"/>
              </a:spcBef>
              <a:spcAft>
                <a:spcPts val="0"/>
              </a:spcAft>
              <a:buClr>
                <a:schemeClr val="dk1"/>
              </a:buClr>
              <a:buSzPts val="1100"/>
              <a:buNone/>
            </a:pPr>
            <a:r>
              <a:rPr lang="en-US"/>
              <a:t>Isolate</a:t>
            </a:r>
            <a:endParaRPr/>
          </a:p>
          <a:p>
            <a:pPr marL="0" lvl="0" indent="0" algn="l" rtl="0">
              <a:lnSpc>
                <a:spcPct val="100000"/>
              </a:lnSpc>
              <a:spcBef>
                <a:spcPts val="0"/>
              </a:spcBef>
              <a:spcAft>
                <a:spcPts val="0"/>
              </a:spcAft>
              <a:buClr>
                <a:schemeClr val="dk1"/>
              </a:buClr>
              <a:buSzPts val="1100"/>
              <a:buNone/>
            </a:pPr>
            <a:r>
              <a:rPr lang="en-US"/>
              <a:t>Demean</a:t>
            </a:r>
            <a:endParaRPr/>
          </a:p>
          <a:p>
            <a:pPr marL="0" lvl="0" indent="0" algn="l" rtl="0">
              <a:lnSpc>
                <a:spcPct val="100000"/>
              </a:lnSpc>
              <a:spcBef>
                <a:spcPts val="0"/>
              </a:spcBef>
              <a:spcAft>
                <a:spcPts val="0"/>
              </a:spcAft>
              <a:buClr>
                <a:schemeClr val="dk1"/>
              </a:buClr>
              <a:buSzPts val="1100"/>
              <a:buNone/>
            </a:pPr>
            <a:r>
              <a:rPr lang="en-US"/>
              <a:t>Abuse</a:t>
            </a:r>
            <a:endParaRPr/>
          </a:p>
          <a:p>
            <a:pPr marL="0" lvl="0" indent="0" algn="l" rtl="0">
              <a:lnSpc>
                <a:spcPct val="100000"/>
              </a:lnSpc>
              <a:spcBef>
                <a:spcPts val="0"/>
              </a:spcBef>
              <a:spcAft>
                <a:spcPts val="0"/>
              </a:spcAft>
              <a:buClr>
                <a:schemeClr val="dk1"/>
              </a:buClr>
              <a:buSzPts val="1100"/>
              <a:buNone/>
            </a:pPr>
            <a:r>
              <a:rPr lang="en-US"/>
              <a:t>Degrade</a:t>
            </a:r>
            <a:endParaRPr/>
          </a:p>
          <a:p>
            <a:pPr marL="0" lvl="0" indent="0" algn="l" rtl="0">
              <a:lnSpc>
                <a:spcPct val="100000"/>
              </a:lnSpc>
              <a:spcBef>
                <a:spcPts val="0"/>
              </a:spcBef>
              <a:spcAft>
                <a:spcPts val="0"/>
              </a:spcAft>
              <a:buClr>
                <a:schemeClr val="dk1"/>
              </a:buClr>
              <a:buSzPts val="1100"/>
              <a:buNone/>
            </a:pPr>
            <a:r>
              <a:rPr lang="en-US"/>
              <a:t>Subvert</a:t>
            </a:r>
            <a:endParaRPr/>
          </a:p>
          <a:p>
            <a:pPr marL="0" lvl="0" indent="0" algn="l" rtl="0">
              <a:lnSpc>
                <a:spcPct val="100000"/>
              </a:lnSpc>
              <a:spcBef>
                <a:spcPts val="0"/>
              </a:spcBef>
              <a:spcAft>
                <a:spcPts val="0"/>
              </a:spcAft>
              <a:buClr>
                <a:schemeClr val="dk1"/>
              </a:buClr>
              <a:buSzPts val="1100"/>
              <a:buNone/>
            </a:pPr>
            <a:endParaRPr sz="2000">
              <a:solidFill>
                <a:schemeClr val="lt2"/>
              </a:solidFill>
            </a:endParaRPr>
          </a:p>
          <a:p>
            <a:pPr marL="0" lvl="0" indent="0" algn="l" rtl="0">
              <a:lnSpc>
                <a:spcPct val="115000"/>
              </a:lnSpc>
              <a:spcBef>
                <a:spcPts val="0"/>
              </a:spcBef>
              <a:spcAft>
                <a:spcPts val="0"/>
              </a:spcAft>
              <a:buClr>
                <a:schemeClr val="dk1"/>
              </a:buClr>
              <a:buSzPts val="1100"/>
              <a:buNone/>
            </a:pPr>
            <a:r>
              <a:rPr lang="en-US" sz="2000">
                <a:solidFill>
                  <a:schemeClr val="lt2"/>
                </a:solidFill>
              </a:rPr>
              <a:t>	</a:t>
            </a:r>
            <a:endParaRPr sz="1100" b="1">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a:solidFill>
                <a:schemeClr val="lt2"/>
              </a:solidFill>
            </a:endParaRPr>
          </a:p>
          <a:p>
            <a:pPr marL="0" lvl="0" indent="0" algn="l" rtl="0">
              <a:lnSpc>
                <a:spcPct val="100000"/>
              </a:lnSpc>
              <a:spcBef>
                <a:spcPts val="0"/>
              </a:spcBef>
              <a:spcAft>
                <a:spcPts val="0"/>
              </a:spcAft>
              <a:buClr>
                <a:schemeClr val="dk1"/>
              </a:buClr>
              <a:buSzPts val="1100"/>
              <a:buNone/>
            </a:pPr>
            <a:endParaRPr sz="2000">
              <a:solidFill>
                <a:schemeClr val="lt2"/>
              </a:solidFill>
            </a:endParaRPr>
          </a:p>
          <a:p>
            <a:pPr marL="0" lvl="0" indent="0" algn="l" rtl="0">
              <a:lnSpc>
                <a:spcPct val="120000"/>
              </a:lnSpc>
              <a:spcBef>
                <a:spcPts val="0"/>
              </a:spcBef>
              <a:spcAft>
                <a:spcPts val="0"/>
              </a:spcAft>
              <a:buClr>
                <a:schemeClr val="lt2"/>
              </a:buClr>
              <a:buSzPts val="3000"/>
              <a:buNone/>
            </a:pPr>
            <a:endParaRPr>
              <a:solidFill>
                <a:schemeClr val="lt2"/>
              </a:solidFill>
            </a:endParaRPr>
          </a:p>
        </p:txBody>
      </p:sp>
      <p:cxnSp>
        <p:nvCxnSpPr>
          <p:cNvPr id="657" name="Google Shape;657;p12"/>
          <p:cNvCxnSpPr/>
          <p:nvPr/>
        </p:nvCxnSpPr>
        <p:spPr>
          <a:xfrm>
            <a:off x="1162575" y="2105575"/>
            <a:ext cx="8424600" cy="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8fb5c80619_0_5"/>
          <p:cNvSpPr txBox="1">
            <a:spLocks noGrp="1"/>
          </p:cNvSpPr>
          <p:nvPr>
            <p:ph type="title"/>
          </p:nvPr>
        </p:nvSpPr>
        <p:spPr>
          <a:xfrm>
            <a:off x="1141413" y="618518"/>
            <a:ext cx="9906000" cy="1478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u="sng"/>
              <a:t>RESOLUTION  POSSIBILITIES</a:t>
            </a:r>
            <a:endParaRPr u="sng"/>
          </a:p>
        </p:txBody>
      </p:sp>
      <p:sp>
        <p:nvSpPr>
          <p:cNvPr id="663" name="Google Shape;663;g8fb5c80619_0_5"/>
          <p:cNvSpPr txBox="1">
            <a:spLocks noGrp="1"/>
          </p:cNvSpPr>
          <p:nvPr>
            <p:ph type="body" idx="1"/>
          </p:nvPr>
        </p:nvSpPr>
        <p:spPr>
          <a:xfrm>
            <a:off x="1268300" y="2324174"/>
            <a:ext cx="8718900" cy="3270509"/>
          </a:xfrm>
          <a:prstGeom prst="rect">
            <a:avLst/>
          </a:prstGeom>
          <a:noFill/>
          <a:ln>
            <a:noFill/>
          </a:ln>
        </p:spPr>
        <p:txBody>
          <a:bodyPr spcFirstLastPara="1" wrap="square" lIns="91425" tIns="45700" rIns="91425" bIns="45700" anchor="t" anchorCtr="0">
            <a:noAutofit/>
          </a:bodyPr>
          <a:lstStyle/>
          <a:p>
            <a:pPr marL="0" lvl="0" indent="0">
              <a:lnSpc>
                <a:spcPct val="150000"/>
              </a:lnSpc>
              <a:spcBef>
                <a:spcPts val="0"/>
              </a:spcBef>
              <a:buClr>
                <a:schemeClr val="dk1"/>
              </a:buClr>
              <a:buSzPts val="1100"/>
              <a:buNone/>
            </a:pPr>
            <a:r>
              <a:rPr lang="en-US" sz="2500"/>
              <a:t>CHANGE		  MODIFY	            CALL TO ACTION </a:t>
            </a:r>
          </a:p>
          <a:p>
            <a:pPr marL="0" lvl="0" indent="0">
              <a:lnSpc>
                <a:spcPct val="150000"/>
              </a:lnSpc>
              <a:spcBef>
                <a:spcPts val="0"/>
              </a:spcBef>
              <a:buClr>
                <a:schemeClr val="dk1"/>
              </a:buClr>
              <a:buSzPts val="1100"/>
              <a:buNone/>
            </a:pPr>
            <a:r>
              <a:rPr lang="en-US" sz="2500"/>
              <a:t>INCLUSIVITY		   DIVERSITY	             ADAPTATION</a:t>
            </a:r>
          </a:p>
          <a:p>
            <a:pPr marL="0" lvl="0" indent="0">
              <a:lnSpc>
                <a:spcPct val="150000"/>
              </a:lnSpc>
              <a:spcBef>
                <a:spcPts val="0"/>
              </a:spcBef>
              <a:buClr>
                <a:schemeClr val="dk1"/>
              </a:buClr>
              <a:buSzPts val="1100"/>
              <a:buNone/>
            </a:pPr>
            <a:r>
              <a:rPr lang="en-US" sz="2500"/>
              <a:t>ACCEPTANCE	   	  UNITY                  POSITIVE DETERMINATION</a:t>
            </a:r>
            <a:endParaRPr sz="2500"/>
          </a:p>
          <a:p>
            <a:pPr marL="0" lvl="0" indent="0" algn="l" rtl="0">
              <a:lnSpc>
                <a:spcPct val="100000"/>
              </a:lnSpc>
              <a:spcBef>
                <a:spcPts val="0"/>
              </a:spcBef>
              <a:spcAft>
                <a:spcPts val="0"/>
              </a:spcAft>
              <a:buClr>
                <a:schemeClr val="dk1"/>
              </a:buClr>
              <a:buSzPts val="1100"/>
              <a:buNone/>
            </a:pPr>
            <a:endParaRPr>
              <a:solidFill>
                <a:schemeClr val="lt2"/>
              </a:solidFill>
            </a:endParaRPr>
          </a:p>
          <a:p>
            <a:pPr marL="0" lvl="0" indent="0" algn="l" rtl="0">
              <a:lnSpc>
                <a:spcPct val="100000"/>
              </a:lnSpc>
              <a:spcBef>
                <a:spcPts val="0"/>
              </a:spcBef>
              <a:spcAft>
                <a:spcPts val="0"/>
              </a:spcAft>
              <a:buClr>
                <a:schemeClr val="dk1"/>
              </a:buClr>
              <a:buSzPts val="1100"/>
              <a:buNone/>
            </a:pPr>
            <a:endParaRPr sz="2000">
              <a:solidFill>
                <a:schemeClr val="lt2"/>
              </a:solidFill>
            </a:endParaRPr>
          </a:p>
          <a:p>
            <a:pPr marL="0" lvl="0" indent="0" algn="l" rtl="0">
              <a:lnSpc>
                <a:spcPct val="115000"/>
              </a:lnSpc>
              <a:spcBef>
                <a:spcPts val="0"/>
              </a:spcBef>
              <a:spcAft>
                <a:spcPts val="0"/>
              </a:spcAft>
              <a:buClr>
                <a:schemeClr val="dk1"/>
              </a:buClr>
              <a:buSzPts val="1100"/>
              <a:buNone/>
            </a:pPr>
            <a:r>
              <a:rPr lang="en-US" sz="2000">
                <a:solidFill>
                  <a:schemeClr val="lt2"/>
                </a:solidFill>
              </a:rPr>
              <a:t>	</a:t>
            </a:r>
            <a:endParaRPr sz="1100" b="1">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a:solidFill>
                <a:schemeClr val="lt2"/>
              </a:solidFill>
            </a:endParaRPr>
          </a:p>
          <a:p>
            <a:pPr marL="0" lvl="0" indent="0" algn="l" rtl="0">
              <a:lnSpc>
                <a:spcPct val="100000"/>
              </a:lnSpc>
              <a:spcBef>
                <a:spcPts val="0"/>
              </a:spcBef>
              <a:spcAft>
                <a:spcPts val="0"/>
              </a:spcAft>
              <a:buClr>
                <a:schemeClr val="dk1"/>
              </a:buClr>
              <a:buSzPts val="1100"/>
              <a:buNone/>
            </a:pPr>
            <a:endParaRPr sz="2000">
              <a:solidFill>
                <a:schemeClr val="lt2"/>
              </a:solidFill>
            </a:endParaRPr>
          </a:p>
          <a:p>
            <a:pPr marL="0" lvl="0" indent="0" algn="l" rtl="0">
              <a:lnSpc>
                <a:spcPct val="120000"/>
              </a:lnSpc>
              <a:spcBef>
                <a:spcPts val="0"/>
              </a:spcBef>
              <a:spcAft>
                <a:spcPts val="0"/>
              </a:spcAft>
              <a:buClr>
                <a:schemeClr val="lt2"/>
              </a:buClr>
              <a:buSzPts val="3000"/>
              <a:buNone/>
            </a:pPr>
            <a:endParaRPr>
              <a:solidFill>
                <a:schemeClr val="lt2"/>
              </a:solidFill>
            </a:endParaRPr>
          </a:p>
        </p:txBody>
      </p:sp>
      <p:cxnSp>
        <p:nvCxnSpPr>
          <p:cNvPr id="664" name="Google Shape;664;g8fb5c80619_0_5"/>
          <p:cNvCxnSpPr/>
          <p:nvPr/>
        </p:nvCxnSpPr>
        <p:spPr>
          <a:xfrm>
            <a:off x="1268300" y="1931425"/>
            <a:ext cx="8424600" cy="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u="sng" dirty="0"/>
              <a:t>VIDEO RESOURCES</a:t>
            </a:r>
          </a:p>
        </p:txBody>
      </p:sp>
      <p:sp>
        <p:nvSpPr>
          <p:cNvPr id="670" name="Google Shape;670;p13"/>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fontScale="85000" lnSpcReduction="10000"/>
          </a:bodyPr>
          <a:lstStyle/>
          <a:p>
            <a:pPr>
              <a:buSzPts val="3000"/>
              <a:buNone/>
            </a:pPr>
            <a:r>
              <a:rPr lang="en-US" dirty="0"/>
              <a:t>•DC </a:t>
            </a:r>
            <a:r>
              <a:rPr lang="en-US" dirty="0" err="1"/>
              <a:t>TapFest</a:t>
            </a:r>
            <a:r>
              <a:rPr lang="en-US" dirty="0"/>
              <a:t>.“Glory”#</a:t>
            </a:r>
            <a:r>
              <a:rPr lang="en-US" dirty="0" err="1"/>
              <a:t>blacklivesmatter</a:t>
            </a:r>
            <a:endParaRPr lang="en-US" dirty="0"/>
          </a:p>
          <a:p>
            <a:pPr>
              <a:buSzPts val="3000"/>
              <a:buNone/>
            </a:pPr>
            <a:r>
              <a:rPr lang="en-US" u="sng" dirty="0">
                <a:hlinkClick r:id="rId3"/>
              </a:rPr>
              <a:t>https://www.facebook.com/dctapfest9/videos/183240566351615/?v=183240566351615</a:t>
            </a:r>
            <a:endParaRPr lang="en-US" dirty="0"/>
          </a:p>
          <a:p>
            <a:pPr>
              <a:buSzPts val="3000"/>
              <a:buNone/>
            </a:pPr>
            <a:r>
              <a:rPr lang="en-US" dirty="0"/>
              <a:t>•A glimpse in </a:t>
            </a:r>
            <a:r>
              <a:rPr lang="en-US" dirty="0" err="1"/>
              <a:t>Maleek</a:t>
            </a:r>
            <a:r>
              <a:rPr lang="en-US" dirty="0"/>
              <a:t> Washington’s rehearsal during a Dover HS residency, using movements created from </a:t>
            </a:r>
            <a:r>
              <a:rPr lang="en-US" dirty="0" err="1"/>
              <a:t>improvisdation</a:t>
            </a:r>
            <a:endParaRPr lang="en-US" dirty="0"/>
          </a:p>
          <a:p>
            <a:pPr>
              <a:buSzPts val="3000"/>
              <a:buNone/>
            </a:pPr>
            <a:r>
              <a:rPr lang="en-US" dirty="0">
                <a:hlinkClick r:id="rId4"/>
              </a:rPr>
              <a:t>https://drive.google.com/file/d/1JmRgfIp3UGbJVhAM6xnRmsW63FHlZRdx/view?usp=sharing</a:t>
            </a:r>
            <a:endParaRPr lang="en-US" dirty="0"/>
          </a:p>
          <a:p>
            <a:pPr marL="228600" indent="-38100">
              <a:spcBef>
                <a:spcPts val="0"/>
              </a:spcBef>
              <a:buSzPts val="3000"/>
              <a:buNone/>
            </a:pPr>
            <a:br>
              <a:rPr lang="en-US" dirty="0"/>
            </a:b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8fb5c80619_1_1"/>
          <p:cNvSpPr txBox="1">
            <a:spLocks noGrp="1"/>
          </p:cNvSpPr>
          <p:nvPr>
            <p:ph type="title"/>
          </p:nvPr>
        </p:nvSpPr>
        <p:spPr>
          <a:xfrm>
            <a:off x="1141413" y="618518"/>
            <a:ext cx="9906000" cy="1478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u="sng"/>
              <a:t>LET’S MOVE</a:t>
            </a:r>
            <a:endParaRPr b="1" u="sng"/>
          </a:p>
        </p:txBody>
      </p:sp>
      <p:sp>
        <p:nvSpPr>
          <p:cNvPr id="676" name="Google Shape;676;g8fb5c80619_1_1"/>
          <p:cNvSpPr txBox="1">
            <a:spLocks noGrp="1"/>
          </p:cNvSpPr>
          <p:nvPr>
            <p:ph type="body" idx="1"/>
          </p:nvPr>
        </p:nvSpPr>
        <p:spPr>
          <a:xfrm>
            <a:off x="1141412" y="2249487"/>
            <a:ext cx="9906000" cy="3541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FEEL FREE TO OBSERVE OR PARTICIPATE IN THE IMPROVISATION</a:t>
            </a:r>
            <a:endParaRPr dirty="0"/>
          </a:p>
          <a:p>
            <a:pPr marL="457200" lvl="0" indent="-371475" algn="l" rtl="0">
              <a:spcBef>
                <a:spcPts val="1000"/>
              </a:spcBef>
              <a:spcAft>
                <a:spcPts val="0"/>
              </a:spcAft>
              <a:buSzPts val="2250"/>
              <a:buChar char="•"/>
            </a:pPr>
            <a:r>
              <a:rPr lang="en-US" dirty="0"/>
              <a:t>SHORT WARM-UP</a:t>
            </a:r>
            <a:endParaRPr dirty="0"/>
          </a:p>
          <a:p>
            <a:pPr marL="457200" lvl="0" indent="-371475" algn="l" rtl="0">
              <a:spcBef>
                <a:spcPts val="0"/>
              </a:spcBef>
              <a:spcAft>
                <a:spcPts val="0"/>
              </a:spcAft>
              <a:buSzPts val="2250"/>
              <a:buChar char="•"/>
            </a:pPr>
            <a:r>
              <a:rPr lang="en-US" dirty="0"/>
              <a:t>REACTING TO WORDS</a:t>
            </a: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pic>
        <p:nvPicPr>
          <p:cNvPr id="677" name="Google Shape;677;g8fb5c80619_1_1"/>
          <p:cNvPicPr preferRelativeResize="0"/>
          <p:nvPr/>
        </p:nvPicPr>
        <p:blipFill>
          <a:blip r:embed="rId3">
            <a:alphaModFix/>
          </a:blip>
          <a:stretch>
            <a:fillRect/>
          </a:stretch>
        </p:blipFill>
        <p:spPr>
          <a:xfrm>
            <a:off x="5796644" y="3087974"/>
            <a:ext cx="4336368" cy="28555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8fb5c80619_1_14"/>
          <p:cNvSpPr txBox="1">
            <a:spLocks noGrp="1"/>
          </p:cNvSpPr>
          <p:nvPr>
            <p:ph type="title"/>
          </p:nvPr>
        </p:nvSpPr>
        <p:spPr>
          <a:xfrm>
            <a:off x="1141413" y="618518"/>
            <a:ext cx="9905998" cy="1478570"/>
          </a:xfrm>
        </p:spPr>
        <p:txBody>
          <a:bodyPr spcFirstLastPara="1" wrap="square" lIns="91425" tIns="45700" rIns="91425" bIns="45700" anchor="ctr" anchorCtr="0">
            <a:normAutofit/>
          </a:bodyPr>
          <a:lstStyle/>
          <a:p>
            <a:pPr marL="0" lvl="0" indent="0" algn="ctr" rtl="0">
              <a:spcBef>
                <a:spcPts val="0"/>
              </a:spcBef>
              <a:spcAft>
                <a:spcPts val="0"/>
              </a:spcAft>
              <a:buNone/>
            </a:pPr>
            <a:r>
              <a:rPr lang="en-US" u="sng" dirty="0">
                <a:solidFill>
                  <a:schemeClr val="tx1"/>
                </a:solidFill>
              </a:rPr>
              <a:t>Tonight’s task:   Creating our Solo Stories</a:t>
            </a:r>
          </a:p>
        </p:txBody>
      </p:sp>
      <p:sp>
        <p:nvSpPr>
          <p:cNvPr id="683" name="Google Shape;683;g8fb5c80619_1_14"/>
          <p:cNvSpPr txBox="1">
            <a:spLocks noGrp="1"/>
          </p:cNvSpPr>
          <p:nvPr>
            <p:ph type="body" idx="1"/>
          </p:nvPr>
        </p:nvSpPr>
        <p:spPr>
          <a:xfrm>
            <a:off x="1141412" y="2249487"/>
            <a:ext cx="9905999" cy="3541714"/>
          </a:xfrm>
        </p:spPr>
        <p:txBody>
          <a:bodyPr spcFirstLastPara="1" wrap="square" lIns="91425" tIns="45700" rIns="91425" bIns="45700" anchor="t" anchorCtr="0">
            <a:normAutofit/>
          </a:bodyPr>
          <a:lstStyle/>
          <a:p>
            <a:pPr marL="342900" indent="-342900"/>
            <a:r>
              <a:rPr lang="en-US" dirty="0">
                <a:solidFill>
                  <a:schemeClr val="tx1"/>
                </a:solidFill>
              </a:rPr>
              <a:t>Write</a:t>
            </a:r>
            <a:endParaRPr dirty="0">
              <a:solidFill>
                <a:schemeClr val="tx1"/>
              </a:solidFill>
            </a:endParaRPr>
          </a:p>
          <a:p>
            <a:pPr marL="342900" indent="-342900"/>
            <a:r>
              <a:rPr lang="en-US" dirty="0">
                <a:solidFill>
                  <a:schemeClr val="tx1"/>
                </a:solidFill>
              </a:rPr>
              <a:t>Create movement – Beg pose-move – ending</a:t>
            </a:r>
          </a:p>
          <a:p>
            <a:pPr marL="342900" indent="-342900"/>
            <a:r>
              <a:rPr lang="en-US" dirty="0">
                <a:solidFill>
                  <a:schemeClr val="tx1"/>
                </a:solidFill>
              </a:rPr>
              <a:t>Dance</a:t>
            </a:r>
            <a:endParaRPr dirty="0">
              <a:solidFill>
                <a:schemeClr val="tx1"/>
              </a:solidFill>
            </a:endParaRPr>
          </a:p>
          <a:p>
            <a:pPr marL="342900" indent="-342900"/>
            <a:r>
              <a:rPr lang="en-US" dirty="0">
                <a:solidFill>
                  <a:schemeClr val="tx1"/>
                </a:solidFill>
              </a:rPr>
              <a:t>Share</a:t>
            </a:r>
            <a:endParaRPr dirty="0">
              <a:solidFill>
                <a:schemeClr val="tx1"/>
              </a:solidFill>
            </a:endParaRPr>
          </a:p>
          <a:p>
            <a:pPr marL="342900" indent="-342900"/>
            <a:r>
              <a:rPr lang="en-US" dirty="0">
                <a:solidFill>
                  <a:schemeClr val="tx1"/>
                </a:solidFill>
              </a:rPr>
              <a:t>Transform from our essence – </a:t>
            </a:r>
            <a:r>
              <a:rPr lang="en-US" i="1" dirty="0">
                <a:solidFill>
                  <a:schemeClr val="tx1"/>
                </a:solidFill>
              </a:rPr>
              <a:t>video resource </a:t>
            </a:r>
          </a:p>
          <a:p>
            <a:pPr marL="342900" indent="-342900"/>
            <a:r>
              <a:rPr lang="en-US" dirty="0">
                <a:solidFill>
                  <a:schemeClr val="tx1"/>
                </a:solidFill>
              </a:rPr>
              <a:t> Do what we can control!</a:t>
            </a:r>
            <a:endParaRPr dirty="0">
              <a:solidFill>
                <a:schemeClr val="tx1"/>
              </a:solidFill>
            </a:endParaRPr>
          </a:p>
        </p:txBody>
      </p:sp>
      <p:pic>
        <p:nvPicPr>
          <p:cNvPr id="9" name="Picture 8" descr="A close up of a map&#10;&#10;Description automatically generated">
            <a:extLst>
              <a:ext uri="{FF2B5EF4-FFF2-40B4-BE49-F238E27FC236}">
                <a16:creationId xmlns:a16="http://schemas.microsoft.com/office/drawing/2014/main" id="{5A358B44-281A-CE40-9531-34F41C7A9DA9}"/>
              </a:ext>
            </a:extLst>
          </p:cNvPr>
          <p:cNvPicPr>
            <a:picLocks noChangeAspect="1"/>
          </p:cNvPicPr>
          <p:nvPr/>
        </p:nvPicPr>
        <p:blipFill>
          <a:blip r:embed="rId3"/>
          <a:stretch>
            <a:fillRect/>
          </a:stretch>
        </p:blipFill>
        <p:spPr>
          <a:xfrm>
            <a:off x="7473696" y="2011680"/>
            <a:ext cx="3573715" cy="40953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C19F-D9C0-4144-AE2A-527CD672C09E}"/>
              </a:ext>
            </a:extLst>
          </p:cNvPr>
          <p:cNvSpPr>
            <a:spLocks noGrp="1"/>
          </p:cNvSpPr>
          <p:nvPr>
            <p:ph type="title"/>
          </p:nvPr>
        </p:nvSpPr>
        <p:spPr>
          <a:xfrm>
            <a:off x="1141413" y="609600"/>
            <a:ext cx="5934508" cy="1012357"/>
          </a:xfrm>
        </p:spPr>
        <p:txBody>
          <a:bodyPr/>
          <a:lstStyle/>
          <a:p>
            <a:r>
              <a:rPr lang="en-US" dirty="0"/>
              <a:t>One Million Truths- Sterling Brown</a:t>
            </a:r>
          </a:p>
        </p:txBody>
      </p:sp>
      <p:sp>
        <p:nvSpPr>
          <p:cNvPr id="4" name="Text Placeholder 3">
            <a:extLst>
              <a:ext uri="{FF2B5EF4-FFF2-40B4-BE49-F238E27FC236}">
                <a16:creationId xmlns:a16="http://schemas.microsoft.com/office/drawing/2014/main" id="{02C6AE57-8171-43FE-95BB-E8A82F785DFD}"/>
              </a:ext>
            </a:extLst>
          </p:cNvPr>
          <p:cNvSpPr>
            <a:spLocks noGrp="1"/>
          </p:cNvSpPr>
          <p:nvPr>
            <p:ph type="body" idx="1"/>
          </p:nvPr>
        </p:nvSpPr>
        <p:spPr>
          <a:xfrm>
            <a:off x="1141410" y="1506697"/>
            <a:ext cx="5934511" cy="4502217"/>
          </a:xfrm>
        </p:spPr>
        <p:txBody>
          <a:bodyPr>
            <a:normAutofit fontScale="92500" lnSpcReduction="10000"/>
          </a:bodyPr>
          <a:lstStyle/>
          <a:p>
            <a:r>
              <a:rPr lang="en-US" sz="1900" dirty="0"/>
              <a:t>  “I think it’s a centralized way for Black folks to see other people’s stories and for allies who are interested to see that the experiences that their friends have told them about are not a one-off, that it’s not just something that happened in an isolated incident, that these isolated incidents are happening over and over again all over the country. Maybe by having one place where people can go and see, like, ‘oh life for Black people in this country is not the same as it is for me.’ Right, and then there’s a development of empathy and hopefully a wave of support that we can ride right now to make some real change to systemic racism in this country."</a:t>
            </a:r>
          </a:p>
          <a:p>
            <a:br>
              <a:rPr lang="en-US" dirty="0"/>
            </a:br>
            <a:endParaRPr lang="en-US" dirty="0"/>
          </a:p>
        </p:txBody>
      </p:sp>
      <p:pic>
        <p:nvPicPr>
          <p:cNvPr id="8" name="Picture 8" descr="A person smiling for the camera&#10;&#10;Description automatically generated">
            <a:extLst>
              <a:ext uri="{FF2B5EF4-FFF2-40B4-BE49-F238E27FC236}">
                <a16:creationId xmlns:a16="http://schemas.microsoft.com/office/drawing/2014/main" id="{AA94F328-427A-475C-84FC-4A7FE76285AD}"/>
              </a:ext>
            </a:extLst>
          </p:cNvPr>
          <p:cNvPicPr>
            <a:picLocks noGrp="1" noChangeAspect="1"/>
          </p:cNvPicPr>
          <p:nvPr>
            <p:ph type="pic" idx="2"/>
          </p:nvPr>
        </p:nvPicPr>
        <p:blipFill rotWithShape="1">
          <a:blip r:embed="rId2"/>
          <a:srcRect l="26452" r="26452"/>
          <a:stretch/>
        </p:blipFill>
        <p:spPr>
          <a:xfrm>
            <a:off x="7904378" y="1419586"/>
            <a:ext cx="2619375" cy="3600049"/>
          </a:xfrm>
        </p:spPr>
      </p:pic>
    </p:spTree>
    <p:extLst>
      <p:ext uri="{BB962C8B-B14F-4D97-AF65-F5344CB8AC3E}">
        <p14:creationId xmlns:p14="http://schemas.microsoft.com/office/powerpoint/2010/main" val="4165139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2997C9"/>
            </a:gs>
            <a:gs pos="100000">
              <a:srgbClr val="002355"/>
            </a:gs>
          </a:gsLst>
          <a:lin ang="5040000" scaled="0"/>
        </a:gradFill>
        <a:effectLst/>
      </p:bgPr>
    </p:bg>
    <p:spTree>
      <p:nvGrpSpPr>
        <p:cNvPr id="1" name="Shape 693"/>
        <p:cNvGrpSpPr/>
        <p:nvPr/>
      </p:nvGrpSpPr>
      <p:grpSpPr>
        <a:xfrm>
          <a:off x="0" y="0"/>
          <a:ext cx="0" cy="0"/>
          <a:chOff x="0" y="0"/>
          <a:chExt cx="0" cy="0"/>
        </a:xfrm>
      </p:grpSpPr>
      <p:sp>
        <p:nvSpPr>
          <p:cNvPr id="694" name="Google Shape;694;p14"/>
          <p:cNvSpPr/>
          <p:nvPr/>
        </p:nvSpPr>
        <p:spPr>
          <a:xfrm>
            <a:off x="1141413" y="524256"/>
            <a:ext cx="10123996" cy="6074791"/>
          </a:xfrm>
          <a:prstGeom prst="rect">
            <a:avLst/>
          </a:prstGeom>
          <a:gradFill>
            <a:gsLst>
              <a:gs pos="0">
                <a:srgbClr val="2997C9"/>
              </a:gs>
              <a:gs pos="100000">
                <a:srgbClr val="002355"/>
              </a:gs>
            </a:gsLst>
            <a:lin ang="504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695" name="Google Shape;695;p14"/>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u="sng" dirty="0">
                <a:solidFill>
                  <a:schemeClr val="bg1"/>
                </a:solidFill>
              </a:rPr>
              <a:t>BREAK OUT ROOMS:  SOLO STORIES </a:t>
            </a:r>
            <a:r>
              <a:rPr lang="en-US" dirty="0">
                <a:solidFill>
                  <a:schemeClr val="bg1"/>
                </a:solidFill>
              </a:rPr>
              <a:t> </a:t>
            </a:r>
            <a:endParaRPr dirty="0">
              <a:solidFill>
                <a:schemeClr val="bg1"/>
              </a:solidFill>
            </a:endParaRPr>
          </a:p>
        </p:txBody>
      </p:sp>
      <p:grpSp>
        <p:nvGrpSpPr>
          <p:cNvPr id="696" name="Google Shape;696;p14"/>
          <p:cNvGrpSpPr/>
          <p:nvPr/>
        </p:nvGrpSpPr>
        <p:grpSpPr>
          <a:xfrm>
            <a:off x="1141413" y="1828800"/>
            <a:ext cx="9905997" cy="4195842"/>
            <a:chOff x="618447" y="977"/>
            <a:chExt cx="8669103" cy="3582894"/>
          </a:xfrm>
        </p:grpSpPr>
        <p:sp>
          <p:nvSpPr>
            <p:cNvPr id="697" name="Google Shape;697;p14"/>
            <p:cNvSpPr/>
            <p:nvPr/>
          </p:nvSpPr>
          <p:spPr>
            <a:xfrm>
              <a:off x="3122169" y="706913"/>
              <a:ext cx="545669" cy="91440"/>
            </a:xfrm>
            <a:custGeom>
              <a:avLst/>
              <a:gdLst/>
              <a:ahLst/>
              <a:cxnLst/>
              <a:rect l="l" t="t" r="r" b="b"/>
              <a:pathLst>
                <a:path w="120000" h="120000" extrusionOk="0">
                  <a:moveTo>
                    <a:pt x="0" y="60000"/>
                  </a:moveTo>
                  <a:lnTo>
                    <a:pt x="47030" y="59999"/>
                  </a:lnTo>
                </a:path>
                <a:path w="120000" h="120000" extrusionOk="0">
                  <a:moveTo>
                    <a:pt x="72970" y="59999"/>
                  </a:moveTo>
                  <a:lnTo>
                    <a:pt x="120000" y="60000"/>
                  </a:lnTo>
                </a:path>
              </a:pathLst>
            </a:custGeom>
            <a:noFill/>
            <a:ln w="9525" cap="flat" cmpd="sng">
              <a:solidFill>
                <a:srgbClr val="63A0CB"/>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14"/>
            <p:cNvSpPr txBox="1"/>
            <p:nvPr/>
          </p:nvSpPr>
          <p:spPr>
            <a:xfrm>
              <a:off x="3336026" y="675377"/>
              <a:ext cx="117955" cy="15451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1200"/>
                <a:buFont typeface="Twentieth Century"/>
                <a:buNone/>
              </a:pPr>
              <a:r>
                <a:rPr lang="en-US" sz="1200" b="0" i="0" u="none" strike="noStrike" cap="none">
                  <a:solidFill>
                    <a:schemeClr val="lt1"/>
                  </a:solidFill>
                  <a:latin typeface="Twentieth Century"/>
                  <a:ea typeface="Twentieth Century"/>
                  <a:cs typeface="Twentieth Century"/>
                  <a:sym typeface="Twentieth Century"/>
                </a:rPr>
                <a:t>1</a:t>
              </a:r>
              <a:endParaRPr sz="1400" b="0" i="0" u="none" strike="noStrike" cap="none">
                <a:solidFill>
                  <a:srgbClr val="000000"/>
                </a:solidFill>
                <a:latin typeface="Arial"/>
                <a:ea typeface="Arial"/>
                <a:cs typeface="Arial"/>
                <a:sym typeface="Arial"/>
              </a:endParaRPr>
            </a:p>
          </p:txBody>
        </p:sp>
        <p:sp>
          <p:nvSpPr>
            <p:cNvPr id="699" name="Google Shape;699;p14"/>
            <p:cNvSpPr/>
            <p:nvPr/>
          </p:nvSpPr>
          <p:spPr>
            <a:xfrm>
              <a:off x="618447" y="977"/>
              <a:ext cx="2505521" cy="1503312"/>
            </a:xfrm>
            <a:prstGeom prst="rect">
              <a:avLst/>
            </a:prstGeom>
            <a:gradFill>
              <a:gsLst>
                <a:gs pos="0">
                  <a:srgbClr val="75AAD2"/>
                </a:gs>
                <a:gs pos="100000">
                  <a:srgbClr val="498DBD"/>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14"/>
            <p:cNvSpPr txBox="1"/>
            <p:nvPr/>
          </p:nvSpPr>
          <p:spPr>
            <a:xfrm>
              <a:off x="618447" y="977"/>
              <a:ext cx="2505521" cy="1503312"/>
            </a:xfrm>
            <a:prstGeom prst="rect">
              <a:avLst/>
            </a:prstGeom>
            <a:noFill/>
            <a:ln>
              <a:noFill/>
            </a:ln>
          </p:spPr>
          <p:txBody>
            <a:bodyPr spcFirstLastPara="1" wrap="square" lIns="122750" tIns="128850" rIns="122750" bIns="128850" anchor="ctr" anchorCtr="0">
              <a:noAutofit/>
            </a:bodyPr>
            <a:lstStyle/>
            <a:p>
              <a:pPr marL="0" marR="0" lvl="0" indent="0" algn="ctr" rtl="0">
                <a:lnSpc>
                  <a:spcPct val="90000"/>
                </a:lnSpc>
                <a:spcBef>
                  <a:spcPts val="0"/>
                </a:spcBef>
                <a:spcAft>
                  <a:spcPts val="0"/>
                </a:spcAft>
                <a:buClr>
                  <a:schemeClr val="lt1"/>
                </a:buClr>
                <a:buSzPts val="1500"/>
                <a:buFont typeface="Twentieth Century"/>
                <a:buNone/>
              </a:pPr>
              <a:r>
                <a:rPr lang="en-US" sz="1500" b="0" i="0" u="none" strike="noStrike" cap="none" dirty="0">
                  <a:solidFill>
                    <a:schemeClr val="bg1"/>
                  </a:solidFill>
                  <a:latin typeface="Twentieth Century"/>
                  <a:ea typeface="Twentieth Century"/>
                  <a:cs typeface="Twentieth Century"/>
                  <a:sym typeface="Twentieth Century"/>
                </a:rPr>
                <a:t>Think back on a time when you were not treated fairly.   Perhaps you were threatened, insulted, put down, left out, laughed at, or even attacked.  </a:t>
              </a:r>
              <a:endParaRPr sz="1400" b="0" i="0" u="none" strike="noStrike" cap="none" dirty="0">
                <a:solidFill>
                  <a:schemeClr val="bg1"/>
                </a:solidFill>
                <a:sym typeface="Arial"/>
              </a:endParaRPr>
            </a:p>
          </p:txBody>
        </p:sp>
        <p:sp>
          <p:nvSpPr>
            <p:cNvPr id="701" name="Google Shape;701;p14"/>
            <p:cNvSpPr/>
            <p:nvPr/>
          </p:nvSpPr>
          <p:spPr>
            <a:xfrm>
              <a:off x="6203960" y="706913"/>
              <a:ext cx="545669" cy="91440"/>
            </a:xfrm>
            <a:custGeom>
              <a:avLst/>
              <a:gdLst/>
              <a:ahLst/>
              <a:cxnLst/>
              <a:rect l="l" t="t" r="r" b="b"/>
              <a:pathLst>
                <a:path w="120000" h="120000" extrusionOk="0">
                  <a:moveTo>
                    <a:pt x="0" y="60000"/>
                  </a:moveTo>
                  <a:lnTo>
                    <a:pt x="47030" y="59999"/>
                  </a:lnTo>
                </a:path>
                <a:path w="120000" h="120000" extrusionOk="0">
                  <a:moveTo>
                    <a:pt x="72970" y="59999"/>
                  </a:moveTo>
                  <a:lnTo>
                    <a:pt x="120000" y="60000"/>
                  </a:lnTo>
                </a:path>
              </a:pathLst>
            </a:custGeom>
            <a:noFill/>
            <a:ln w="9525" cap="flat" cmpd="sng">
              <a:solidFill>
                <a:srgbClr val="6CB7C8"/>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14"/>
            <p:cNvSpPr txBox="1"/>
            <p:nvPr/>
          </p:nvSpPr>
          <p:spPr>
            <a:xfrm>
              <a:off x="6417817" y="675377"/>
              <a:ext cx="117955" cy="15451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1200"/>
                <a:buFont typeface="Twentieth Century"/>
                <a:buNone/>
              </a:pPr>
              <a:r>
                <a:rPr lang="en-US" sz="1200" b="0" i="0" u="none" strike="noStrike" cap="none">
                  <a:solidFill>
                    <a:schemeClr val="lt1"/>
                  </a:solidFill>
                  <a:latin typeface="Twentieth Century"/>
                  <a:ea typeface="Twentieth Century"/>
                  <a:cs typeface="Twentieth Century"/>
                  <a:sym typeface="Twentieth Century"/>
                </a:rPr>
                <a:t>2</a:t>
              </a:r>
              <a:endParaRPr sz="1400" b="0" i="0" u="none" strike="noStrike" cap="none">
                <a:solidFill>
                  <a:srgbClr val="000000"/>
                </a:solidFill>
                <a:latin typeface="Arial"/>
                <a:ea typeface="Arial"/>
                <a:cs typeface="Arial"/>
                <a:sym typeface="Arial"/>
              </a:endParaRPr>
            </a:p>
          </p:txBody>
        </p:sp>
        <p:sp>
          <p:nvSpPr>
            <p:cNvPr id="703" name="Google Shape;703;p14"/>
            <p:cNvSpPr/>
            <p:nvPr/>
          </p:nvSpPr>
          <p:spPr>
            <a:xfrm>
              <a:off x="3700238" y="977"/>
              <a:ext cx="2505521" cy="1503312"/>
            </a:xfrm>
            <a:prstGeom prst="rect">
              <a:avLst/>
            </a:prstGeom>
            <a:gradFill>
              <a:gsLst>
                <a:gs pos="0">
                  <a:srgbClr val="7BBCCF"/>
                </a:gs>
                <a:gs pos="100000">
                  <a:srgbClr val="50A2B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4"/>
            <p:cNvSpPr txBox="1"/>
            <p:nvPr/>
          </p:nvSpPr>
          <p:spPr>
            <a:xfrm>
              <a:off x="3700238" y="977"/>
              <a:ext cx="2505521" cy="1503312"/>
            </a:xfrm>
            <a:prstGeom prst="rect">
              <a:avLst/>
            </a:prstGeom>
            <a:noFill/>
            <a:ln>
              <a:noFill/>
            </a:ln>
          </p:spPr>
          <p:txBody>
            <a:bodyPr spcFirstLastPara="1" wrap="square" lIns="122750" tIns="128850" rIns="122750" bIns="128850" anchor="ctr" anchorCtr="0">
              <a:noAutofit/>
            </a:bodyPr>
            <a:lstStyle/>
            <a:p>
              <a:pPr marL="0" marR="0" lvl="0" indent="0" algn="ctr" rtl="0">
                <a:lnSpc>
                  <a:spcPct val="90000"/>
                </a:lnSpc>
                <a:spcBef>
                  <a:spcPts val="0"/>
                </a:spcBef>
                <a:spcAft>
                  <a:spcPts val="0"/>
                </a:spcAft>
                <a:buClr>
                  <a:schemeClr val="lt1"/>
                </a:buClr>
                <a:buSzPts val="1500"/>
                <a:buFont typeface="Twentieth Century"/>
                <a:buNone/>
              </a:pPr>
              <a:r>
                <a:rPr lang="en-US" sz="1500" b="0" i="0" u="none" strike="noStrike" cap="none" dirty="0">
                  <a:solidFill>
                    <a:schemeClr val="bg1"/>
                  </a:solidFill>
                  <a:latin typeface="Twentieth Century"/>
                  <a:ea typeface="Twentieth Century"/>
                  <a:cs typeface="Twentieth Century"/>
                  <a:sym typeface="Twentieth Century"/>
                </a:rPr>
                <a:t>Briefly write down the story including the images and the feelings attached to the event.</a:t>
              </a:r>
              <a:endParaRPr sz="1400" b="0" i="0" u="none" strike="noStrike" cap="none" dirty="0">
                <a:solidFill>
                  <a:schemeClr val="bg1"/>
                </a:solidFill>
                <a:sym typeface="Arial"/>
              </a:endParaRPr>
            </a:p>
          </p:txBody>
        </p:sp>
        <p:sp>
          <p:nvSpPr>
            <p:cNvPr id="705" name="Google Shape;705;p14"/>
            <p:cNvSpPr/>
            <p:nvPr/>
          </p:nvSpPr>
          <p:spPr>
            <a:xfrm>
              <a:off x="1871208" y="1502490"/>
              <a:ext cx="6163582" cy="545669"/>
            </a:xfrm>
            <a:custGeom>
              <a:avLst/>
              <a:gdLst/>
              <a:ahLst/>
              <a:cxnLst/>
              <a:rect l="l" t="t" r="r" b="b"/>
              <a:pathLst>
                <a:path w="120000" h="120000" extrusionOk="0">
                  <a:moveTo>
                    <a:pt x="120000" y="0"/>
                  </a:moveTo>
                  <a:lnTo>
                    <a:pt x="120000" y="63760"/>
                  </a:lnTo>
                  <a:lnTo>
                    <a:pt x="0" y="63760"/>
                  </a:lnTo>
                  <a:lnTo>
                    <a:pt x="0" y="120000"/>
                  </a:lnTo>
                </a:path>
              </a:pathLst>
            </a:custGeom>
            <a:noFill/>
            <a:ln w="9525" cap="flat" cmpd="sng">
              <a:solidFill>
                <a:srgbClr val="76C5C2"/>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4"/>
            <p:cNvSpPr txBox="1"/>
            <p:nvPr/>
          </p:nvSpPr>
          <p:spPr>
            <a:xfrm>
              <a:off x="4798237" y="1698068"/>
              <a:ext cx="309523" cy="15451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1200"/>
                <a:buFont typeface="Twentieth Century"/>
                <a:buNone/>
              </a:pPr>
              <a:r>
                <a:rPr lang="en-US" sz="1200" b="0" i="0" u="none" strike="noStrike" cap="none">
                  <a:solidFill>
                    <a:schemeClr val="lt1"/>
                  </a:solidFill>
                  <a:latin typeface="Twentieth Century"/>
                  <a:ea typeface="Twentieth Century"/>
                  <a:cs typeface="Twentieth Century"/>
                  <a:sym typeface="Twentieth Century"/>
                </a:rPr>
                <a:t>3</a:t>
              </a:r>
              <a:endParaRPr sz="1400" b="0" i="0" u="none" strike="noStrike" cap="none">
                <a:solidFill>
                  <a:srgbClr val="000000"/>
                </a:solidFill>
                <a:latin typeface="Arial"/>
                <a:ea typeface="Arial"/>
                <a:cs typeface="Arial"/>
                <a:sym typeface="Arial"/>
              </a:endParaRPr>
            </a:p>
          </p:txBody>
        </p:sp>
        <p:sp>
          <p:nvSpPr>
            <p:cNvPr id="707" name="Google Shape;707;p14"/>
            <p:cNvSpPr/>
            <p:nvPr/>
          </p:nvSpPr>
          <p:spPr>
            <a:xfrm>
              <a:off x="6782029" y="977"/>
              <a:ext cx="2505521" cy="1503312"/>
            </a:xfrm>
            <a:prstGeom prst="rect">
              <a:avLst/>
            </a:prstGeom>
            <a:gradFill>
              <a:gsLst>
                <a:gs pos="0">
                  <a:srgbClr val="82C9CC"/>
                </a:gs>
                <a:gs pos="100000">
                  <a:srgbClr val="58B2B6"/>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4"/>
            <p:cNvSpPr txBox="1"/>
            <p:nvPr/>
          </p:nvSpPr>
          <p:spPr>
            <a:xfrm>
              <a:off x="6782029" y="977"/>
              <a:ext cx="2505521" cy="1503312"/>
            </a:xfrm>
            <a:prstGeom prst="rect">
              <a:avLst/>
            </a:prstGeom>
            <a:noFill/>
            <a:ln>
              <a:noFill/>
            </a:ln>
          </p:spPr>
          <p:txBody>
            <a:bodyPr spcFirstLastPara="1" wrap="square" lIns="122750" tIns="128850" rIns="122750" bIns="128850" anchor="ctr" anchorCtr="0">
              <a:noAutofit/>
            </a:bodyPr>
            <a:lstStyle/>
            <a:p>
              <a:pPr marL="0" marR="0" lvl="0" indent="0" algn="ctr" rtl="0">
                <a:lnSpc>
                  <a:spcPct val="90000"/>
                </a:lnSpc>
                <a:spcBef>
                  <a:spcPts val="0"/>
                </a:spcBef>
                <a:spcAft>
                  <a:spcPts val="0"/>
                </a:spcAft>
                <a:buClr>
                  <a:schemeClr val="lt1"/>
                </a:buClr>
                <a:buSzPts val="1500"/>
                <a:buFont typeface="Twentieth Century"/>
                <a:buNone/>
              </a:pPr>
              <a:r>
                <a:rPr lang="en-US" sz="1500" b="0" i="0" u="none" strike="noStrike" cap="none" dirty="0">
                  <a:solidFill>
                    <a:schemeClr val="bg1"/>
                  </a:solidFill>
                  <a:latin typeface="Twentieth Century"/>
                  <a:ea typeface="Twentieth Century"/>
                  <a:cs typeface="Twentieth Century"/>
                  <a:sym typeface="Twentieth Century"/>
                </a:rPr>
                <a:t>Create a short dance study about the event.  (No more than 40 – 45 seconds or about 64 counts).</a:t>
              </a:r>
              <a:endParaRPr sz="1400" b="0" i="0" u="none" strike="noStrike" cap="none" dirty="0">
                <a:solidFill>
                  <a:schemeClr val="bg1"/>
                </a:solidFill>
                <a:sym typeface="Arial"/>
              </a:endParaRPr>
            </a:p>
          </p:txBody>
        </p:sp>
        <p:sp>
          <p:nvSpPr>
            <p:cNvPr id="709" name="Google Shape;709;p14"/>
            <p:cNvSpPr/>
            <p:nvPr/>
          </p:nvSpPr>
          <p:spPr>
            <a:xfrm>
              <a:off x="3122169" y="2786496"/>
              <a:ext cx="545669" cy="91440"/>
            </a:xfrm>
            <a:custGeom>
              <a:avLst/>
              <a:gdLst/>
              <a:ahLst/>
              <a:cxnLst/>
              <a:rect l="l" t="t" r="r" b="b"/>
              <a:pathLst>
                <a:path w="120000" h="120000" extrusionOk="0">
                  <a:moveTo>
                    <a:pt x="0" y="60000"/>
                  </a:moveTo>
                  <a:lnTo>
                    <a:pt x="47030" y="59999"/>
                  </a:lnTo>
                </a:path>
                <a:path w="120000" h="120000" extrusionOk="0">
                  <a:moveTo>
                    <a:pt x="72970" y="59999"/>
                  </a:moveTo>
                  <a:lnTo>
                    <a:pt x="120000" y="60000"/>
                  </a:lnTo>
                </a:path>
              </a:pathLst>
            </a:custGeom>
            <a:noFill/>
            <a:ln w="9525" cap="flat" cmpd="sng">
              <a:solidFill>
                <a:srgbClr val="7FC4B1"/>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4"/>
            <p:cNvSpPr txBox="1"/>
            <p:nvPr/>
          </p:nvSpPr>
          <p:spPr>
            <a:xfrm>
              <a:off x="3336026" y="2754960"/>
              <a:ext cx="117955" cy="15451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1200"/>
                <a:buFont typeface="Twentieth Century"/>
                <a:buNone/>
              </a:pPr>
              <a:r>
                <a:rPr lang="en-US" sz="1200" b="0" i="0" u="none" strike="noStrike" cap="none">
                  <a:solidFill>
                    <a:schemeClr val="lt1"/>
                  </a:solidFill>
                  <a:latin typeface="Twentieth Century"/>
                  <a:ea typeface="Twentieth Century"/>
                  <a:cs typeface="Twentieth Century"/>
                  <a:sym typeface="Twentieth Century"/>
                </a:rPr>
                <a:t>4</a:t>
              </a:r>
              <a:endParaRPr sz="1400" b="0" i="0" u="none" strike="noStrike" cap="none">
                <a:solidFill>
                  <a:srgbClr val="000000"/>
                </a:solidFill>
                <a:latin typeface="Arial"/>
                <a:ea typeface="Arial"/>
                <a:cs typeface="Arial"/>
                <a:sym typeface="Arial"/>
              </a:endParaRPr>
            </a:p>
          </p:txBody>
        </p:sp>
        <p:sp>
          <p:nvSpPr>
            <p:cNvPr id="711" name="Google Shape;711;p14"/>
            <p:cNvSpPr/>
            <p:nvPr/>
          </p:nvSpPr>
          <p:spPr>
            <a:xfrm>
              <a:off x="618447" y="2080559"/>
              <a:ext cx="2505521" cy="1503312"/>
            </a:xfrm>
            <a:prstGeom prst="rect">
              <a:avLst/>
            </a:prstGeom>
            <a:gradFill>
              <a:gsLst>
                <a:gs pos="0">
                  <a:srgbClr val="89CBC3"/>
                </a:gs>
                <a:gs pos="100000">
                  <a:srgbClr val="60B2AA"/>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4"/>
            <p:cNvSpPr txBox="1"/>
            <p:nvPr/>
          </p:nvSpPr>
          <p:spPr>
            <a:xfrm>
              <a:off x="618447" y="2080559"/>
              <a:ext cx="2505521" cy="1503312"/>
            </a:xfrm>
            <a:prstGeom prst="rect">
              <a:avLst/>
            </a:prstGeom>
            <a:noFill/>
            <a:ln>
              <a:noFill/>
            </a:ln>
          </p:spPr>
          <p:txBody>
            <a:bodyPr spcFirstLastPara="1" wrap="square" lIns="122750" tIns="128850" rIns="122750" bIns="128850" anchor="ctr" anchorCtr="0">
              <a:noAutofit/>
            </a:bodyPr>
            <a:lstStyle/>
            <a:p>
              <a:pPr marL="0" marR="0" lvl="0" indent="0" algn="ctr" rtl="0">
                <a:lnSpc>
                  <a:spcPct val="90000"/>
                </a:lnSpc>
                <a:spcBef>
                  <a:spcPts val="0"/>
                </a:spcBef>
                <a:spcAft>
                  <a:spcPts val="0"/>
                </a:spcAft>
                <a:buClr>
                  <a:schemeClr val="lt1"/>
                </a:buClr>
                <a:buSzPts val="1500"/>
                <a:buFont typeface="Twentieth Century"/>
                <a:buNone/>
              </a:pPr>
              <a:r>
                <a:rPr lang="en-US" sz="1500" b="0" i="0" u="none" strike="noStrike" cap="none" dirty="0">
                  <a:solidFill>
                    <a:schemeClr val="bg1"/>
                  </a:solidFill>
                  <a:latin typeface="Twentieth Century"/>
                  <a:ea typeface="Twentieth Century"/>
                  <a:cs typeface="Twentieth Century"/>
                  <a:sym typeface="Twentieth Century"/>
                </a:rPr>
                <a:t>The story can be more narrative (image) in nature or it can be more abstract (imageless) or both!</a:t>
              </a:r>
              <a:endParaRPr sz="1400" b="0" i="0" u="none" strike="noStrike" cap="none" dirty="0">
                <a:solidFill>
                  <a:schemeClr val="bg1"/>
                </a:solidFill>
                <a:sym typeface="Arial"/>
              </a:endParaRPr>
            </a:p>
          </p:txBody>
        </p:sp>
        <p:sp>
          <p:nvSpPr>
            <p:cNvPr id="713" name="Google Shape;713;p14"/>
            <p:cNvSpPr/>
            <p:nvPr/>
          </p:nvSpPr>
          <p:spPr>
            <a:xfrm>
              <a:off x="6203960" y="2786496"/>
              <a:ext cx="545669" cy="91440"/>
            </a:xfrm>
            <a:custGeom>
              <a:avLst/>
              <a:gdLst/>
              <a:ahLst/>
              <a:cxnLst/>
              <a:rect l="l" t="t" r="r" b="b"/>
              <a:pathLst>
                <a:path w="120000" h="120000" extrusionOk="0">
                  <a:moveTo>
                    <a:pt x="0" y="60000"/>
                  </a:moveTo>
                  <a:lnTo>
                    <a:pt x="120000" y="60000"/>
                  </a:lnTo>
                </a:path>
              </a:pathLst>
            </a:custGeom>
            <a:noFill/>
            <a:ln w="9525" cap="flat" cmpd="sng">
              <a:solidFill>
                <a:srgbClr val="89C2A6"/>
              </a:solidFill>
              <a:prstDash val="solid"/>
              <a:round/>
              <a:headEnd type="none" w="sm" len="sm"/>
              <a:tailEnd type="stealth"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14"/>
            <p:cNvSpPr txBox="1"/>
            <p:nvPr/>
          </p:nvSpPr>
          <p:spPr>
            <a:xfrm>
              <a:off x="6462388" y="2829334"/>
              <a:ext cx="28813" cy="576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lt1"/>
                </a:buClr>
                <a:buSzPts val="500"/>
                <a:buFont typeface="Twentieth Century"/>
                <a:buNone/>
              </a:pPr>
              <a:endParaRPr sz="500" b="0" i="0" u="none" strike="noStrike" cap="none">
                <a:solidFill>
                  <a:schemeClr val="lt1"/>
                </a:solidFill>
                <a:latin typeface="Twentieth Century"/>
                <a:ea typeface="Twentieth Century"/>
                <a:cs typeface="Twentieth Century"/>
                <a:sym typeface="Twentieth Century"/>
              </a:endParaRPr>
            </a:p>
          </p:txBody>
        </p:sp>
        <p:sp>
          <p:nvSpPr>
            <p:cNvPr id="715" name="Google Shape;715;p14"/>
            <p:cNvSpPr/>
            <p:nvPr/>
          </p:nvSpPr>
          <p:spPr>
            <a:xfrm>
              <a:off x="3700238" y="2080559"/>
              <a:ext cx="2505521" cy="1503312"/>
            </a:xfrm>
            <a:prstGeom prst="rect">
              <a:avLst/>
            </a:prstGeom>
            <a:gradFill>
              <a:gsLst>
                <a:gs pos="0">
                  <a:srgbClr val="8FCAB6"/>
                </a:gs>
                <a:gs pos="100000">
                  <a:srgbClr val="66B299"/>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14"/>
            <p:cNvSpPr txBox="1"/>
            <p:nvPr/>
          </p:nvSpPr>
          <p:spPr>
            <a:xfrm>
              <a:off x="3700238" y="2080559"/>
              <a:ext cx="2505521" cy="1503312"/>
            </a:xfrm>
            <a:prstGeom prst="rect">
              <a:avLst/>
            </a:prstGeom>
            <a:noFill/>
            <a:ln>
              <a:noFill/>
            </a:ln>
          </p:spPr>
          <p:txBody>
            <a:bodyPr spcFirstLastPara="1" wrap="square" lIns="122750" tIns="128850" rIns="122750" bIns="128850" anchor="ctr" anchorCtr="0">
              <a:noAutofit/>
            </a:bodyPr>
            <a:lstStyle/>
            <a:p>
              <a:pPr marL="0" marR="0" lvl="0" indent="0" algn="ctr" rtl="0">
                <a:lnSpc>
                  <a:spcPct val="90000"/>
                </a:lnSpc>
                <a:spcBef>
                  <a:spcPts val="0"/>
                </a:spcBef>
                <a:spcAft>
                  <a:spcPts val="0"/>
                </a:spcAft>
                <a:buClr>
                  <a:schemeClr val="lt1"/>
                </a:buClr>
                <a:buSzPts val="1500"/>
                <a:buFont typeface="Twentieth Century"/>
                <a:buNone/>
              </a:pPr>
              <a:r>
                <a:rPr lang="en-US" sz="1500" b="0" i="0" u="none" strike="noStrike" cap="none" dirty="0">
                  <a:solidFill>
                    <a:schemeClr val="bg1"/>
                  </a:solidFill>
                  <a:latin typeface="Twentieth Century"/>
                  <a:ea typeface="Twentieth Century"/>
                  <a:cs typeface="Twentieth Century"/>
                  <a:sym typeface="Twentieth Century"/>
                </a:rPr>
                <a:t>Share your dance work with others in the break-out room.  Choose one movement from each other and using jigsaw recreate a new phrase that is transformational</a:t>
              </a:r>
              <a:endParaRPr sz="1400" b="0" i="0" u="none" strike="noStrike" cap="none" dirty="0">
                <a:solidFill>
                  <a:schemeClr val="bg1"/>
                </a:solidFill>
                <a:sym typeface="Arial"/>
              </a:endParaRPr>
            </a:p>
          </p:txBody>
        </p:sp>
        <p:sp>
          <p:nvSpPr>
            <p:cNvPr id="717" name="Google Shape;717;p14"/>
            <p:cNvSpPr/>
            <p:nvPr/>
          </p:nvSpPr>
          <p:spPr>
            <a:xfrm>
              <a:off x="6782029" y="2080559"/>
              <a:ext cx="2505521" cy="1503312"/>
            </a:xfrm>
            <a:prstGeom prst="rect">
              <a:avLst/>
            </a:prstGeom>
            <a:gradFill>
              <a:gsLst>
                <a:gs pos="0">
                  <a:srgbClr val="95C9B0"/>
                </a:gs>
                <a:gs pos="100000">
                  <a:srgbClr val="70B08F"/>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4"/>
            <p:cNvSpPr txBox="1"/>
            <p:nvPr/>
          </p:nvSpPr>
          <p:spPr>
            <a:xfrm>
              <a:off x="6782029" y="2080559"/>
              <a:ext cx="2505521" cy="1503312"/>
            </a:xfrm>
            <a:prstGeom prst="rect">
              <a:avLst/>
            </a:prstGeom>
            <a:noFill/>
            <a:ln>
              <a:noFill/>
            </a:ln>
          </p:spPr>
          <p:txBody>
            <a:bodyPr spcFirstLastPara="1" wrap="square" lIns="122750" tIns="128850" rIns="122750" bIns="128850" anchor="ctr" anchorCtr="0">
              <a:noAutofit/>
            </a:bodyPr>
            <a:lstStyle/>
            <a:p>
              <a:pPr marL="0" marR="0" lvl="0" indent="0" algn="ctr" rtl="0">
                <a:lnSpc>
                  <a:spcPct val="90000"/>
                </a:lnSpc>
                <a:spcBef>
                  <a:spcPts val="0"/>
                </a:spcBef>
                <a:spcAft>
                  <a:spcPts val="0"/>
                </a:spcAft>
                <a:buClr>
                  <a:schemeClr val="lt1"/>
                </a:buClr>
                <a:buSzPts val="1500"/>
                <a:buFont typeface="Twentieth Century"/>
                <a:buNone/>
              </a:pPr>
              <a:r>
                <a:rPr lang="en-US" sz="1500" b="0" i="0" u="none" strike="noStrike" cap="none" dirty="0">
                  <a:solidFill>
                    <a:schemeClr val="bg1"/>
                  </a:solidFill>
                  <a:latin typeface="Twentieth Century"/>
                  <a:ea typeface="Twentieth Century"/>
                  <a:cs typeface="Twentieth Century"/>
                  <a:sym typeface="Twentieth Century"/>
                </a:rPr>
                <a:t>Suggested timeline:  10 minute to create the dance, 5 minutes to share, </a:t>
              </a:r>
              <a:r>
                <a:rPr lang="en-US" sz="1500" dirty="0">
                  <a:solidFill>
                    <a:schemeClr val="bg1"/>
                  </a:solidFill>
                  <a:latin typeface="Twentieth Century"/>
                  <a:ea typeface="Twentieth Century"/>
                  <a:cs typeface="Twentieth Century"/>
                  <a:sym typeface="Twentieth Century"/>
                </a:rPr>
                <a:t>5</a:t>
              </a:r>
              <a:r>
                <a:rPr lang="en-US" sz="1500" b="0" i="0" u="none" strike="noStrike" cap="none" dirty="0">
                  <a:solidFill>
                    <a:schemeClr val="bg1"/>
                  </a:solidFill>
                  <a:latin typeface="Twentieth Century"/>
                  <a:ea typeface="Twentieth Century"/>
                  <a:cs typeface="Twentieth Century"/>
                  <a:sym typeface="Twentieth Century"/>
                </a:rPr>
                <a:t> minutes to recreate</a:t>
              </a:r>
              <a:r>
                <a:rPr lang="en-US" sz="1500" dirty="0">
                  <a:solidFill>
                    <a:schemeClr val="bg1"/>
                  </a:solidFill>
                  <a:latin typeface="Twentieth Century"/>
                  <a:ea typeface="Twentieth Century"/>
                  <a:cs typeface="Twentieth Century"/>
                  <a:sym typeface="Twentieth Century"/>
                </a:rPr>
                <a:t> a new phrase.</a:t>
              </a:r>
              <a:endParaRPr sz="1400" b="0" i="0" u="none" strike="noStrike" cap="none" dirty="0">
                <a:solidFill>
                  <a:schemeClr val="bg1"/>
                </a:solidFil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9A63-6496-E543-84C4-0C4E3184B98E}"/>
              </a:ext>
            </a:extLst>
          </p:cNvPr>
          <p:cNvSpPr>
            <a:spLocks noGrp="1"/>
          </p:cNvSpPr>
          <p:nvPr>
            <p:ph type="title"/>
          </p:nvPr>
        </p:nvSpPr>
        <p:spPr/>
        <p:txBody>
          <a:bodyPr/>
          <a:lstStyle/>
          <a:p>
            <a:pPr algn="ctr"/>
            <a:r>
              <a:rPr lang="en-US" dirty="0"/>
              <a:t>3 Solos</a:t>
            </a:r>
            <a:br>
              <a:rPr lang="en-US" dirty="0"/>
            </a:br>
            <a:endParaRPr lang="en-US" dirty="0"/>
          </a:p>
        </p:txBody>
      </p:sp>
      <p:sp>
        <p:nvSpPr>
          <p:cNvPr id="3" name="Text Placeholder 2">
            <a:extLst>
              <a:ext uri="{FF2B5EF4-FFF2-40B4-BE49-F238E27FC236}">
                <a16:creationId xmlns:a16="http://schemas.microsoft.com/office/drawing/2014/main" id="{22678336-C759-B64E-9D21-15F4876E0974}"/>
              </a:ext>
            </a:extLst>
          </p:cNvPr>
          <p:cNvSpPr>
            <a:spLocks noGrp="1"/>
          </p:cNvSpPr>
          <p:nvPr>
            <p:ph type="body" idx="1"/>
          </p:nvPr>
        </p:nvSpPr>
        <p:spPr/>
        <p:txBody>
          <a:bodyPr/>
          <a:lstStyle/>
          <a:p>
            <a:r>
              <a:rPr lang="en-US" dirty="0"/>
              <a:t>Stories based on stories:  loss, fear, confusion, sadness, running away</a:t>
            </a:r>
          </a:p>
          <a:p>
            <a:endParaRPr lang="en-US" dirty="0"/>
          </a:p>
        </p:txBody>
      </p:sp>
      <p:pic>
        <p:nvPicPr>
          <p:cNvPr id="4" name="solo1.mov" descr="solo1.mov">
            <a:hlinkClick r:id="" action="ppaction://media"/>
            <a:extLst>
              <a:ext uri="{FF2B5EF4-FFF2-40B4-BE49-F238E27FC236}">
                <a16:creationId xmlns:a16="http://schemas.microsoft.com/office/drawing/2014/main" id="{6BDF2F1E-3083-C24B-8CAA-BBEFF130CF0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09688" y="3136899"/>
            <a:ext cx="2868613" cy="3541715"/>
          </a:xfrm>
          <a:prstGeom prst="rect">
            <a:avLst/>
          </a:prstGeom>
        </p:spPr>
      </p:pic>
      <p:pic>
        <p:nvPicPr>
          <p:cNvPr id="5" name="Solo2.mov" descr="Solo2.mov">
            <a:hlinkClick r:id="" action="ppaction://media"/>
            <a:extLst>
              <a:ext uri="{FF2B5EF4-FFF2-40B4-BE49-F238E27FC236}">
                <a16:creationId xmlns:a16="http://schemas.microsoft.com/office/drawing/2014/main" id="{712AE031-28BF-A74A-A1B3-60072961234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419202" y="3136900"/>
            <a:ext cx="2868613" cy="3541714"/>
          </a:xfrm>
          <a:prstGeom prst="rect">
            <a:avLst/>
          </a:prstGeom>
        </p:spPr>
      </p:pic>
      <p:pic>
        <p:nvPicPr>
          <p:cNvPr id="6" name="Solo3.mov" descr="Solo3.mov">
            <a:hlinkClick r:id="" action="ppaction://media"/>
            <a:extLst>
              <a:ext uri="{FF2B5EF4-FFF2-40B4-BE49-F238E27FC236}">
                <a16:creationId xmlns:a16="http://schemas.microsoft.com/office/drawing/2014/main" id="{23CF0419-962F-F749-A2A3-199A1DD92CA2}"/>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848600" y="3136899"/>
            <a:ext cx="3198811" cy="3541714"/>
          </a:xfrm>
          <a:prstGeom prst="rect">
            <a:avLst/>
          </a:prstGeom>
        </p:spPr>
      </p:pic>
    </p:spTree>
    <p:extLst>
      <p:ext uri="{BB962C8B-B14F-4D97-AF65-F5344CB8AC3E}">
        <p14:creationId xmlns:p14="http://schemas.microsoft.com/office/powerpoint/2010/main" val="319251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213"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9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9839-1AE4-2E41-ADEF-2A638BDF3735}"/>
              </a:ext>
            </a:extLst>
          </p:cNvPr>
          <p:cNvSpPr>
            <a:spLocks noGrp="1"/>
          </p:cNvSpPr>
          <p:nvPr>
            <p:ph type="title"/>
          </p:nvPr>
        </p:nvSpPr>
        <p:spPr/>
        <p:txBody>
          <a:bodyPr/>
          <a:lstStyle/>
          <a:p>
            <a:r>
              <a:rPr lang="en-US" dirty="0"/>
              <a:t>  3 Short solos with Shared Space – no contact</a:t>
            </a:r>
          </a:p>
        </p:txBody>
      </p:sp>
      <p:sp>
        <p:nvSpPr>
          <p:cNvPr id="3" name="Text Placeholder 2">
            <a:extLst>
              <a:ext uri="{FF2B5EF4-FFF2-40B4-BE49-F238E27FC236}">
                <a16:creationId xmlns:a16="http://schemas.microsoft.com/office/drawing/2014/main" id="{BC92D495-6687-7449-8F9B-4F27AFB025E6}"/>
              </a:ext>
            </a:extLst>
          </p:cNvPr>
          <p:cNvSpPr>
            <a:spLocks noGrp="1"/>
          </p:cNvSpPr>
          <p:nvPr>
            <p:ph type="body" idx="1"/>
          </p:nvPr>
        </p:nvSpPr>
        <p:spPr/>
        <p:txBody>
          <a:bodyPr/>
          <a:lstStyle/>
          <a:p>
            <a:endParaRPr lang="en-US" dirty="0"/>
          </a:p>
        </p:txBody>
      </p:sp>
      <p:pic>
        <p:nvPicPr>
          <p:cNvPr id="4" name="groundswellsologroup.mov" descr="groundswellsologroup.mov">
            <a:hlinkClick r:id="" action="ppaction://media"/>
            <a:extLst>
              <a:ext uri="{FF2B5EF4-FFF2-40B4-BE49-F238E27FC236}">
                <a16:creationId xmlns:a16="http://schemas.microsoft.com/office/drawing/2014/main" id="{7A9DC5EE-002F-AD45-BD42-1D5269BDDB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1412" y="1955801"/>
            <a:ext cx="10572748" cy="4749799"/>
          </a:xfrm>
          <a:prstGeom prst="rect">
            <a:avLst/>
          </a:prstGeom>
        </p:spPr>
      </p:pic>
    </p:spTree>
    <p:extLst>
      <p:ext uri="{BB962C8B-B14F-4D97-AF65-F5344CB8AC3E}">
        <p14:creationId xmlns:p14="http://schemas.microsoft.com/office/powerpoint/2010/main" val="39326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6"/>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fontScale="90000"/>
          </a:bodyPr>
          <a:lstStyle/>
          <a:p>
            <a:pPr algn="ctr">
              <a:buSzPts val="3600"/>
            </a:pPr>
            <a:br>
              <a:rPr lang="en-US" u="sng" dirty="0">
                <a:solidFill>
                  <a:schemeClr val="tx1"/>
                </a:solidFill>
              </a:rPr>
            </a:br>
            <a:r>
              <a:rPr lang="en-US" u="sng" dirty="0">
                <a:solidFill>
                  <a:schemeClr val="tx1"/>
                </a:solidFill>
              </a:rPr>
              <a:t>CLOSURE AND EXTENSION IDEAS </a:t>
            </a:r>
            <a:br>
              <a:rPr lang="en-US" u="sng" dirty="0">
                <a:solidFill>
                  <a:schemeClr val="tx1"/>
                </a:solidFill>
              </a:rPr>
            </a:br>
            <a:br>
              <a:rPr lang="en-US" u="sng" dirty="0">
                <a:solidFill>
                  <a:schemeClr val="tx1"/>
                </a:solidFill>
              </a:rPr>
            </a:br>
            <a:r>
              <a:rPr lang="en-US" dirty="0">
                <a:solidFill>
                  <a:schemeClr val="tx1"/>
                </a:solidFill>
              </a:rPr>
              <a:t>Can we as dance educators inform and change societal norms? </a:t>
            </a:r>
          </a:p>
          <a:p>
            <a:pPr algn="ctr">
              <a:buSzPts val="3600"/>
            </a:pPr>
            <a:endParaRPr lang="en-US" u="sng" dirty="0"/>
          </a:p>
        </p:txBody>
      </p:sp>
      <p:sp>
        <p:nvSpPr>
          <p:cNvPr id="724" name="Google Shape;724;p16"/>
          <p:cNvSpPr txBox="1">
            <a:spLocks noGrp="1"/>
          </p:cNvSpPr>
          <p:nvPr>
            <p:ph type="body" idx="1"/>
          </p:nvPr>
        </p:nvSpPr>
        <p:spPr>
          <a:xfrm>
            <a:off x="1141412" y="2249487"/>
            <a:ext cx="9905999" cy="3644167"/>
          </a:xfrm>
          <a:prstGeom prst="rect">
            <a:avLst/>
          </a:prstGeom>
          <a:noFill/>
          <a:ln>
            <a:noFill/>
          </a:ln>
        </p:spPr>
        <p:txBody>
          <a:bodyPr spcFirstLastPara="1" wrap="square" lIns="91425" tIns="45700" rIns="91425" bIns="45700" anchor="t" anchorCtr="0">
            <a:normAutofit lnSpcReduction="10000"/>
          </a:bodyPr>
          <a:lstStyle/>
          <a:p>
            <a:pPr marL="228600" indent="-228600">
              <a:spcBef>
                <a:spcPts val="0"/>
              </a:spcBef>
              <a:buSzPts val="3000"/>
            </a:pPr>
            <a:r>
              <a:rPr lang="en-US" dirty="0">
                <a:solidFill>
                  <a:schemeClr val="tx1"/>
                </a:solidFill>
              </a:rPr>
              <a:t>Reflection on the process of creation and implementation of the dance study – each group has one participant sharing out, </a:t>
            </a:r>
          </a:p>
          <a:p>
            <a:pPr marL="228600" lvl="0" indent="-228600" algn="l" rtl="0">
              <a:lnSpc>
                <a:spcPct val="120000"/>
              </a:lnSpc>
              <a:spcBef>
                <a:spcPts val="0"/>
              </a:spcBef>
              <a:spcAft>
                <a:spcPts val="0"/>
              </a:spcAft>
              <a:buClr>
                <a:schemeClr val="lt1"/>
              </a:buClr>
              <a:buSzPts val="3000"/>
              <a:buChar char="•"/>
            </a:pPr>
            <a:endParaRPr lang="en-US" dirty="0">
              <a:solidFill>
                <a:schemeClr val="tx1"/>
              </a:solidFill>
            </a:endParaRPr>
          </a:p>
          <a:p>
            <a:pPr marL="228600" indent="-228600">
              <a:spcBef>
                <a:spcPts val="0"/>
              </a:spcBef>
              <a:buSzPts val="3000"/>
            </a:pPr>
            <a:r>
              <a:rPr lang="en-US" dirty="0">
                <a:solidFill>
                  <a:schemeClr val="tx1"/>
                </a:solidFill>
              </a:rPr>
              <a:t>Focus was on the process of the activity not the actual dance itself as this exercise is ephemeral.</a:t>
            </a:r>
            <a:endParaRPr dirty="0">
              <a:solidFill>
                <a:schemeClr val="tx1"/>
              </a:solidFill>
            </a:endParaRPr>
          </a:p>
          <a:p>
            <a:pPr marL="228600" indent="-228600">
              <a:buSzPts val="3000"/>
            </a:pPr>
            <a:r>
              <a:rPr lang="en-US" dirty="0">
                <a:solidFill>
                  <a:schemeClr val="tx1"/>
                </a:solidFill>
              </a:rPr>
              <a:t>Can we as dance educators inform and change societal norms? </a:t>
            </a:r>
          </a:p>
          <a:p>
            <a:pPr marL="228600" lvl="0" indent="-228600" algn="l" rtl="0">
              <a:lnSpc>
                <a:spcPct val="120000"/>
              </a:lnSpc>
              <a:spcBef>
                <a:spcPts val="1000"/>
              </a:spcBef>
              <a:spcAft>
                <a:spcPts val="0"/>
              </a:spcAft>
              <a:buClr>
                <a:schemeClr val="lt1"/>
              </a:buClr>
              <a:buSzPts val="3000"/>
              <a:buChar char="•"/>
            </a:pPr>
            <a:r>
              <a:rPr lang="en-US" dirty="0">
                <a:solidFill>
                  <a:schemeClr val="tx1"/>
                </a:solidFill>
              </a:rPr>
              <a:t>Please put your email address in the chat if you did not register for materials.</a:t>
            </a:r>
          </a:p>
          <a:p>
            <a:pPr marL="228600" lvl="0" indent="-228600" algn="l" rtl="0">
              <a:lnSpc>
                <a:spcPct val="120000"/>
              </a:lnSpc>
              <a:spcBef>
                <a:spcPts val="1000"/>
              </a:spcBef>
              <a:spcAft>
                <a:spcPts val="0"/>
              </a:spcAft>
              <a:buClr>
                <a:schemeClr val="lt1"/>
              </a:buClr>
              <a:buSzPts val="3000"/>
              <a:buChar char="•"/>
            </a:pPr>
            <a:endParaRPr dirty="0"/>
          </a:p>
          <a:p>
            <a:pPr marL="228600" lvl="0" indent="-38100" algn="l" rtl="0">
              <a:lnSpc>
                <a:spcPct val="120000"/>
              </a:lnSpc>
              <a:spcBef>
                <a:spcPts val="1000"/>
              </a:spcBef>
              <a:spcAft>
                <a:spcPts val="0"/>
              </a:spcAft>
              <a:buClr>
                <a:schemeClr val="lt1"/>
              </a:buClr>
              <a:buSzPts val="3000"/>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2A26-0147-417C-9C81-46FA8EC4D88F}"/>
              </a:ext>
            </a:extLst>
          </p:cNvPr>
          <p:cNvSpPr>
            <a:spLocks noGrp="1"/>
          </p:cNvSpPr>
          <p:nvPr>
            <p:ph type="title"/>
          </p:nvPr>
        </p:nvSpPr>
        <p:spPr>
          <a:xfrm>
            <a:off x="1141411" y="286152"/>
            <a:ext cx="9906000" cy="1337087"/>
          </a:xfrm>
        </p:spPr>
        <p:txBody>
          <a:bodyPr/>
          <a:lstStyle/>
          <a:p>
            <a:pPr algn="ctr"/>
            <a:r>
              <a:rPr lang="en-US" u="sng" dirty="0">
                <a:solidFill>
                  <a:schemeClr val="tx1"/>
                </a:solidFill>
              </a:rPr>
              <a:t>ADDITIONAL</a:t>
            </a:r>
            <a:r>
              <a:rPr lang="en-US" dirty="0">
                <a:solidFill>
                  <a:schemeClr val="tx1"/>
                </a:solidFill>
              </a:rPr>
              <a:t> </a:t>
            </a:r>
            <a:r>
              <a:rPr lang="en-US" u="sng" dirty="0">
                <a:solidFill>
                  <a:schemeClr val="tx1"/>
                </a:solidFill>
              </a:rPr>
              <a:t>RESOURCES</a:t>
            </a:r>
          </a:p>
        </p:txBody>
      </p:sp>
      <p:sp>
        <p:nvSpPr>
          <p:cNvPr id="3" name="Text Placeholder 2">
            <a:extLst>
              <a:ext uri="{FF2B5EF4-FFF2-40B4-BE49-F238E27FC236}">
                <a16:creationId xmlns:a16="http://schemas.microsoft.com/office/drawing/2014/main" id="{1C8C0903-AED9-47F2-848A-C33E96D6DBCF}"/>
              </a:ext>
            </a:extLst>
          </p:cNvPr>
          <p:cNvSpPr>
            <a:spLocks noGrp="1"/>
          </p:cNvSpPr>
          <p:nvPr>
            <p:ph type="body" idx="1"/>
          </p:nvPr>
        </p:nvSpPr>
        <p:spPr>
          <a:xfrm>
            <a:off x="1370019" y="1353016"/>
            <a:ext cx="4649783" cy="535761"/>
          </a:xfrm>
        </p:spPr>
        <p:txBody>
          <a:bodyPr>
            <a:normAutofit lnSpcReduction="10000"/>
          </a:bodyPr>
          <a:lstStyle/>
          <a:p>
            <a:r>
              <a:rPr lang="en-US" u="sng" dirty="0">
                <a:solidFill>
                  <a:schemeClr val="tx1"/>
                </a:solidFill>
              </a:rPr>
              <a:t>VIDEO</a:t>
            </a:r>
          </a:p>
        </p:txBody>
      </p:sp>
      <p:sp>
        <p:nvSpPr>
          <p:cNvPr id="4" name="Text Placeholder 3">
            <a:extLst>
              <a:ext uri="{FF2B5EF4-FFF2-40B4-BE49-F238E27FC236}">
                <a16:creationId xmlns:a16="http://schemas.microsoft.com/office/drawing/2014/main" id="{A793181D-28D5-4559-9C22-12A18397608B}"/>
              </a:ext>
            </a:extLst>
          </p:cNvPr>
          <p:cNvSpPr>
            <a:spLocks noGrp="1"/>
          </p:cNvSpPr>
          <p:nvPr>
            <p:ph type="body" idx="2"/>
          </p:nvPr>
        </p:nvSpPr>
        <p:spPr>
          <a:xfrm>
            <a:off x="963169" y="1901583"/>
            <a:ext cx="5132832" cy="4216186"/>
          </a:xfrm>
        </p:spPr>
        <p:txBody>
          <a:bodyPr>
            <a:normAutofit fontScale="47500" lnSpcReduction="20000"/>
          </a:bodyPr>
          <a:lstStyle/>
          <a:p>
            <a:pPr marL="85725" indent="0">
              <a:buNone/>
            </a:pPr>
            <a:r>
              <a:rPr lang="en-US" dirty="0">
                <a:hlinkClick r:id="rId2"/>
              </a:rPr>
              <a:t>Maria Tallchief–Osage Native and America’s First Prima Ballerina: Hidden Figures</a:t>
            </a:r>
            <a:endParaRPr lang="en-US" dirty="0"/>
          </a:p>
          <a:p>
            <a:pPr marL="85725" indent="0">
              <a:buNone/>
            </a:pPr>
            <a:r>
              <a:rPr lang="en-US" u="sng" dirty="0">
                <a:hlinkClick r:id="rId2"/>
              </a:rPr>
              <a:t>https://www.youtube.com/watch?v=EcACMHfiTgI</a:t>
            </a:r>
            <a:endParaRPr lang="en-US" dirty="0"/>
          </a:p>
          <a:p>
            <a:r>
              <a:rPr lang="en-US" sz="2900" b="1" dirty="0">
                <a:solidFill>
                  <a:schemeClr val="tx1"/>
                </a:solidFill>
              </a:rPr>
              <a:t>Before #BlackLives Matter: A Timeline (Dance Magazine)</a:t>
            </a:r>
          </a:p>
          <a:p>
            <a:pPr marL="85725" indent="0">
              <a:buNone/>
            </a:pPr>
            <a:r>
              <a:rPr lang="en-US" u="sng" dirty="0">
                <a:solidFill>
                  <a:srgbClr val="92D050"/>
                </a:solidFill>
              </a:rPr>
              <a:t> </a:t>
            </a:r>
            <a:r>
              <a:rPr lang="en-US" u="sng" dirty="0">
                <a:solidFill>
                  <a:srgbClr val="92D050"/>
                </a:solidFill>
                <a:hlinkClick r:id="rId3">
                  <a:extLst>
                    <a:ext uri="{A12FA001-AC4F-418D-AE19-62706E023703}">
                      <ahyp:hlinkClr xmlns:ahyp="http://schemas.microsoft.com/office/drawing/2018/hyperlinkcolor" val="tx"/>
                    </a:ext>
                  </a:extLst>
                </a:hlinkClick>
              </a:rPr>
              <a:t>https://www.dancemagazine.com/before-blacklivesmatter-a-timeline-2307047554.html</a:t>
            </a:r>
            <a:r>
              <a:rPr lang="en-US" u="sng" dirty="0">
                <a:solidFill>
                  <a:srgbClr val="92D050"/>
                </a:solidFill>
              </a:rPr>
              <a:t> </a:t>
            </a:r>
            <a:r>
              <a:rPr lang="en-US" u="sng" dirty="0" err="1">
                <a:solidFill>
                  <a:srgbClr val="92D050"/>
                </a:solidFill>
              </a:rPr>
              <a:t>rebelltitem</a:t>
            </a:r>
            <a:r>
              <a:rPr lang="en-US" u="sng" dirty="0">
                <a:solidFill>
                  <a:srgbClr val="92D050"/>
                </a:solidFill>
              </a:rPr>
              <a:t>=3#rebelltitem3</a:t>
            </a:r>
            <a:endParaRPr lang="en-US" dirty="0">
              <a:solidFill>
                <a:srgbClr val="92D050"/>
              </a:solidFill>
            </a:endParaRPr>
          </a:p>
          <a:p>
            <a:r>
              <a:rPr lang="en-US" sz="2900" b="1" dirty="0">
                <a:solidFill>
                  <a:schemeClr val="tx1"/>
                </a:solidFill>
              </a:rPr>
              <a:t>Systemic Racism in Dance</a:t>
            </a:r>
          </a:p>
          <a:p>
            <a:pPr marL="85725" indent="0">
              <a:buNone/>
            </a:pPr>
            <a:r>
              <a:rPr lang="en-US" u="sng" dirty="0">
                <a:hlinkClick r:id="rId4"/>
              </a:rPr>
              <a:t>http://seattledances.com/2020/06/recognizing-systemic-racism-in-dance/</a:t>
            </a:r>
            <a:r>
              <a:rPr lang="en-US" dirty="0">
                <a:hlinkClick r:id="rId4"/>
              </a:rPr>
              <a:t>Recognizing</a:t>
            </a:r>
            <a:endParaRPr lang="en-US" dirty="0"/>
          </a:p>
          <a:p>
            <a:r>
              <a:rPr lang="en-US" sz="2900" b="1" dirty="0">
                <a:solidFill>
                  <a:schemeClr val="tx1"/>
                </a:solidFill>
              </a:rPr>
              <a:t>The Universe is US – Joan Warburton-Phibbs</a:t>
            </a:r>
          </a:p>
          <a:p>
            <a:r>
              <a:rPr lang="en-US" dirty="0">
                <a:hlinkClick r:id="rId5"/>
              </a:rPr>
              <a:t>https://www.youtube.com/watch?v=oMXI1HPP7Es&amp;t=328s</a:t>
            </a:r>
            <a:endParaRPr lang="en-US" dirty="0"/>
          </a:p>
          <a:p>
            <a:r>
              <a:rPr lang="en-US" sz="2900" b="1" dirty="0">
                <a:solidFill>
                  <a:schemeClr val="tx1"/>
                </a:solidFill>
              </a:rPr>
              <a:t>5 Stages of Grief – Joan Warburton-Phibbs</a:t>
            </a:r>
          </a:p>
          <a:p>
            <a:r>
              <a:rPr lang="en-US" dirty="0">
                <a:hlinkClick r:id="rId6"/>
              </a:rPr>
              <a:t>https://www.youtube.com/watch?v=Qp_6z3BwTUE&amp;t=133s</a:t>
            </a:r>
            <a:endParaRPr lang="en-US" dirty="0"/>
          </a:p>
          <a:p>
            <a:endParaRPr lang="en-US" dirty="0"/>
          </a:p>
          <a:p>
            <a:endParaRPr lang="en-US" dirty="0"/>
          </a:p>
        </p:txBody>
      </p:sp>
      <p:sp>
        <p:nvSpPr>
          <p:cNvPr id="5" name="Text Placeholder 4">
            <a:extLst>
              <a:ext uri="{FF2B5EF4-FFF2-40B4-BE49-F238E27FC236}">
                <a16:creationId xmlns:a16="http://schemas.microsoft.com/office/drawing/2014/main" id="{FF14CD17-8F43-4E8E-8E66-E3500FBFDB09}"/>
              </a:ext>
            </a:extLst>
          </p:cNvPr>
          <p:cNvSpPr>
            <a:spLocks noGrp="1"/>
          </p:cNvSpPr>
          <p:nvPr>
            <p:ph type="body" idx="3"/>
          </p:nvPr>
        </p:nvSpPr>
        <p:spPr>
          <a:xfrm>
            <a:off x="6400808" y="1148107"/>
            <a:ext cx="4646602" cy="747073"/>
          </a:xfrm>
        </p:spPr>
        <p:txBody>
          <a:bodyPr>
            <a:normAutofit lnSpcReduction="10000"/>
          </a:bodyPr>
          <a:lstStyle/>
          <a:p>
            <a:r>
              <a:rPr lang="en-US" u="sng" dirty="0">
                <a:solidFill>
                  <a:schemeClr val="tx1"/>
                </a:solidFill>
              </a:rPr>
              <a:t>TEXT</a:t>
            </a:r>
          </a:p>
        </p:txBody>
      </p:sp>
      <p:sp>
        <p:nvSpPr>
          <p:cNvPr id="6" name="Text Placeholder 5">
            <a:extLst>
              <a:ext uri="{FF2B5EF4-FFF2-40B4-BE49-F238E27FC236}">
                <a16:creationId xmlns:a16="http://schemas.microsoft.com/office/drawing/2014/main" id="{8044309E-7456-4ECC-82A7-CF4E9D0EAD4F}"/>
              </a:ext>
            </a:extLst>
          </p:cNvPr>
          <p:cNvSpPr>
            <a:spLocks noGrp="1"/>
          </p:cNvSpPr>
          <p:nvPr>
            <p:ph type="body" idx="4"/>
          </p:nvPr>
        </p:nvSpPr>
        <p:spPr>
          <a:xfrm>
            <a:off x="6172200" y="1901583"/>
            <a:ext cx="4875210" cy="4030488"/>
          </a:xfrm>
        </p:spPr>
        <p:txBody>
          <a:bodyPr>
            <a:normAutofit/>
          </a:bodyPr>
          <a:lstStyle/>
          <a:p>
            <a:r>
              <a:rPr lang="en-US" sz="1800" b="1" dirty="0">
                <a:solidFill>
                  <a:schemeClr val="tx1"/>
                </a:solidFill>
              </a:rPr>
              <a:t>W</a:t>
            </a:r>
            <a:r>
              <a:rPr lang="en-US" sz="1600" b="1" dirty="0">
                <a:solidFill>
                  <a:schemeClr val="tx1"/>
                </a:solidFill>
              </a:rPr>
              <a:t>hy Telling Our Own Story Is So Powerful for Black Americans by Andrea Collier</a:t>
            </a:r>
          </a:p>
          <a:p>
            <a:pPr marL="85725" indent="0">
              <a:buNone/>
            </a:pPr>
            <a:r>
              <a:rPr lang="en-US" sz="1600" u="sng" dirty="0">
                <a:hlinkClick r:id="rId7"/>
              </a:rPr>
              <a:t>https://greatergood.berkeley.edu/article/item/why_telling_our_own_story_is_so_powerful_for_black_americans</a:t>
            </a:r>
            <a:endParaRPr lang="en-US" sz="1600" dirty="0"/>
          </a:p>
          <a:p>
            <a:r>
              <a:rPr lang="en-US" sz="1600" b="1" dirty="0">
                <a:solidFill>
                  <a:schemeClr val="tx1"/>
                </a:solidFill>
              </a:rPr>
              <a:t>African American Almanac: 400 Years of Triumph, Courage and Excellence by</a:t>
            </a:r>
          </a:p>
          <a:p>
            <a:pPr marL="85725" indent="0">
              <a:buNone/>
            </a:pPr>
            <a:r>
              <a:rPr lang="en-US" sz="1600" b="1" dirty="0">
                <a:solidFill>
                  <a:schemeClr val="tx1"/>
                </a:solidFill>
                <a:hlinkClick r:id="rId8">
                  <a:extLst>
                    <a:ext uri="{A12FA001-AC4F-418D-AE19-62706E023703}">
                      <ahyp:hlinkClr xmlns:ahyp="http://schemas.microsoft.com/office/drawing/2018/hyperlinkcolor" val="tx"/>
                    </a:ext>
                  </a:extLst>
                </a:hlinkClick>
              </a:rPr>
              <a:t>Lean'tin Bracks Ph.D.</a:t>
            </a:r>
            <a:r>
              <a:rPr lang="en-US" sz="1600" b="1" dirty="0">
                <a:solidFill>
                  <a:schemeClr val="tx1"/>
                </a:solidFill>
              </a:rPr>
              <a:t> (Author), </a:t>
            </a:r>
            <a:r>
              <a:rPr lang="en-US" sz="1600" dirty="0">
                <a:hlinkClick r:id="rId9"/>
              </a:rPr>
              <a:t>Jessie Carney Smith</a:t>
            </a:r>
            <a:r>
              <a:rPr lang="en-US" sz="1600" dirty="0"/>
              <a:t> </a:t>
            </a:r>
            <a:r>
              <a:rPr lang="en-US" sz="1600" dirty="0">
                <a:solidFill>
                  <a:schemeClr val="tx1"/>
                </a:solidFill>
              </a:rPr>
              <a:t>(Foreword)</a:t>
            </a:r>
          </a:p>
          <a:p>
            <a:pPr marL="371475" indent="-285750"/>
            <a:r>
              <a:rPr lang="en-US" sz="1600" b="1" dirty="0">
                <a:solidFill>
                  <a:schemeClr val="tx1"/>
                </a:solidFill>
              </a:rPr>
              <a:t>Room to Move ( see next page)</a:t>
            </a:r>
            <a:endParaRPr lang="en-US" b="1" dirty="0">
              <a:solidFill>
                <a:schemeClr val="tx1"/>
              </a:solidFill>
            </a:endParaRPr>
          </a:p>
        </p:txBody>
      </p:sp>
    </p:spTree>
    <p:extLst>
      <p:ext uri="{BB962C8B-B14F-4D97-AF65-F5344CB8AC3E}">
        <p14:creationId xmlns:p14="http://schemas.microsoft.com/office/powerpoint/2010/main" val="778941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90B6EF-8002-48F9-9EB3-D76F31E1F642}"/>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6A73B05D-A031-4E6C-8421-B9B95EDF2BB3}"/>
              </a:ext>
            </a:extLst>
          </p:cNvPr>
          <p:cNvSpPr>
            <a:spLocks noGrp="1"/>
          </p:cNvSpPr>
          <p:nvPr>
            <p:ph type="body" idx="2"/>
          </p:nvPr>
        </p:nvSpPr>
        <p:spPr/>
        <p:txBody>
          <a:bodyPr/>
          <a:lstStyle/>
          <a:p>
            <a:pPr marL="85725" indent="0">
              <a:buNone/>
            </a:pPr>
            <a:endParaRPr lang="en-US" dirty="0"/>
          </a:p>
        </p:txBody>
      </p:sp>
      <p:pic>
        <p:nvPicPr>
          <p:cNvPr id="5" name="Picture 5" descr="A close up of text on a white background&#10;&#10;Description automatically generated">
            <a:extLst>
              <a:ext uri="{FF2B5EF4-FFF2-40B4-BE49-F238E27FC236}">
                <a16:creationId xmlns:a16="http://schemas.microsoft.com/office/drawing/2014/main" id="{CA833D74-713F-412A-8164-D778BC7DA6BC}"/>
              </a:ext>
            </a:extLst>
          </p:cNvPr>
          <p:cNvPicPr>
            <a:picLocks noChangeAspect="1"/>
          </p:cNvPicPr>
          <p:nvPr/>
        </p:nvPicPr>
        <p:blipFill>
          <a:blip r:embed="rId2"/>
          <a:stretch>
            <a:fillRect/>
          </a:stretch>
        </p:blipFill>
        <p:spPr>
          <a:xfrm>
            <a:off x="1061679" y="338580"/>
            <a:ext cx="4881921" cy="5771027"/>
          </a:xfrm>
          <a:prstGeom prst="rect">
            <a:avLst/>
          </a:prstGeom>
        </p:spPr>
      </p:pic>
      <p:pic>
        <p:nvPicPr>
          <p:cNvPr id="7" name="Picture 7" descr="A close up of text on a black background&#10;&#10;Description automatically generated">
            <a:extLst>
              <a:ext uri="{FF2B5EF4-FFF2-40B4-BE49-F238E27FC236}">
                <a16:creationId xmlns:a16="http://schemas.microsoft.com/office/drawing/2014/main" id="{EF5D940B-B462-4E98-94FF-8913D6776BE2}"/>
              </a:ext>
            </a:extLst>
          </p:cNvPr>
          <p:cNvPicPr>
            <a:picLocks noChangeAspect="1"/>
          </p:cNvPicPr>
          <p:nvPr/>
        </p:nvPicPr>
        <p:blipFill>
          <a:blip r:embed="rId3"/>
          <a:stretch>
            <a:fillRect/>
          </a:stretch>
        </p:blipFill>
        <p:spPr>
          <a:xfrm>
            <a:off x="6248402" y="332495"/>
            <a:ext cx="4593770" cy="5777112"/>
          </a:xfrm>
          <a:prstGeom prst="rect">
            <a:avLst/>
          </a:prstGeom>
        </p:spPr>
      </p:pic>
    </p:spTree>
    <p:extLst>
      <p:ext uri="{BB962C8B-B14F-4D97-AF65-F5344CB8AC3E}">
        <p14:creationId xmlns:p14="http://schemas.microsoft.com/office/powerpoint/2010/main" val="3215375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8fb5c80619_2_0"/>
          <p:cNvSpPr txBox="1">
            <a:spLocks noGrp="1"/>
          </p:cNvSpPr>
          <p:nvPr>
            <p:ph type="title"/>
          </p:nvPr>
        </p:nvSpPr>
        <p:spPr>
          <a:xfrm>
            <a:off x="717175" y="624225"/>
            <a:ext cx="10186500" cy="614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700" dirty="0"/>
              <a:t>FACES of PREJUDICE &amp; RACISM</a:t>
            </a:r>
            <a:endParaRPr sz="37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Clr>
                <a:schemeClr val="dk1"/>
              </a:buClr>
              <a:buSzPts val="1100"/>
              <a:buFont typeface="Arial"/>
              <a:buNone/>
            </a:pPr>
            <a:r>
              <a:rPr lang="en-US" sz="2200" dirty="0"/>
              <a:t>What is Prejudice?</a:t>
            </a:r>
            <a:endParaRPr sz="2200" dirty="0"/>
          </a:p>
          <a:p>
            <a:pPr marL="0" lvl="0" indent="0" algn="l" rtl="0">
              <a:lnSpc>
                <a:spcPct val="115000"/>
              </a:lnSpc>
              <a:spcBef>
                <a:spcPts val="0"/>
              </a:spcBef>
              <a:spcAft>
                <a:spcPts val="0"/>
              </a:spcAft>
              <a:buClr>
                <a:schemeClr val="dk1"/>
              </a:buClr>
              <a:buSzPts val="1100"/>
              <a:buFont typeface="Arial"/>
              <a:buNone/>
            </a:pPr>
            <a:endParaRPr sz="1300" dirty="0"/>
          </a:p>
          <a:p>
            <a:pPr marL="0" lvl="0" indent="0" algn="l" rtl="0">
              <a:lnSpc>
                <a:spcPct val="115000"/>
              </a:lnSpc>
              <a:spcBef>
                <a:spcPts val="0"/>
              </a:spcBef>
              <a:spcAft>
                <a:spcPts val="0"/>
              </a:spcAft>
              <a:buClr>
                <a:schemeClr val="dk1"/>
              </a:buClr>
              <a:buSzPts val="1100"/>
              <a:buFont typeface="Arial"/>
              <a:buNone/>
            </a:pPr>
            <a:r>
              <a:rPr lang="en-US" sz="2200" dirty="0"/>
              <a:t>What is Racism?</a:t>
            </a:r>
            <a:endParaRPr sz="2200" dirty="0"/>
          </a:p>
          <a:p>
            <a:pPr marL="0" lvl="0" indent="0" algn="l" rtl="0">
              <a:lnSpc>
                <a:spcPct val="115000"/>
              </a:lnSpc>
              <a:spcBef>
                <a:spcPts val="0"/>
              </a:spcBef>
              <a:spcAft>
                <a:spcPts val="0"/>
              </a:spcAft>
              <a:buClr>
                <a:schemeClr val="dk1"/>
              </a:buClr>
              <a:buSzPts val="1100"/>
              <a:buFont typeface="Arial"/>
              <a:buNone/>
            </a:pPr>
            <a:endParaRPr sz="1300" dirty="0"/>
          </a:p>
          <a:p>
            <a:pPr marL="0" lvl="0" indent="0" algn="l" rtl="0">
              <a:lnSpc>
                <a:spcPct val="115000"/>
              </a:lnSpc>
              <a:spcBef>
                <a:spcPts val="0"/>
              </a:spcBef>
              <a:spcAft>
                <a:spcPts val="0"/>
              </a:spcAft>
              <a:buClr>
                <a:schemeClr val="dk1"/>
              </a:buClr>
              <a:buSzPts val="1100"/>
              <a:buFont typeface="Arial"/>
              <a:buNone/>
            </a:pPr>
            <a:r>
              <a:rPr lang="en-US" sz="2200" dirty="0"/>
              <a:t>Why are people Prejudiced? Racist?</a:t>
            </a:r>
            <a:endParaRPr sz="2200" dirty="0"/>
          </a:p>
          <a:p>
            <a:pPr marL="0" lvl="0" indent="0" algn="l" rtl="0">
              <a:lnSpc>
                <a:spcPct val="115000"/>
              </a:lnSpc>
              <a:spcBef>
                <a:spcPts val="0"/>
              </a:spcBef>
              <a:spcAft>
                <a:spcPts val="0"/>
              </a:spcAft>
              <a:buClr>
                <a:schemeClr val="dk1"/>
              </a:buClr>
              <a:buSzPts val="1100"/>
              <a:buFont typeface="Arial"/>
              <a:buNone/>
            </a:pPr>
            <a:endParaRPr sz="1400" dirty="0"/>
          </a:p>
          <a:p>
            <a:pPr marL="0" lvl="0" indent="0" algn="l" rtl="0">
              <a:lnSpc>
                <a:spcPct val="115000"/>
              </a:lnSpc>
              <a:spcBef>
                <a:spcPts val="0"/>
              </a:spcBef>
              <a:spcAft>
                <a:spcPts val="0"/>
              </a:spcAft>
              <a:buNone/>
            </a:pPr>
            <a:r>
              <a:rPr lang="en-US" sz="2200" dirty="0"/>
              <a:t>How do we recognize Prejudice? </a:t>
            </a:r>
            <a:endParaRPr sz="2200" dirty="0"/>
          </a:p>
          <a:p>
            <a:pPr marL="0" lvl="0" indent="0" algn="l" rtl="0">
              <a:lnSpc>
                <a:spcPct val="115000"/>
              </a:lnSpc>
              <a:spcBef>
                <a:spcPts val="0"/>
              </a:spcBef>
              <a:spcAft>
                <a:spcPts val="0"/>
              </a:spcAft>
              <a:buNone/>
            </a:pPr>
            <a:r>
              <a:rPr lang="en-US" sz="2200" dirty="0"/>
              <a:t>Racism?</a:t>
            </a:r>
            <a:endParaRPr sz="2200" dirty="0"/>
          </a:p>
          <a:p>
            <a:pPr marL="0" lvl="0" indent="0" algn="l" rtl="0">
              <a:lnSpc>
                <a:spcPct val="115000"/>
              </a:lnSpc>
              <a:spcBef>
                <a:spcPts val="0"/>
              </a:spcBef>
              <a:spcAft>
                <a:spcPts val="0"/>
              </a:spcAft>
              <a:buNone/>
            </a:pPr>
            <a:endParaRPr sz="2200" dirty="0"/>
          </a:p>
          <a:p>
            <a:pPr marL="0" lvl="0" indent="0" algn="l" rtl="0">
              <a:lnSpc>
                <a:spcPct val="115000"/>
              </a:lnSpc>
              <a:spcBef>
                <a:spcPts val="0"/>
              </a:spcBef>
              <a:spcAft>
                <a:spcPts val="0"/>
              </a:spcAft>
              <a:buNone/>
            </a:pPr>
            <a:r>
              <a:rPr lang="en-US" sz="1700" dirty="0">
                <a:latin typeface="Arial"/>
                <a:ea typeface="Arial"/>
                <a:cs typeface="Arial"/>
                <a:sym typeface="Arial"/>
              </a:rPr>
              <a:t>Harvard Business Review: </a:t>
            </a:r>
            <a:endParaRPr sz="1700" dirty="0">
              <a:latin typeface="Arial"/>
              <a:ea typeface="Arial"/>
              <a:cs typeface="Arial"/>
              <a:sym typeface="Arial"/>
            </a:endParaRPr>
          </a:p>
          <a:p>
            <a:pPr marL="0" lvl="0" indent="0" algn="l" rtl="0">
              <a:lnSpc>
                <a:spcPct val="115000"/>
              </a:lnSpc>
              <a:spcBef>
                <a:spcPts val="0"/>
              </a:spcBef>
              <a:spcAft>
                <a:spcPts val="0"/>
              </a:spcAft>
              <a:buNone/>
            </a:pPr>
            <a:r>
              <a:rPr lang="en-US" sz="1700" dirty="0">
                <a:latin typeface="Arial"/>
                <a:ea typeface="Arial"/>
                <a:cs typeface="Arial"/>
                <a:sym typeface="Arial"/>
              </a:rPr>
              <a:t>How Hardwired Is Human </a:t>
            </a:r>
            <a:r>
              <a:rPr lang="en-US" sz="1700" dirty="0" err="1">
                <a:latin typeface="Arial"/>
                <a:ea typeface="Arial"/>
                <a:cs typeface="Arial"/>
                <a:sym typeface="Arial"/>
              </a:rPr>
              <a:t>Behaviour</a:t>
            </a:r>
            <a:endParaRPr sz="1700" dirty="0">
              <a:latin typeface="Arial"/>
              <a:ea typeface="Arial"/>
              <a:cs typeface="Arial"/>
              <a:sym typeface="Arial"/>
            </a:endParaRPr>
          </a:p>
          <a:p>
            <a:pPr marL="0" lvl="0" indent="0" algn="l" rtl="0">
              <a:lnSpc>
                <a:spcPct val="115000"/>
              </a:lnSpc>
              <a:spcBef>
                <a:spcPts val="0"/>
              </a:spcBef>
              <a:spcAft>
                <a:spcPts val="0"/>
              </a:spcAft>
              <a:buNone/>
            </a:pPr>
            <a:r>
              <a:rPr lang="en-US" sz="1100" u="sng" dirty="0">
                <a:solidFill>
                  <a:schemeClr val="hlink"/>
                </a:solidFill>
                <a:latin typeface="Arial"/>
                <a:ea typeface="Arial"/>
                <a:cs typeface="Arial"/>
                <a:sym typeface="Arial"/>
                <a:hlinkClick r:id="rId3"/>
              </a:rPr>
              <a:t>https://hbr.org/1998/07/how-hardwired-is-human-behavior</a:t>
            </a:r>
            <a:endParaRPr sz="2400" dirty="0"/>
          </a:p>
          <a:p>
            <a:pPr marL="0" lvl="0" indent="0" algn="l" rtl="0">
              <a:lnSpc>
                <a:spcPct val="115000"/>
              </a:lnSpc>
              <a:spcBef>
                <a:spcPts val="0"/>
              </a:spcBef>
              <a:spcAft>
                <a:spcPts val="0"/>
              </a:spcAft>
              <a:buNone/>
            </a:pPr>
            <a:endParaRPr sz="2400" dirty="0"/>
          </a:p>
          <a:p>
            <a:pPr marL="0" lvl="0" indent="0" algn="l" rtl="0">
              <a:lnSpc>
                <a:spcPct val="115000"/>
              </a:lnSpc>
              <a:spcBef>
                <a:spcPts val="0"/>
              </a:spcBef>
              <a:spcAft>
                <a:spcPts val="0"/>
              </a:spcAft>
              <a:buNone/>
            </a:pPr>
            <a:r>
              <a:rPr lang="en-US" sz="1500" dirty="0">
                <a:latin typeface="Arial"/>
                <a:ea typeface="Arial"/>
                <a:cs typeface="Arial"/>
                <a:sym typeface="Arial"/>
              </a:rPr>
              <a:t>HOW DO PEOPLE”S PREJUDICES DEVELOP</a:t>
            </a:r>
            <a:endParaRPr sz="1500" dirty="0">
              <a:latin typeface="Arial"/>
              <a:ea typeface="Arial"/>
              <a:cs typeface="Arial"/>
              <a:sym typeface="Arial"/>
            </a:endParaRPr>
          </a:p>
          <a:p>
            <a:pPr marL="0" lvl="0" indent="0" algn="l" rtl="0">
              <a:lnSpc>
                <a:spcPct val="115000"/>
              </a:lnSpc>
              <a:spcBef>
                <a:spcPts val="0"/>
              </a:spcBef>
              <a:spcAft>
                <a:spcPts val="0"/>
              </a:spcAft>
              <a:buNone/>
            </a:pPr>
            <a:r>
              <a:rPr lang="en-US" sz="1100" u="sng" dirty="0">
                <a:solidFill>
                  <a:schemeClr val="hlink"/>
                </a:solidFill>
                <a:latin typeface="Arial"/>
                <a:ea typeface="Arial"/>
                <a:cs typeface="Arial"/>
                <a:sym typeface="Arial"/>
                <a:hlinkClick r:id="rId4"/>
              </a:rPr>
              <a:t>https://www.verywellmind.com/what-is-prejudice-2795476</a:t>
            </a:r>
            <a:endParaRPr sz="1100" u="sng" dirty="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600" u="sng" dirty="0">
              <a:latin typeface="Arial"/>
              <a:ea typeface="Arial"/>
              <a:cs typeface="Arial"/>
              <a:sym typeface="Arial"/>
            </a:endParaRPr>
          </a:p>
          <a:p>
            <a:pPr marL="0" lvl="0" indent="0" algn="l" rtl="0">
              <a:lnSpc>
                <a:spcPct val="115000"/>
              </a:lnSpc>
              <a:spcBef>
                <a:spcPts val="0"/>
              </a:spcBef>
              <a:spcAft>
                <a:spcPts val="0"/>
              </a:spcAft>
              <a:buNone/>
            </a:pPr>
            <a:r>
              <a:rPr lang="en-US" sz="1600" dirty="0">
                <a:latin typeface="Arial"/>
                <a:ea typeface="Arial"/>
                <a:cs typeface="Arial"/>
                <a:sym typeface="Arial"/>
              </a:rPr>
              <a:t>BBC: Why overcoming racism is essential for humanity’s survival</a:t>
            </a:r>
            <a:endParaRPr sz="1600" dirty="0">
              <a:latin typeface="Arial"/>
              <a:ea typeface="Arial"/>
              <a:cs typeface="Arial"/>
              <a:sym typeface="Arial"/>
            </a:endParaRPr>
          </a:p>
          <a:p>
            <a:pPr marL="0" lvl="0" indent="0" algn="l" rtl="0">
              <a:lnSpc>
                <a:spcPct val="115000"/>
              </a:lnSpc>
              <a:spcBef>
                <a:spcPts val="0"/>
              </a:spcBef>
              <a:spcAft>
                <a:spcPts val="0"/>
              </a:spcAft>
              <a:buNone/>
            </a:pPr>
            <a:r>
              <a:rPr lang="en-US" sz="1100" u="sng" dirty="0">
                <a:solidFill>
                  <a:schemeClr val="hlink"/>
                </a:solidFill>
                <a:latin typeface="Arial"/>
                <a:ea typeface="Arial"/>
                <a:cs typeface="Arial"/>
                <a:sym typeface="Arial"/>
                <a:hlinkClick r:id="rId5"/>
              </a:rPr>
              <a:t>https://www.bbc.com/future/article/20200403-how-to-overcome-racism-and-tribalism</a:t>
            </a:r>
            <a:endParaRPr sz="1100" u="sng" dirty="0">
              <a:solidFill>
                <a:schemeClr val="hlink"/>
              </a:solidFill>
              <a:latin typeface="Arial"/>
              <a:ea typeface="Arial"/>
              <a:cs typeface="Arial"/>
              <a:sym typeface="Arial"/>
            </a:endParaRPr>
          </a:p>
          <a:p>
            <a:pPr marL="0" lvl="0" indent="0" algn="l" rtl="0">
              <a:lnSpc>
                <a:spcPct val="115000"/>
              </a:lnSpc>
              <a:spcBef>
                <a:spcPts val="0"/>
              </a:spcBef>
              <a:spcAft>
                <a:spcPts val="0"/>
              </a:spcAft>
              <a:buNone/>
            </a:pPr>
            <a:endParaRPr sz="1100" u="sng" dirty="0">
              <a:solidFill>
                <a:schemeClr val="hlink"/>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200" dirty="0"/>
          </a:p>
          <a:p>
            <a:pPr marL="0" lvl="0" indent="0" algn="l" rtl="0">
              <a:spcBef>
                <a:spcPts val="0"/>
              </a:spcBef>
              <a:spcAft>
                <a:spcPts val="0"/>
              </a:spcAft>
              <a:buNone/>
            </a:pPr>
            <a:endParaRPr sz="2200" dirty="0"/>
          </a:p>
        </p:txBody>
      </p:sp>
      <p:pic>
        <p:nvPicPr>
          <p:cNvPr id="736" name="Google Shape;736;g8fb5c80619_2_0"/>
          <p:cNvPicPr preferRelativeResize="0"/>
          <p:nvPr/>
        </p:nvPicPr>
        <p:blipFill>
          <a:blip r:embed="rId6">
            <a:alphaModFix/>
          </a:blip>
          <a:stretch>
            <a:fillRect/>
          </a:stretch>
        </p:blipFill>
        <p:spPr>
          <a:xfrm>
            <a:off x="5339850" y="1012200"/>
            <a:ext cx="6546676" cy="3366375"/>
          </a:xfrm>
          <a:prstGeom prst="rect">
            <a:avLst/>
          </a:prstGeom>
          <a:noFill/>
          <a:ln>
            <a:noFill/>
          </a:ln>
        </p:spPr>
      </p:pic>
      <p:sp>
        <p:nvSpPr>
          <p:cNvPr id="737" name="Google Shape;737;g8fb5c80619_2_0"/>
          <p:cNvSpPr txBox="1"/>
          <p:nvPr/>
        </p:nvSpPr>
        <p:spPr>
          <a:xfrm>
            <a:off x="7330975" y="4475700"/>
            <a:ext cx="3572700" cy="19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chemeClr val="lt1"/>
                </a:solidFill>
                <a:latin typeface="Twentieth Century"/>
                <a:ea typeface="Twentieth Century"/>
                <a:cs typeface="Twentieth Century"/>
                <a:sym typeface="Twentieth Century"/>
              </a:rPr>
              <a:t>Additional Descriptions</a:t>
            </a:r>
            <a:endParaRPr sz="2200">
              <a:solidFill>
                <a:schemeClr val="lt1"/>
              </a:solidFill>
              <a:latin typeface="Twentieth Century"/>
              <a:ea typeface="Twentieth Century"/>
              <a:cs typeface="Twentieth Century"/>
              <a:sym typeface="Twentieth Century"/>
            </a:endParaRPr>
          </a:p>
          <a:p>
            <a:pPr marL="0" lvl="0" indent="0" algn="l" rtl="0">
              <a:spcBef>
                <a:spcPts val="0"/>
              </a:spcBef>
              <a:spcAft>
                <a:spcPts val="0"/>
              </a:spcAft>
              <a:buNone/>
            </a:pPr>
            <a:r>
              <a:rPr lang="en-US" sz="1700" i="1">
                <a:solidFill>
                  <a:schemeClr val="lt1"/>
                </a:solidFill>
                <a:latin typeface="Twentieth Century"/>
                <a:ea typeface="Twentieth Century"/>
                <a:cs typeface="Twentieth Century"/>
                <a:sym typeface="Twentieth Century"/>
              </a:rPr>
              <a:t>(members can add)</a:t>
            </a:r>
            <a:endParaRPr sz="1700" i="1">
              <a:solidFill>
                <a:schemeClr val="lt1"/>
              </a:solidFill>
              <a:latin typeface="Twentieth Century"/>
              <a:ea typeface="Twentieth Century"/>
              <a:cs typeface="Twentieth Century"/>
              <a:sym typeface="Twentieth Centur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A3CB76-9959-4EF6-915F-700232EC105B}"/>
              </a:ext>
            </a:extLst>
          </p:cNvPr>
          <p:cNvSpPr txBox="1"/>
          <p:nvPr/>
        </p:nvSpPr>
        <p:spPr>
          <a:xfrm>
            <a:off x="912339" y="346129"/>
            <a:ext cx="1047411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t>Thank you </a:t>
            </a:r>
            <a:r>
              <a:rPr lang="en-US" sz="2400" dirty="0"/>
              <a:t>all for participating this evening.  Please visit our </a:t>
            </a:r>
            <a:r>
              <a:rPr lang="en-US" sz="2400" dirty="0" err="1"/>
              <a:t>facebook</a:t>
            </a:r>
            <a:r>
              <a:rPr lang="en-US" sz="2400" dirty="0"/>
              <a:t> page and come back for the next two Thursdays to learn more about this important topic.  Stay tuned for the exciting adjudicated performance opportunity we will make available for the students in October which will be virtual solo adjudicated performances based on one of our webinars. </a:t>
            </a:r>
            <a:r>
              <a:rPr lang="en-US" dirty="0"/>
              <a:t> </a:t>
            </a:r>
            <a:endParaRPr lang="en-US" sz="2400" dirty="0"/>
          </a:p>
          <a:p>
            <a:r>
              <a:rPr lang="en-US" sz="2400" dirty="0">
                <a:hlinkClick r:id="rId2"/>
              </a:rPr>
              <a:t>https://www.facebook.com/Delaware-Dance-Education-Organization-537426460080876/</a:t>
            </a:r>
            <a:endParaRPr lang="en-US" dirty="0"/>
          </a:p>
          <a:p>
            <a:r>
              <a:rPr lang="en-US" sz="2400" dirty="0"/>
              <a:t>                                Sincerely,  The DDEO Board</a:t>
            </a:r>
          </a:p>
          <a:p>
            <a:endParaRPr lang="en-US" sz="2400" dirty="0"/>
          </a:p>
          <a:p>
            <a:r>
              <a:rPr lang="en-US" sz="2400" dirty="0"/>
              <a:t>Dr. Lynnette Overby                                 Teresa Emmons</a:t>
            </a:r>
          </a:p>
          <a:p>
            <a:r>
              <a:rPr lang="en-US" sz="2400" dirty="0"/>
              <a:t>Dr. Jane </a:t>
            </a:r>
            <a:r>
              <a:rPr lang="en-US" sz="2400" dirty="0" err="1"/>
              <a:t>Bonbright</a:t>
            </a:r>
            <a:r>
              <a:rPr lang="en-US" sz="2400" dirty="0"/>
              <a:t>.                                   Tara Madsen</a:t>
            </a:r>
          </a:p>
          <a:p>
            <a:r>
              <a:rPr lang="en-US" sz="2400" dirty="0"/>
              <a:t>A.T. Moffett                                               Erika Brown</a:t>
            </a:r>
          </a:p>
          <a:p>
            <a:r>
              <a:rPr lang="en-US" sz="2400" dirty="0"/>
              <a:t>Kimberly Schroeder                                  Ken Richards</a:t>
            </a:r>
          </a:p>
          <a:p>
            <a:r>
              <a:rPr lang="en-US" sz="2400" dirty="0"/>
              <a:t>Marion Hamermesh                                 Joan Warburton-Phibbs</a:t>
            </a:r>
          </a:p>
          <a:p>
            <a:endParaRPr lang="en-US" sz="2400" dirty="0"/>
          </a:p>
        </p:txBody>
      </p:sp>
    </p:spTree>
    <p:extLst>
      <p:ext uri="{BB962C8B-B14F-4D97-AF65-F5344CB8AC3E}">
        <p14:creationId xmlns:p14="http://schemas.microsoft.com/office/powerpoint/2010/main" val="415540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8fb5c80619_1_8"/>
          <p:cNvSpPr txBox="1">
            <a:spLocks noGrp="1"/>
          </p:cNvSpPr>
          <p:nvPr>
            <p:ph type="title"/>
          </p:nvPr>
        </p:nvSpPr>
        <p:spPr>
          <a:xfrm>
            <a:off x="1141413" y="609600"/>
            <a:ext cx="5934508" cy="1639886"/>
          </a:xfrm>
        </p:spPr>
        <p:txBody>
          <a:bodyPr spcFirstLastPara="1" wrap="square" lIns="91425" tIns="45700" rIns="91425" bIns="45700" anchor="b" anchorCtr="0">
            <a:normAutofit/>
          </a:bodyPr>
          <a:lstStyle/>
          <a:p>
            <a:pPr marL="0" lvl="0" indent="0" rtl="0">
              <a:spcBef>
                <a:spcPts val="0"/>
              </a:spcBef>
              <a:spcAft>
                <a:spcPts val="0"/>
              </a:spcAft>
              <a:buClr>
                <a:schemeClr val="dk1"/>
              </a:buClr>
              <a:buSzPts val="1100"/>
              <a:buFont typeface="Arial"/>
              <a:buNone/>
            </a:pPr>
            <a:r>
              <a:rPr lang="en-US" dirty="0">
                <a:solidFill>
                  <a:schemeClr val="bg1"/>
                </a:solidFill>
              </a:rPr>
              <a:t>How to be an Antiracist by </a:t>
            </a:r>
            <a:r>
              <a:rPr lang="en-US" dirty="0" err="1">
                <a:solidFill>
                  <a:schemeClr val="bg1"/>
                </a:solidFill>
              </a:rPr>
              <a:t>Ibram</a:t>
            </a:r>
            <a:r>
              <a:rPr lang="en-US" dirty="0">
                <a:solidFill>
                  <a:schemeClr val="bg1"/>
                </a:solidFill>
              </a:rPr>
              <a:t> X. </a:t>
            </a:r>
            <a:r>
              <a:rPr lang="en-US" dirty="0" err="1">
                <a:solidFill>
                  <a:schemeClr val="bg1"/>
                </a:solidFill>
              </a:rPr>
              <a:t>Kendi</a:t>
            </a:r>
            <a:r>
              <a:rPr lang="en-US" dirty="0">
                <a:solidFill>
                  <a:schemeClr val="bg1"/>
                </a:solidFill>
              </a:rPr>
              <a:t> </a:t>
            </a:r>
          </a:p>
        </p:txBody>
      </p:sp>
      <p:pic>
        <p:nvPicPr>
          <p:cNvPr id="2" name="Picture Placeholder 1">
            <a:extLst>
              <a:ext uri="{FF2B5EF4-FFF2-40B4-BE49-F238E27FC236}">
                <a16:creationId xmlns:a16="http://schemas.microsoft.com/office/drawing/2014/main" id="{58F1E582-ADFC-EC4B-B3AB-5392C77E1841}"/>
              </a:ext>
            </a:extLst>
          </p:cNvPr>
          <p:cNvPicPr>
            <a:picLocks noGrp="1" noChangeAspect="1"/>
          </p:cNvPicPr>
          <p:nvPr>
            <p:ph type="pic" idx="2"/>
          </p:nvPr>
        </p:nvPicPr>
        <p:blipFill>
          <a:blip r:embed="rId3"/>
          <a:srcRect t="3573" b="3573"/>
          <a:stretch>
            <a:fillRect/>
          </a:stretch>
        </p:blipFill>
        <p:spPr>
          <a:xfrm>
            <a:off x="7380288" y="609600"/>
            <a:ext cx="3667125" cy="5181600"/>
          </a:xfrm>
          <a:prstGeom prst="rect">
            <a:avLst/>
          </a:prstGeom>
        </p:spPr>
      </p:pic>
      <p:sp>
        <p:nvSpPr>
          <p:cNvPr id="295" name="Google Shape;295;g8fb5c80619_1_8"/>
          <p:cNvSpPr txBox="1">
            <a:spLocks noGrp="1"/>
          </p:cNvSpPr>
          <p:nvPr>
            <p:ph type="body" idx="1"/>
          </p:nvPr>
        </p:nvSpPr>
        <p:spPr>
          <a:xfrm>
            <a:off x="1141410" y="2249486"/>
            <a:ext cx="5934511" cy="3541714"/>
          </a:xfrm>
        </p:spPr>
        <p:txBody>
          <a:bodyPr spcFirstLastPara="1" wrap="square" lIns="91425" tIns="45700" rIns="91425" bIns="45700" anchor="t" anchorCtr="0">
            <a:normAutofit fontScale="92500" lnSpcReduction="20000"/>
          </a:bodyPr>
          <a:lstStyle/>
          <a:p>
            <a:pPr marL="0" lvl="0" indent="0" rtl="0">
              <a:spcBef>
                <a:spcPts val="0"/>
              </a:spcBef>
              <a:spcAft>
                <a:spcPts val="600"/>
              </a:spcAft>
              <a:buClr>
                <a:schemeClr val="dk1"/>
              </a:buClr>
              <a:buSzPts val="1100"/>
              <a:buFont typeface="Arial"/>
              <a:buNone/>
            </a:pPr>
            <a:endParaRPr lang="en-US" dirty="0"/>
          </a:p>
          <a:p>
            <a:pPr marL="0" lvl="0" indent="0" rtl="0">
              <a:spcBef>
                <a:spcPts val="0"/>
              </a:spcBef>
              <a:spcAft>
                <a:spcPts val="600"/>
              </a:spcAft>
              <a:buClr>
                <a:schemeClr val="dk1"/>
              </a:buClr>
              <a:buSzPts val="1100"/>
              <a:buFont typeface="Arial"/>
              <a:buNone/>
            </a:pPr>
            <a:r>
              <a:rPr lang="en-US" sz="2000" dirty="0">
                <a:solidFill>
                  <a:schemeClr val="bg1"/>
                </a:solidFill>
              </a:rPr>
              <a:t>" 'Racist' and 'antiracist' are like </a:t>
            </a:r>
            <a:r>
              <a:rPr lang="en-US" sz="2000" dirty="0" err="1">
                <a:solidFill>
                  <a:schemeClr val="bg1"/>
                </a:solidFill>
              </a:rPr>
              <a:t>peelable</a:t>
            </a:r>
            <a:r>
              <a:rPr lang="en-US" sz="2000" dirty="0">
                <a:solidFill>
                  <a:schemeClr val="bg1"/>
                </a:solidFill>
              </a:rPr>
              <a:t> name tags that are placed and replaced based on what someone is doing or not doing, supporting or expressing in each moment. These are not permanent tattoos. No one becomes a racist or anti-racist. We can only strive to be one or the other. We can unknowingly strive to be racist. We can knowingly strive to be anti-racist. Like fighting an addiction, being an anti-racist requires persistence self-awareness, constant self-criticism, and regular self-examination."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grpSp>
        <p:nvGrpSpPr>
          <p:cNvPr id="300" name="Google Shape;300;p2"/>
          <p:cNvGrpSpPr/>
          <p:nvPr/>
        </p:nvGrpSpPr>
        <p:grpSpPr>
          <a:xfrm>
            <a:off x="0" y="-1"/>
            <a:ext cx="12192003" cy="6858001"/>
            <a:chOff x="0" y="-1"/>
            <a:chExt cx="12192003" cy="6858001"/>
          </a:xfrm>
        </p:grpSpPr>
        <p:sp>
          <p:nvSpPr>
            <p:cNvPr id="301" name="Google Shape;301;p2"/>
            <p:cNvSpPr/>
            <p:nvPr/>
          </p:nvSpPr>
          <p:spPr>
            <a:xfrm>
              <a:off x="1" y="-1"/>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302" name="Google Shape;302;p2"/>
            <p:cNvPicPr preferRelativeResize="0"/>
            <p:nvPr/>
          </p:nvPicPr>
          <p:blipFill rotWithShape="1">
            <a:blip r:embed="rId4">
              <a:alphaModFix amt="30000"/>
            </a:blip>
            <a:srcRect/>
            <a:stretch/>
          </p:blipFill>
          <p:spPr>
            <a:xfrm>
              <a:off x="0" y="-1"/>
              <a:ext cx="12192003" cy="6858001"/>
            </a:xfrm>
            <a:prstGeom prst="rect">
              <a:avLst/>
            </a:prstGeom>
            <a:noFill/>
            <a:ln>
              <a:noFill/>
            </a:ln>
          </p:spPr>
        </p:pic>
      </p:grpSp>
      <p:sp>
        <p:nvSpPr>
          <p:cNvPr id="303" name="Google Shape;303;p2"/>
          <p:cNvSpPr txBox="1">
            <a:spLocks noGrp="1"/>
          </p:cNvSpPr>
          <p:nvPr>
            <p:ph type="title"/>
          </p:nvPr>
        </p:nvSpPr>
        <p:spPr>
          <a:xfrm>
            <a:off x="4996697" y="618518"/>
            <a:ext cx="6499978" cy="1478570"/>
          </a:xfrm>
          <a:prstGeom prst="rect">
            <a:avLst/>
          </a:prstGeom>
          <a:noFill/>
          <a:ln>
            <a:noFill/>
          </a:ln>
        </p:spPr>
        <p:txBody>
          <a:bodyPr spcFirstLastPara="1" wrap="square" lIns="91425" tIns="45700" rIns="91425" bIns="45700" anchor="ctr" anchorCtr="0">
            <a:normAutofit fontScale="90000"/>
          </a:bodyPr>
          <a:lstStyle/>
          <a:p>
            <a:pPr>
              <a:buSzPts val="3600"/>
            </a:pPr>
            <a:r>
              <a:rPr lang="en-US" i="1" u="sng" dirty="0">
                <a:solidFill>
                  <a:schemeClr val="tx1"/>
                </a:solidFill>
              </a:rPr>
              <a:t>Essential Question:   </a:t>
            </a:r>
            <a:r>
              <a:rPr lang="en-US" i="1" dirty="0">
                <a:solidFill>
                  <a:schemeClr val="tx1"/>
                </a:solidFill>
              </a:rPr>
              <a:t>By l</a:t>
            </a:r>
            <a:r>
              <a:rPr lang="en-US" dirty="0">
                <a:solidFill>
                  <a:schemeClr val="tx1"/>
                </a:solidFill>
              </a:rPr>
              <a:t>ooking at our belief systems and norms set up in our society and culture:</a:t>
            </a:r>
            <a:br>
              <a:rPr lang="en-US" i="1" dirty="0">
                <a:solidFill>
                  <a:schemeClr val="tx1"/>
                </a:solidFill>
              </a:rPr>
            </a:br>
            <a:endParaRPr dirty="0">
              <a:solidFill>
                <a:schemeClr val="tx1"/>
              </a:solidFill>
            </a:endParaRPr>
          </a:p>
        </p:txBody>
      </p:sp>
      <p:pic>
        <p:nvPicPr>
          <p:cNvPr id="304" name="Google Shape;304;p2" descr="A picture containing sport, person, water, person  Description automatically generated"/>
          <p:cNvPicPr preferRelativeResize="0"/>
          <p:nvPr/>
        </p:nvPicPr>
        <p:blipFill rotWithShape="1">
          <a:blip r:embed="rId5">
            <a:alphaModFix/>
          </a:blip>
          <a:srcRect l="27020" r="27858" b="-1"/>
          <a:stretch/>
        </p:blipFill>
        <p:spPr>
          <a:xfrm>
            <a:off x="-5597" y="10"/>
            <a:ext cx="4635583" cy="6857990"/>
          </a:xfrm>
          <a:prstGeom prst="rect">
            <a:avLst/>
          </a:prstGeom>
          <a:noFill/>
          <a:ln>
            <a:noFill/>
          </a:ln>
        </p:spPr>
      </p:pic>
      <p:grpSp>
        <p:nvGrpSpPr>
          <p:cNvPr id="305" name="Google Shape;305;p2"/>
          <p:cNvGrpSpPr/>
          <p:nvPr/>
        </p:nvGrpSpPr>
        <p:grpSpPr>
          <a:xfrm>
            <a:off x="0" y="0"/>
            <a:ext cx="2305051" cy="6858001"/>
            <a:chOff x="0" y="0"/>
            <a:chExt cx="2305051" cy="6858001"/>
          </a:xfrm>
        </p:grpSpPr>
        <p:sp>
          <p:nvSpPr>
            <p:cNvPr id="306" name="Google Shape;306;p2"/>
            <p:cNvSpPr/>
            <p:nvPr/>
          </p:nvSpPr>
          <p:spPr>
            <a:xfrm>
              <a:off x="1209675" y="4763"/>
              <a:ext cx="23813" cy="2181225"/>
            </a:xfrm>
            <a:prstGeom prst="rect">
              <a:avLst/>
            </a:pr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
            <p:cNvSpPr/>
            <p:nvPr/>
          </p:nvSpPr>
          <p:spPr>
            <a:xfrm>
              <a:off x="414338" y="9525"/>
              <a:ext cx="28575" cy="4481513"/>
            </a:xfrm>
            <a:prstGeom prst="rect">
              <a:avLst/>
            </a:pr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solidFill>
              <a:schemeClr val="lt1">
                <a:alpha val="69411"/>
              </a:schemeClr>
            </a:solidFill>
            <a:ln>
              <a:noFill/>
            </a:ln>
          </p:spPr>
        </p:sp>
        <p:sp>
          <p:nvSpPr>
            <p:cNvPr id="312" name="Google Shape;312;p2"/>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solidFill>
              <a:schemeClr val="lt1">
                <a:alpha val="69411"/>
              </a:schemeClr>
            </a:solidFill>
            <a:ln>
              <a:noFill/>
            </a:ln>
          </p:spPr>
        </p:sp>
        <p:sp>
          <p:nvSpPr>
            <p:cNvPr id="313" name="Google Shape;313;p2"/>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solidFill>
              <a:schemeClr val="lt1">
                <a:alpha val="69411"/>
              </a:schemeClr>
            </a:solidFill>
            <a:ln>
              <a:noFill/>
            </a:ln>
          </p:spPr>
        </p:sp>
        <p:sp>
          <p:nvSpPr>
            <p:cNvPr id="315" name="Google Shape;315;p2"/>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solidFill>
              <a:schemeClr val="lt1">
                <a:alpha val="69411"/>
              </a:schemeClr>
            </a:solidFill>
            <a:ln>
              <a:noFill/>
            </a:ln>
          </p:spPr>
        </p:sp>
        <p:sp>
          <p:nvSpPr>
            <p:cNvPr id="316" name="Google Shape;316;p2"/>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solidFill>
              <a:schemeClr val="lt1">
                <a:alpha val="69411"/>
              </a:schemeClr>
            </a:solidFill>
            <a:ln>
              <a:noFill/>
            </a:ln>
          </p:spPr>
        </p:sp>
        <p:sp>
          <p:nvSpPr>
            <p:cNvPr id="319" name="Google Shape;319;p2"/>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solidFill>
              <a:schemeClr val="lt1">
                <a:alpha val="69411"/>
              </a:schemeClr>
            </a:solidFill>
            <a:ln>
              <a:noFill/>
            </a:ln>
          </p:spPr>
        </p:sp>
        <p:sp>
          <p:nvSpPr>
            <p:cNvPr id="321" name="Google Shape;321;p2"/>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solidFill>
              <a:schemeClr val="lt1">
                <a:alpha val="69411"/>
              </a:schemeClr>
            </a:solidFill>
            <a:ln>
              <a:noFill/>
            </a:ln>
          </p:spPr>
        </p:sp>
        <p:sp>
          <p:nvSpPr>
            <p:cNvPr id="324" name="Google Shape;324;p2"/>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solidFill>
              <a:schemeClr val="lt1">
                <a:alpha val="69411"/>
              </a:schemeClr>
            </a:solidFill>
            <a:ln>
              <a:noFill/>
            </a:ln>
          </p:spPr>
        </p:sp>
        <p:sp>
          <p:nvSpPr>
            <p:cNvPr id="327" name="Google Shape;327;p2"/>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solidFill>
              <a:schemeClr val="lt1">
                <a:alpha val="69411"/>
              </a:schemeClr>
            </a:solidFill>
            <a:ln>
              <a:noFill/>
            </a:ln>
          </p:spPr>
        </p:sp>
        <p:sp>
          <p:nvSpPr>
            <p:cNvPr id="329" name="Google Shape;329;p2"/>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lt1">
                <a:alpha val="69411"/>
              </a:schemeClr>
            </a:solidFill>
            <a:ln>
              <a:noFill/>
            </a:ln>
          </p:spPr>
        </p:sp>
        <p:sp>
          <p:nvSpPr>
            <p:cNvPr id="331" name="Google Shape;331;p2"/>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lt1">
                <a:alpha val="69411"/>
              </a:schemeClr>
            </a:solidFill>
            <a:ln>
              <a:noFill/>
            </a:ln>
          </p:spPr>
        </p:sp>
        <p:sp>
          <p:nvSpPr>
            <p:cNvPr id="333" name="Google Shape;333;p2"/>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
            <p:cNvSpPr/>
            <p:nvPr/>
          </p:nvSpPr>
          <p:spPr>
            <a:xfrm>
              <a:off x="642938" y="6610350"/>
              <a:ext cx="23813" cy="242888"/>
            </a:xfrm>
            <a:prstGeom prst="rect">
              <a:avLst/>
            </a:pr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solidFill>
              <a:schemeClr val="lt1">
                <a:alpha val="69411"/>
              </a:schemeClr>
            </a:solidFill>
            <a:ln>
              <a:noFill/>
            </a:ln>
          </p:spPr>
        </p:sp>
        <p:sp>
          <p:nvSpPr>
            <p:cNvPr id="337" name="Google Shape;337;p2"/>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solidFill>
              <a:schemeClr val="lt1">
                <a:alpha val="69411"/>
              </a:schemeClr>
            </a:solidFill>
            <a:ln>
              <a:noFill/>
            </a:ln>
          </p:spPr>
        </p:sp>
        <p:sp>
          <p:nvSpPr>
            <p:cNvPr id="338" name="Google Shape;338;p2"/>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lt1">
                <a:alpha val="69411"/>
              </a:schemeClr>
            </a:solidFill>
            <a:ln>
              <a:noFill/>
            </a:ln>
          </p:spPr>
        </p:sp>
        <p:sp>
          <p:nvSpPr>
            <p:cNvPr id="340" name="Google Shape;340;p2"/>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solidFill>
              <a:schemeClr val="lt1">
                <a:alpha val="69411"/>
              </a:schemeClr>
            </a:solidFill>
            <a:ln>
              <a:noFill/>
            </a:ln>
          </p:spPr>
        </p:sp>
        <p:sp>
          <p:nvSpPr>
            <p:cNvPr id="341" name="Google Shape;341;p2"/>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solidFill>
              <a:schemeClr val="lt1">
                <a:alpha val="69411"/>
              </a:schemeClr>
            </a:solidFill>
            <a:ln>
              <a:noFill/>
            </a:ln>
          </p:spPr>
        </p:sp>
        <p:sp>
          <p:nvSpPr>
            <p:cNvPr id="343" name="Google Shape;343;p2"/>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solidFill>
              <a:schemeClr val="lt1">
                <a:alpha val="69411"/>
              </a:schemeClr>
            </a:solidFill>
            <a:ln>
              <a:noFill/>
            </a:ln>
          </p:spPr>
        </p:sp>
        <p:sp>
          <p:nvSpPr>
            <p:cNvPr id="345" name="Google Shape;345;p2"/>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
            <p:cNvSpPr/>
            <p:nvPr/>
          </p:nvSpPr>
          <p:spPr>
            <a:xfrm>
              <a:off x="1228725" y="4662488"/>
              <a:ext cx="23813" cy="2181225"/>
            </a:xfrm>
            <a:prstGeom prst="rect">
              <a:avLst/>
            </a:pr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solidFill>
              <a:schemeClr val="lt1">
                <a:alpha val="69411"/>
              </a:schemeClr>
            </a:solidFill>
            <a:ln>
              <a:noFill/>
            </a:ln>
          </p:spPr>
        </p:sp>
        <p:sp>
          <p:nvSpPr>
            <p:cNvPr id="348" name="Google Shape;348;p2"/>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solidFill>
              <a:schemeClr val="lt1">
                <a:alpha val="69411"/>
              </a:schemeClr>
            </a:solidFill>
            <a:ln>
              <a:noFill/>
            </a:ln>
          </p:spPr>
        </p:sp>
        <p:sp>
          <p:nvSpPr>
            <p:cNvPr id="350" name="Google Shape;350;p2"/>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solidFill>
              <a:schemeClr val="lt1">
                <a:alpha val="69411"/>
              </a:schemeClr>
            </a:solidFill>
            <a:ln>
              <a:noFill/>
            </a:ln>
          </p:spPr>
        </p:sp>
        <p:sp>
          <p:nvSpPr>
            <p:cNvPr id="353" name="Google Shape;353;p2"/>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solidFill>
              <a:schemeClr val="lt1">
                <a:alpha val="69411"/>
              </a:schemeClr>
            </a:solidFill>
            <a:ln>
              <a:noFill/>
            </a:ln>
          </p:spPr>
        </p:sp>
        <p:sp>
          <p:nvSpPr>
            <p:cNvPr id="354" name="Google Shape;354;p2"/>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solidFill>
              <a:schemeClr val="lt1">
                <a:alpha val="69411"/>
              </a:schemeClr>
            </a:solidFill>
            <a:ln>
              <a:noFill/>
            </a:ln>
          </p:spPr>
        </p:sp>
        <p:sp>
          <p:nvSpPr>
            <p:cNvPr id="357" name="Google Shape;357;p2"/>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lt1">
                <a:alpha val="69411"/>
              </a:schemeClr>
            </a:solidFill>
            <a:ln>
              <a:noFill/>
            </a:ln>
          </p:spPr>
        </p:sp>
        <p:sp>
          <p:nvSpPr>
            <p:cNvPr id="359" name="Google Shape;359;p2"/>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lt1">
                <a:alpha val="6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0" name="Google Shape;360;p2"/>
          <p:cNvSpPr txBox="1">
            <a:spLocks noGrp="1"/>
          </p:cNvSpPr>
          <p:nvPr>
            <p:ph type="body" idx="1"/>
          </p:nvPr>
        </p:nvSpPr>
        <p:spPr>
          <a:xfrm>
            <a:off x="4968958" y="2249487"/>
            <a:ext cx="6718217" cy="3541714"/>
          </a:xfrm>
          <a:prstGeom prst="rect">
            <a:avLst/>
          </a:prstGeom>
          <a:noFill/>
          <a:ln>
            <a:noFill/>
          </a:ln>
        </p:spPr>
        <p:txBody>
          <a:bodyPr spcFirstLastPara="1" wrap="square" lIns="91425" tIns="45700" rIns="91425" bIns="45700" anchor="t" anchorCtr="0">
            <a:normAutofit/>
          </a:bodyPr>
          <a:lstStyle/>
          <a:p>
            <a:pPr>
              <a:buSzPts val="2750"/>
            </a:pPr>
            <a:r>
              <a:rPr lang="en-US" sz="2200" dirty="0">
                <a:solidFill>
                  <a:schemeClr val="tx1"/>
                </a:solidFill>
              </a:rPr>
              <a:t>To what extent does dance in its many forms reflect what is happening in society AND to what extent can dance influence society? </a:t>
            </a:r>
            <a:endParaRPr lang="en-US" dirty="0">
              <a:solidFill>
                <a:schemeClr val="tx1"/>
              </a:solidFill>
            </a:endParaRPr>
          </a:p>
          <a:p>
            <a:pPr>
              <a:buSzPts val="2750"/>
            </a:pPr>
            <a:endParaRPr lang="en-US" sz="2200" dirty="0">
              <a:solidFill>
                <a:schemeClr val="tx1"/>
              </a:solidFill>
            </a:endParaRPr>
          </a:p>
          <a:p>
            <a:pPr marL="228600" indent="-228600">
              <a:lnSpc>
                <a:spcPct val="110000"/>
              </a:lnSpc>
              <a:buSzPts val="2750"/>
            </a:pPr>
            <a:r>
              <a:rPr lang="en-US" sz="2200" dirty="0">
                <a:solidFill>
                  <a:schemeClr val="tx1"/>
                </a:solidFill>
              </a:rPr>
              <a:t>  As dancers, how can we create works that  address what is happening in society:  white  privilege, political strife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
        <p:nvSpPr>
          <p:cNvPr id="365" name="Google Shape;365;p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wentieth Century"/>
              <a:buNone/>
            </a:pPr>
            <a:r>
              <a:rPr lang="en-US"/>
              <a:t>WEBINAR GOAL OR OUTCOMES</a:t>
            </a:r>
            <a:endParaRPr/>
          </a:p>
        </p:txBody>
      </p:sp>
      <p:pic>
        <p:nvPicPr>
          <p:cNvPr id="366" name="Google Shape;366;p3" descr="A group of people jumping in the air  Description automatically generated"/>
          <p:cNvPicPr preferRelativeResize="0"/>
          <p:nvPr/>
        </p:nvPicPr>
        <p:blipFill rotWithShape="1">
          <a:blip r:embed="rId4">
            <a:alphaModFix/>
          </a:blip>
          <a:srcRect l="22368" r="24476" b="-1"/>
          <a:stretch/>
        </p:blipFill>
        <p:spPr>
          <a:xfrm>
            <a:off x="855662" y="2097088"/>
            <a:ext cx="4662140" cy="3047892"/>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sp>
        <p:nvSpPr>
          <p:cNvPr id="367" name="Google Shape;367;p3"/>
          <p:cNvSpPr txBox="1">
            <a:spLocks noGrp="1"/>
          </p:cNvSpPr>
          <p:nvPr>
            <p:ph type="body" idx="1"/>
          </p:nvPr>
        </p:nvSpPr>
        <p:spPr>
          <a:xfrm>
            <a:off x="6204479" y="1885950"/>
            <a:ext cx="4844521" cy="3905251"/>
          </a:xfrm>
          <a:prstGeom prst="rect">
            <a:avLst/>
          </a:prstGeom>
          <a:noFill/>
          <a:ln>
            <a:noFill/>
          </a:ln>
        </p:spPr>
        <p:txBody>
          <a:bodyPr spcFirstLastPara="1" wrap="square" lIns="91425" tIns="45700" rIns="91425" bIns="45700" anchor="ctr" anchorCtr="0">
            <a:normAutofit lnSpcReduction="10000"/>
          </a:bodyPr>
          <a:lstStyle/>
          <a:p>
            <a:pPr marL="228600" indent="-228600">
              <a:lnSpc>
                <a:spcPct val="110000"/>
              </a:lnSpc>
              <a:spcBef>
                <a:spcPts val="0"/>
              </a:spcBef>
              <a:buSzPts val="3000"/>
            </a:pPr>
            <a:r>
              <a:rPr lang="en-US" dirty="0"/>
              <a:t>What is present in our lives (images)and how we feel about it (imageless) </a:t>
            </a:r>
            <a:endParaRPr/>
          </a:p>
          <a:p>
            <a:pPr marL="228600" lvl="0" indent="-228600" algn="l" rtl="0">
              <a:lnSpc>
                <a:spcPct val="110000"/>
              </a:lnSpc>
              <a:spcBef>
                <a:spcPts val="1000"/>
              </a:spcBef>
              <a:spcAft>
                <a:spcPts val="0"/>
              </a:spcAft>
              <a:buClr>
                <a:schemeClr val="lt1"/>
              </a:buClr>
              <a:buSzPts val="3000"/>
              <a:buChar char="•"/>
            </a:pPr>
            <a:r>
              <a:rPr lang="en-US" dirty="0"/>
              <a:t>How can we embrace ourselves, share ourselves, assimilate with others in hopes for transformation into something completely new and different.</a:t>
            </a:r>
          </a:p>
          <a:p>
            <a:pPr marL="228600" indent="-228600">
              <a:lnSpc>
                <a:spcPct val="110000"/>
              </a:lnSpc>
              <a:buSzPts val="3000"/>
            </a:pPr>
            <a:r>
              <a:rPr lang="en-US" i="1" dirty="0"/>
              <a:t>Video available in resources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sp>
        <p:nvSpPr>
          <p:cNvPr id="372" name="Google Shape;372;p4"/>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POWER</a:t>
            </a:r>
            <a:br>
              <a:rPr lang="en-US"/>
            </a:br>
            <a:r>
              <a:rPr lang="en-US"/>
              <a:t>GAMES WE PLAY</a:t>
            </a:r>
            <a:endParaRPr/>
          </a:p>
        </p:txBody>
      </p:sp>
      <p:pic>
        <p:nvPicPr>
          <p:cNvPr id="373" name="Google Shape;373;p4"/>
          <p:cNvPicPr preferRelativeResize="0"/>
          <p:nvPr/>
        </p:nvPicPr>
        <p:blipFill rotWithShape="1">
          <a:blip r:embed="rId4">
            <a:alphaModFix/>
          </a:blip>
          <a:srcRect/>
          <a:stretch/>
        </p:blipFill>
        <p:spPr>
          <a:xfrm>
            <a:off x="1141411" y="2265849"/>
            <a:ext cx="4689234" cy="3516925"/>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pic>
      <p:sp>
        <p:nvSpPr>
          <p:cNvPr id="374" name="Google Shape;374;p4"/>
          <p:cNvSpPr txBox="1">
            <a:spLocks noGrp="1"/>
          </p:cNvSpPr>
          <p:nvPr>
            <p:ph type="body" idx="1"/>
          </p:nvPr>
        </p:nvSpPr>
        <p:spPr>
          <a:xfrm>
            <a:off x="5830650" y="543966"/>
            <a:ext cx="5549674" cy="586343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10000"/>
              </a:lnSpc>
              <a:spcBef>
                <a:spcPts val="0"/>
              </a:spcBef>
              <a:spcAft>
                <a:spcPts val="0"/>
              </a:spcAft>
              <a:buClr>
                <a:schemeClr val="lt1"/>
              </a:buClr>
              <a:buSzPts val="3000"/>
              <a:buChar char="•"/>
            </a:pPr>
            <a:r>
              <a:rPr lang="en-US" dirty="0"/>
              <a:t>Children’s games with winners/losers that are movement based (can open up a discussion about the haves and have nots that promote power issues).</a:t>
            </a:r>
            <a:endParaRPr dirty="0"/>
          </a:p>
          <a:p>
            <a:pPr marL="228600" lvl="0" indent="-228600" algn="l" rtl="0">
              <a:lnSpc>
                <a:spcPct val="110000"/>
              </a:lnSpc>
              <a:spcBef>
                <a:spcPts val="1000"/>
              </a:spcBef>
              <a:spcAft>
                <a:spcPts val="0"/>
              </a:spcAft>
              <a:buClr>
                <a:schemeClr val="lt1"/>
              </a:buClr>
              <a:buSzPts val="3000"/>
              <a:buChar char="•"/>
            </a:pPr>
            <a:r>
              <a:rPr lang="en-US" dirty="0"/>
              <a:t>Red rover, red light green light, freeze tag, ….</a:t>
            </a:r>
            <a:endParaRPr dirty="0"/>
          </a:p>
          <a:p>
            <a:pPr marL="228600" indent="-228600">
              <a:lnSpc>
                <a:spcPct val="110000"/>
              </a:lnSpc>
              <a:buSzPts val="3000"/>
            </a:pPr>
            <a:r>
              <a:rPr lang="en-US" dirty="0"/>
              <a:t> “</a:t>
            </a:r>
            <a:r>
              <a:rPr lang="en-US" i="1" u="sng" dirty="0"/>
              <a:t>Room to Move</a:t>
            </a:r>
            <a:r>
              <a:rPr lang="en-US" dirty="0"/>
              <a:t>" is from Interdisciplinary Learning through Dance:  101 </a:t>
            </a:r>
            <a:r>
              <a:rPr lang="en-US" dirty="0" err="1"/>
              <a:t>Moventures</a:t>
            </a:r>
            <a:r>
              <a:rPr lang="en-US" dirty="0"/>
              <a:t>, Overby, Post &amp; Newman (lesson available in the resources).</a:t>
            </a:r>
          </a:p>
          <a:p>
            <a:pPr marL="228600" indent="-228600">
              <a:lnSpc>
                <a:spcPct val="110000"/>
              </a:lnSpc>
              <a:buSzPts val="3000"/>
            </a:pPr>
            <a:r>
              <a:rPr lang="en-US" dirty="0"/>
              <a:t> Discrimination, oppression, and the loss of freedom</a:t>
            </a:r>
            <a:endParaRPr dirty="0"/>
          </a:p>
          <a:p>
            <a:pPr marL="228600" lvl="0" indent="-228600" algn="l" rtl="0">
              <a:lnSpc>
                <a:spcPct val="110000"/>
              </a:lnSpc>
              <a:spcBef>
                <a:spcPts val="1000"/>
              </a:spcBef>
              <a:spcAft>
                <a:spcPts val="0"/>
              </a:spcAft>
              <a:buClr>
                <a:schemeClr val="lt1"/>
              </a:buClr>
              <a:buSzPts val="3000"/>
              <a:buChar char="•"/>
            </a:pPr>
            <a:r>
              <a:rPr lang="en-US" dirty="0"/>
              <a:t>Enslaved people crammed in small spaces, Jews during the Holocaust, immigrants in cages, </a:t>
            </a:r>
            <a:r>
              <a:rPr lang="en-US" dirty="0" err="1"/>
              <a:t>etc</a:t>
            </a:r>
            <a:r>
              <a:rPr lang="en-US" dirty="0"/>
              <a:t>….</a:t>
            </a:r>
            <a:endParaRPr dirty="0"/>
          </a:p>
          <a:p>
            <a:pPr marL="228600" lvl="0" indent="-93345" algn="l" rtl="0">
              <a:lnSpc>
                <a:spcPct val="110000"/>
              </a:lnSpc>
              <a:spcBef>
                <a:spcPts val="1000"/>
              </a:spcBef>
              <a:spcAft>
                <a:spcPts val="0"/>
              </a:spcAft>
              <a:buClr>
                <a:schemeClr val="lt1"/>
              </a:buClr>
              <a:buSzPts val="2125"/>
              <a:buNone/>
            </a:pPr>
            <a:endParaRPr sz="1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8"/>
        <p:cNvGrpSpPr/>
        <p:nvPr/>
      </p:nvGrpSpPr>
      <p:grpSpPr>
        <a:xfrm>
          <a:off x="0" y="0"/>
          <a:ext cx="0" cy="0"/>
          <a:chOff x="0" y="0"/>
          <a:chExt cx="0" cy="0"/>
        </a:xfrm>
      </p:grpSpPr>
      <p:sp>
        <p:nvSpPr>
          <p:cNvPr id="379" name="Google Shape;379;p5"/>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grpSp>
        <p:nvGrpSpPr>
          <p:cNvPr id="380" name="Google Shape;380;p5"/>
          <p:cNvGrpSpPr/>
          <p:nvPr/>
        </p:nvGrpSpPr>
        <p:grpSpPr>
          <a:xfrm>
            <a:off x="0" y="0"/>
            <a:ext cx="11902285" cy="6858001"/>
            <a:chOff x="0" y="0"/>
            <a:chExt cx="11902285" cy="6858001"/>
          </a:xfrm>
        </p:grpSpPr>
        <p:grpSp>
          <p:nvGrpSpPr>
            <p:cNvPr id="381" name="Google Shape;381;p5"/>
            <p:cNvGrpSpPr/>
            <p:nvPr/>
          </p:nvGrpSpPr>
          <p:grpSpPr>
            <a:xfrm>
              <a:off x="0" y="0"/>
              <a:ext cx="1220788" cy="6858001"/>
              <a:chOff x="-14288" y="0"/>
              <a:chExt cx="1220788" cy="6858001"/>
            </a:xfrm>
          </p:grpSpPr>
          <p:sp>
            <p:nvSpPr>
              <p:cNvPr id="382" name="Google Shape;382;p5"/>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5"/>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5"/>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5"/>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386" name="Google Shape;386;p5"/>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5"/>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388" name="Google Shape;388;p5"/>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389" name="Google Shape;389;p5"/>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5"/>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5"/>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392" name="Google Shape;392;p5"/>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3" name="Google Shape;393;p5"/>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sm" len="sm"/>
                <a:tailEnd type="none" w="sm" len="sm"/>
              </a:ln>
            </p:spPr>
          </p:cxnSp>
          <p:sp>
            <p:nvSpPr>
              <p:cNvPr id="394" name="Google Shape;394;p5"/>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395" name="Google Shape;395;p5"/>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396" name="Google Shape;396;p5"/>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397" name="Google Shape;397;p5"/>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5"/>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5"/>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400" name="Google Shape;400;p5"/>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5"/>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402" name="Google Shape;402;p5"/>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5"/>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404" name="Google Shape;404;p5"/>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405" name="Google Shape;405;p5"/>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5"/>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408" name="Google Shape;408;p5"/>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9" name="Google Shape;409;p5"/>
            <p:cNvGrpSpPr/>
            <p:nvPr/>
          </p:nvGrpSpPr>
          <p:grpSpPr>
            <a:xfrm>
              <a:off x="11227597" y="0"/>
              <a:ext cx="674688" cy="6848476"/>
              <a:chOff x="11364912" y="0"/>
              <a:chExt cx="674688" cy="6848476"/>
            </a:xfrm>
          </p:grpSpPr>
          <p:sp>
            <p:nvSpPr>
              <p:cNvPr id="410" name="Google Shape;410;p5"/>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chemeClr val="lt2"/>
                  </a:gs>
                  <a:gs pos="100000">
                    <a:srgbClr val="3B95DE"/>
                  </a:gs>
                </a:gsLst>
                <a:lin ang="5400000" scaled="0"/>
              </a:gradFill>
              <a:ln>
                <a:noFill/>
              </a:ln>
            </p:spPr>
          </p:sp>
          <p:sp>
            <p:nvSpPr>
              <p:cNvPr id="411" name="Google Shape;411;p5"/>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5"/>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5"/>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chemeClr val="lt2"/>
                  </a:gs>
                  <a:gs pos="100000">
                    <a:srgbClr val="3B95DE"/>
                  </a:gs>
                </a:gsLst>
                <a:lin ang="5400000" scaled="0"/>
              </a:gradFill>
              <a:ln>
                <a:noFill/>
              </a:ln>
            </p:spPr>
          </p:sp>
          <p:sp>
            <p:nvSpPr>
              <p:cNvPr id="414" name="Google Shape;414;p5"/>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5"/>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chemeClr val="lt2"/>
                  </a:gs>
                  <a:gs pos="100000">
                    <a:srgbClr val="3B95DE"/>
                  </a:gs>
                </a:gsLst>
                <a:lin ang="5400000" scaled="0"/>
              </a:gradFill>
              <a:ln>
                <a:noFill/>
              </a:ln>
            </p:spPr>
          </p:sp>
          <p:sp>
            <p:nvSpPr>
              <p:cNvPr id="416" name="Google Shape;416;p5"/>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5"/>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chemeClr val="lt2"/>
                  </a:gs>
                  <a:gs pos="100000">
                    <a:srgbClr val="3B95DE"/>
                  </a:gs>
                </a:gsLst>
                <a:lin ang="5400000" scaled="0"/>
              </a:gradFill>
              <a:ln>
                <a:noFill/>
              </a:ln>
            </p:spPr>
          </p:sp>
          <p:sp>
            <p:nvSpPr>
              <p:cNvPr id="418" name="Google Shape;418;p5"/>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5"/>
              <p:cNvSpPr/>
              <p:nvPr/>
            </p:nvSpPr>
            <p:spPr>
              <a:xfrm>
                <a:off x="11939587" y="6596063"/>
                <a:ext cx="23813" cy="252413"/>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420" name="Google Shape;420;p5"/>
          <p:cNvPicPr preferRelativeResize="0"/>
          <p:nvPr/>
        </p:nvPicPr>
        <p:blipFill rotWithShape="1">
          <a:blip r:embed="rId4">
            <a:alphaModFix amt="30000"/>
          </a:blip>
          <a:srcRect/>
          <a:stretch/>
        </p:blipFill>
        <p:spPr>
          <a:xfrm>
            <a:off x="0" y="0"/>
            <a:ext cx="12192003" cy="6858001"/>
          </a:xfrm>
          <a:prstGeom prst="rect">
            <a:avLst/>
          </a:prstGeom>
          <a:noFill/>
          <a:ln>
            <a:noFill/>
          </a:ln>
        </p:spPr>
      </p:pic>
      <p:sp>
        <p:nvSpPr>
          <p:cNvPr id="421" name="Google Shape;421;p5"/>
          <p:cNvSpPr txBox="1">
            <a:spLocks noGrp="1"/>
          </p:cNvSpPr>
          <p:nvPr>
            <p:ph type="title"/>
          </p:nvPr>
        </p:nvSpPr>
        <p:spPr>
          <a:xfrm>
            <a:off x="6569957" y="618518"/>
            <a:ext cx="4747088" cy="99191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300"/>
              <a:buFont typeface="Twentieth Century"/>
              <a:buNone/>
            </a:pPr>
            <a:r>
              <a:rPr lang="en-US" sz="3300" u="sng" dirty="0">
                <a:solidFill>
                  <a:srgbClr val="FFFFFF"/>
                </a:solidFill>
              </a:rPr>
              <a:t>PLATO’S ONTOLOGY</a:t>
            </a:r>
            <a:endParaRPr lang="en-US" u="sng"/>
          </a:p>
        </p:txBody>
      </p:sp>
      <p:sp>
        <p:nvSpPr>
          <p:cNvPr id="422" name="Google Shape;422;p5"/>
          <p:cNvSpPr/>
          <p:nvPr/>
        </p:nvSpPr>
        <p:spPr>
          <a:xfrm>
            <a:off x="798950" y="808057"/>
            <a:ext cx="5286376" cy="5234394"/>
          </a:xfrm>
          <a:prstGeom prst="round2DiagRect">
            <a:avLst>
              <a:gd name="adj1" fmla="val 7418"/>
              <a:gd name="adj2" fmla="val 0"/>
            </a:avLst>
          </a:prstGeom>
          <a:solidFill>
            <a:schemeClr val="lt1"/>
          </a:solidFill>
          <a:ln w="19050" cap="sq" cmpd="sng">
            <a:solidFill>
              <a:srgbClr val="3B95DE">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pic>
        <p:nvPicPr>
          <p:cNvPr id="423" name="Google Shape;423;p5"/>
          <p:cNvPicPr preferRelativeResize="0"/>
          <p:nvPr/>
        </p:nvPicPr>
        <p:blipFill rotWithShape="1">
          <a:blip r:embed="rId5">
            <a:alphaModFix/>
          </a:blip>
          <a:srcRect/>
          <a:stretch/>
        </p:blipFill>
        <p:spPr>
          <a:xfrm>
            <a:off x="1609670" y="1147145"/>
            <a:ext cx="3654218" cy="4567773"/>
          </a:xfrm>
          <a:prstGeom prst="rect">
            <a:avLst/>
          </a:prstGeom>
          <a:noFill/>
          <a:ln>
            <a:noFill/>
          </a:ln>
        </p:spPr>
      </p:pic>
      <p:sp>
        <p:nvSpPr>
          <p:cNvPr id="424" name="Google Shape;424;p5"/>
          <p:cNvSpPr txBox="1">
            <a:spLocks noGrp="1"/>
          </p:cNvSpPr>
          <p:nvPr>
            <p:ph type="body" idx="1"/>
          </p:nvPr>
        </p:nvSpPr>
        <p:spPr>
          <a:xfrm>
            <a:off x="6030775" y="1609248"/>
            <a:ext cx="5286300" cy="4614727"/>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rgbClr val="FFFFFF"/>
              </a:buClr>
              <a:buSzPts val="2500"/>
              <a:buChar char="•"/>
            </a:pPr>
            <a:r>
              <a:rPr lang="en-US" sz="2000" dirty="0">
                <a:solidFill>
                  <a:srgbClr val="FFFFFF"/>
                </a:solidFill>
              </a:rPr>
              <a:t>Looking at human behavior historically to uncover how we view what is real versus what is true?</a:t>
            </a:r>
            <a:endParaRPr dirty="0"/>
          </a:p>
          <a:p>
            <a:pPr marL="228600" lvl="0" indent="-228600" algn="l" rtl="0">
              <a:lnSpc>
                <a:spcPct val="110000"/>
              </a:lnSpc>
              <a:spcBef>
                <a:spcPts val="1000"/>
              </a:spcBef>
              <a:spcAft>
                <a:spcPts val="0"/>
              </a:spcAft>
              <a:buClr>
                <a:srgbClr val="FFFFFF"/>
              </a:buClr>
              <a:buSzPts val="2500"/>
              <a:buChar char="•"/>
            </a:pPr>
            <a:r>
              <a:rPr lang="en-US" sz="2000" dirty="0">
                <a:solidFill>
                  <a:srgbClr val="FFFFFF"/>
                </a:solidFill>
              </a:rPr>
              <a:t>Racism exists, sexism exists, </a:t>
            </a:r>
            <a:r>
              <a:rPr lang="en-US" sz="2000" dirty="0" err="1">
                <a:solidFill>
                  <a:srgbClr val="FFFFFF"/>
                </a:solidFill>
              </a:rPr>
              <a:t>covid</a:t>
            </a:r>
            <a:r>
              <a:rPr lang="en-US" sz="2000" dirty="0">
                <a:solidFill>
                  <a:srgbClr val="FFFFFF"/>
                </a:solidFill>
              </a:rPr>
              <a:t> exists…</a:t>
            </a:r>
            <a:endParaRPr sz="2000" dirty="0">
              <a:solidFill>
                <a:srgbClr val="FFFFFF"/>
              </a:solidFill>
            </a:endParaRPr>
          </a:p>
          <a:p>
            <a:pPr marL="228600" lvl="0" indent="-228600" algn="l" rtl="0">
              <a:lnSpc>
                <a:spcPct val="110000"/>
              </a:lnSpc>
              <a:spcBef>
                <a:spcPts val="1000"/>
              </a:spcBef>
              <a:spcAft>
                <a:spcPts val="0"/>
              </a:spcAft>
              <a:buClr>
                <a:srgbClr val="FFFFFF"/>
              </a:buClr>
              <a:buSzPts val="2500"/>
              <a:buChar char="•"/>
            </a:pPr>
            <a:r>
              <a:rPr lang="en-US" sz="2000" dirty="0">
                <a:solidFill>
                  <a:srgbClr val="FFFFFF"/>
                </a:solidFill>
              </a:rPr>
              <a:t>Feelings can be more universal than we think even though they may stem from a different causality.</a:t>
            </a:r>
            <a:endParaRPr dirty="0"/>
          </a:p>
          <a:p>
            <a:pPr marL="228600" lvl="0" indent="-228600" algn="l" rtl="0">
              <a:lnSpc>
                <a:spcPct val="110000"/>
              </a:lnSpc>
              <a:spcBef>
                <a:spcPts val="1000"/>
              </a:spcBef>
              <a:spcAft>
                <a:spcPts val="0"/>
              </a:spcAft>
              <a:buClr>
                <a:srgbClr val="FFFFFF"/>
              </a:buClr>
              <a:buSzPts val="2500"/>
              <a:buChar char="•"/>
            </a:pPr>
            <a:r>
              <a:rPr lang="en-US" sz="2000" dirty="0">
                <a:solidFill>
                  <a:srgbClr val="FFFFFF"/>
                </a:solidFill>
              </a:rPr>
              <a:t>Changing perceptions to create and fostering empathy.</a:t>
            </a:r>
            <a:endParaRPr dirty="0"/>
          </a:p>
          <a:p>
            <a:pPr marL="228600" lvl="0" indent="-69850" algn="l" rtl="0">
              <a:lnSpc>
                <a:spcPct val="110000"/>
              </a:lnSpc>
              <a:spcBef>
                <a:spcPts val="1000"/>
              </a:spcBef>
              <a:spcAft>
                <a:spcPts val="0"/>
              </a:spcAft>
              <a:buClr>
                <a:schemeClr val="dk1"/>
              </a:buClr>
              <a:buSzPts val="2500"/>
              <a:buNone/>
            </a:pPr>
            <a:endParaRPr sz="2000" dirty="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28"/>
        <p:cNvGrpSpPr/>
        <p:nvPr/>
      </p:nvGrpSpPr>
      <p:grpSpPr>
        <a:xfrm>
          <a:off x="0" y="0"/>
          <a:ext cx="0" cy="0"/>
          <a:chOff x="0" y="0"/>
          <a:chExt cx="0" cy="0"/>
        </a:xfrm>
      </p:grpSpPr>
      <p:sp>
        <p:nvSpPr>
          <p:cNvPr id="429" name="Google Shape;429;p6"/>
          <p:cNvSpPr/>
          <p:nvPr/>
        </p:nvSpPr>
        <p:spPr>
          <a:xfrm>
            <a:off x="0" y="0"/>
            <a:ext cx="12192000"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grpSp>
        <p:nvGrpSpPr>
          <p:cNvPr id="430" name="Google Shape;430;p6"/>
          <p:cNvGrpSpPr/>
          <p:nvPr/>
        </p:nvGrpSpPr>
        <p:grpSpPr>
          <a:xfrm>
            <a:off x="-14288" y="0"/>
            <a:ext cx="1220788" cy="6858001"/>
            <a:chOff x="-14288" y="0"/>
            <a:chExt cx="1220788" cy="6858001"/>
          </a:xfrm>
        </p:grpSpPr>
        <p:sp>
          <p:nvSpPr>
            <p:cNvPr id="431" name="Google Shape;431;p6"/>
            <p:cNvSpPr/>
            <p:nvPr/>
          </p:nvSpPr>
          <p:spPr>
            <a:xfrm>
              <a:off x="114300" y="4763"/>
              <a:ext cx="23813" cy="2181225"/>
            </a:xfrm>
            <a:prstGeom prst="rect">
              <a:avLst/>
            </a:pr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6"/>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6"/>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6"/>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solidFill>
              <a:srgbClr val="3B95DE">
                <a:alpha val="60000"/>
              </a:srgbClr>
            </a:solidFill>
            <a:ln>
              <a:noFill/>
            </a:ln>
          </p:spPr>
        </p:sp>
        <p:sp>
          <p:nvSpPr>
            <p:cNvPr id="435" name="Google Shape;435;p6"/>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6"/>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solidFill>
              <a:srgbClr val="3B95DE">
                <a:alpha val="60000"/>
              </a:srgbClr>
            </a:solidFill>
            <a:ln>
              <a:noFill/>
            </a:ln>
          </p:spPr>
        </p:sp>
        <p:sp>
          <p:nvSpPr>
            <p:cNvPr id="437" name="Google Shape;437;p6"/>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solidFill>
              <a:srgbClr val="3B95DE">
                <a:alpha val="60000"/>
              </a:srgbClr>
            </a:solidFill>
            <a:ln>
              <a:noFill/>
            </a:ln>
          </p:spPr>
        </p:sp>
        <p:sp>
          <p:nvSpPr>
            <p:cNvPr id="438" name="Google Shape;438;p6"/>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6"/>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6"/>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solidFill>
              <a:srgbClr val="3B95DE">
                <a:alpha val="60000"/>
              </a:srgbClr>
            </a:solidFill>
            <a:ln>
              <a:noFill/>
            </a:ln>
          </p:spPr>
        </p:sp>
        <p:sp>
          <p:nvSpPr>
            <p:cNvPr id="441" name="Google Shape;441;p6"/>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2" name="Google Shape;442;p6"/>
            <p:cNvCxnSpPr/>
            <p:nvPr/>
          </p:nvCxnSpPr>
          <p:spPr>
            <a:xfrm>
              <a:off x="-4763" y="9525"/>
              <a:ext cx="0" cy="0"/>
            </a:xfrm>
            <a:prstGeom prst="straightConnector1">
              <a:avLst/>
            </a:prstGeom>
            <a:solidFill>
              <a:srgbClr val="3B95DE">
                <a:alpha val="60000"/>
              </a:srgbClr>
            </a:solidFill>
            <a:ln w="9525" cap="flat" cmpd="sng">
              <a:solidFill>
                <a:srgbClr val="FFFFFF"/>
              </a:solidFill>
              <a:prstDash val="solid"/>
              <a:miter lim="800000"/>
              <a:headEnd type="none" w="sm" len="sm"/>
              <a:tailEnd type="none" w="sm" len="sm"/>
            </a:ln>
          </p:spPr>
        </p:cxnSp>
        <p:sp>
          <p:nvSpPr>
            <p:cNvPr id="443" name="Google Shape;443;p6"/>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solidFill>
              <a:srgbClr val="3B95DE">
                <a:alpha val="60000"/>
              </a:srgbClr>
            </a:solidFill>
            <a:ln>
              <a:noFill/>
            </a:ln>
          </p:spPr>
        </p:sp>
        <p:sp>
          <p:nvSpPr>
            <p:cNvPr id="444" name="Google Shape;444;p6"/>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solidFill>
              <a:srgbClr val="3B95DE">
                <a:alpha val="60000"/>
              </a:srgbClr>
            </a:solidFill>
            <a:ln>
              <a:noFill/>
            </a:ln>
          </p:spPr>
        </p:sp>
        <p:sp>
          <p:nvSpPr>
            <p:cNvPr id="445" name="Google Shape;445;p6"/>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solidFill>
              <a:srgbClr val="3B95DE">
                <a:alpha val="60000"/>
              </a:srgbClr>
            </a:solidFill>
            <a:ln>
              <a:noFill/>
            </a:ln>
          </p:spPr>
        </p:sp>
        <p:sp>
          <p:nvSpPr>
            <p:cNvPr id="446" name="Google Shape;446;p6"/>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6"/>
            <p:cNvSpPr/>
            <p:nvPr/>
          </p:nvSpPr>
          <p:spPr>
            <a:xfrm>
              <a:off x="133350" y="4662488"/>
              <a:ext cx="23813" cy="2181225"/>
            </a:xfrm>
            <a:prstGeom prst="rect">
              <a:avLst/>
            </a:pr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6"/>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solidFill>
              <a:srgbClr val="3B95DE">
                <a:alpha val="60000"/>
              </a:srgbClr>
            </a:solidFill>
            <a:ln>
              <a:noFill/>
            </a:ln>
          </p:spPr>
        </p:sp>
        <p:sp>
          <p:nvSpPr>
            <p:cNvPr id="449" name="Google Shape;449;p6"/>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6"/>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solidFill>
              <a:srgbClr val="3B95DE">
                <a:alpha val="60000"/>
              </a:srgbClr>
            </a:solidFill>
            <a:ln>
              <a:noFill/>
            </a:ln>
          </p:spPr>
        </p:sp>
        <p:sp>
          <p:nvSpPr>
            <p:cNvPr id="451" name="Google Shape;451;p6"/>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6"/>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solidFill>
              <a:srgbClr val="3B95DE">
                <a:alpha val="60000"/>
              </a:srgbClr>
            </a:solidFill>
            <a:ln>
              <a:noFill/>
            </a:ln>
          </p:spPr>
        </p:sp>
        <p:sp>
          <p:nvSpPr>
            <p:cNvPr id="453" name="Google Shape;453;p6"/>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solidFill>
              <a:srgbClr val="3B95DE">
                <a:alpha val="60000"/>
              </a:srgbClr>
            </a:solidFill>
            <a:ln>
              <a:noFill/>
            </a:ln>
          </p:spPr>
        </p:sp>
        <p:sp>
          <p:nvSpPr>
            <p:cNvPr id="454" name="Google Shape;454;p6"/>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6"/>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6"/>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solidFill>
              <a:srgbClr val="3B95DE">
                <a:alpha val="60000"/>
              </a:srgbClr>
            </a:solidFill>
            <a:ln>
              <a:noFill/>
            </a:ln>
          </p:spPr>
        </p:sp>
        <p:sp>
          <p:nvSpPr>
            <p:cNvPr id="457" name="Google Shape;457;p6"/>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rgbClr val="3B95DE">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8" name="Google Shape;458;p6"/>
          <p:cNvSpPr txBox="1">
            <a:spLocks noGrp="1"/>
          </p:cNvSpPr>
          <p:nvPr>
            <p:ph type="title"/>
          </p:nvPr>
        </p:nvSpPr>
        <p:spPr>
          <a:xfrm>
            <a:off x="1019015" y="1093787"/>
            <a:ext cx="3059969" cy="46974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wentieth Century"/>
              <a:buNone/>
            </a:pPr>
            <a:r>
              <a:rPr lang="en-US"/>
              <a:t>CYCLE OF JUDGEMENT</a:t>
            </a:r>
            <a:endParaRPr/>
          </a:p>
        </p:txBody>
      </p:sp>
      <p:sp>
        <p:nvSpPr>
          <p:cNvPr id="459" name="Google Shape;459;p6"/>
          <p:cNvSpPr/>
          <p:nvPr/>
        </p:nvSpPr>
        <p:spPr>
          <a:xfrm>
            <a:off x="4625084" y="0"/>
            <a:ext cx="7629690" cy="6905290"/>
          </a:xfrm>
          <a:prstGeom prst="round2DiagRect">
            <a:avLst>
              <a:gd name="adj1" fmla="val 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460" name="Google Shape;460;p6"/>
          <p:cNvSpPr txBox="1">
            <a:spLocks noGrp="1"/>
          </p:cNvSpPr>
          <p:nvPr>
            <p:ph type="body" idx="1"/>
          </p:nvPr>
        </p:nvSpPr>
        <p:spPr>
          <a:xfrm>
            <a:off x="5215466" y="636588"/>
            <a:ext cx="6430433" cy="5584825"/>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Clr>
                <a:schemeClr val="lt1"/>
              </a:buClr>
              <a:buSzPts val="3000"/>
              <a:buNone/>
            </a:pPr>
            <a:r>
              <a:rPr lang="en-US" sz="2000" b="1" i="1" u="sng" dirty="0"/>
              <a:t>Stereotypes</a:t>
            </a:r>
            <a:endParaRPr sz="2000" b="1" i="1" u="sng" dirty="0"/>
          </a:p>
          <a:p>
            <a:pPr marL="228600" lvl="0" indent="-228600" algn="l" rtl="0">
              <a:lnSpc>
                <a:spcPct val="100000"/>
              </a:lnSpc>
              <a:spcBef>
                <a:spcPts val="1000"/>
              </a:spcBef>
              <a:spcAft>
                <a:spcPts val="0"/>
              </a:spcAft>
              <a:buClr>
                <a:schemeClr val="lt1"/>
              </a:buClr>
              <a:buSzPts val="3000"/>
              <a:buChar char="•"/>
            </a:pPr>
            <a:r>
              <a:rPr lang="en-US" sz="1800" dirty="0"/>
              <a:t>Black Girl Linguistic play. Camille Brown</a:t>
            </a:r>
            <a:endParaRPr sz="1800" dirty="0"/>
          </a:p>
          <a:p>
            <a:pPr marL="228600" lvl="0" indent="0" algn="l" rtl="0">
              <a:lnSpc>
                <a:spcPct val="120000"/>
              </a:lnSpc>
              <a:spcBef>
                <a:spcPts val="1000"/>
              </a:spcBef>
              <a:spcAft>
                <a:spcPts val="0"/>
              </a:spcAft>
              <a:buSzPts val="2250"/>
              <a:buNone/>
            </a:pPr>
            <a:r>
              <a:rPr lang="en-US" sz="1800" u="sng" dirty="0">
                <a:solidFill>
                  <a:schemeClr val="hlink"/>
                </a:solidFill>
                <a:hlinkClick r:id="rId4"/>
              </a:rPr>
              <a:t>“NEGOTIATING MY SASS". TEDx Talks</a:t>
            </a:r>
            <a:endParaRPr sz="1800" dirty="0"/>
          </a:p>
          <a:p>
            <a:pPr marL="228600" lvl="0" indent="0" algn="l" rtl="0">
              <a:lnSpc>
                <a:spcPct val="100000"/>
              </a:lnSpc>
              <a:spcBef>
                <a:spcPts val="0"/>
              </a:spcBef>
              <a:spcAft>
                <a:spcPts val="0"/>
              </a:spcAft>
              <a:buSzPts val="2250"/>
              <a:buNone/>
            </a:pPr>
            <a:r>
              <a:rPr lang="en-US" sz="1800" dirty="0"/>
              <a:t>This talk is about the creative process for BLACK GIRL: Linguistic Play and the experience that changed the direction of the process and Ms. Brown's performance life. CAMILLE A. BROWN is a prolific choreographer who has achieved multiple accolades and awards for her daring works. </a:t>
            </a:r>
          </a:p>
          <a:p>
            <a:pPr marL="228600" lvl="0" indent="0" algn="l" rtl="0">
              <a:lnSpc>
                <a:spcPct val="100000"/>
              </a:lnSpc>
              <a:spcBef>
                <a:spcPts val="0"/>
              </a:spcBef>
              <a:spcAft>
                <a:spcPts val="0"/>
              </a:spcAft>
              <a:buSzPts val="2250"/>
              <a:buNone/>
            </a:pPr>
            <a:endParaRPr sz="1800" dirty="0"/>
          </a:p>
          <a:p>
            <a:pPr marL="228600" lvl="0" indent="0" algn="l" rtl="0">
              <a:lnSpc>
                <a:spcPct val="120000"/>
              </a:lnSpc>
              <a:spcBef>
                <a:spcPts val="1000"/>
              </a:spcBef>
              <a:spcAft>
                <a:spcPts val="0"/>
              </a:spcAft>
              <a:buSzPts val="2250"/>
              <a:buNone/>
            </a:pPr>
            <a:endParaRPr dirty="0"/>
          </a:p>
        </p:txBody>
      </p:sp>
      <p:pic>
        <p:nvPicPr>
          <p:cNvPr id="2" name="Online Media 1" descr="Black Girl Linguistic Play | Camille A. Brown | TEDxBeaconStreetSalon">
            <a:hlinkClick r:id="" action="ppaction://media"/>
            <a:extLst>
              <a:ext uri="{FF2B5EF4-FFF2-40B4-BE49-F238E27FC236}">
                <a16:creationId xmlns:a16="http://schemas.microsoft.com/office/drawing/2014/main" id="{DE15EA8E-248A-B447-BB54-E12DB016B6A6}"/>
              </a:ext>
            </a:extLst>
          </p:cNvPr>
          <p:cNvPicPr>
            <a:picLocks noRot="1" noChangeAspect="1"/>
          </p:cNvPicPr>
          <p:nvPr>
            <a:videoFile r:link="rId1"/>
          </p:nvPr>
        </p:nvPicPr>
        <p:blipFill>
          <a:blip r:embed="rId5"/>
          <a:stretch>
            <a:fillRect/>
          </a:stretch>
        </p:blipFill>
        <p:spPr>
          <a:xfrm>
            <a:off x="5978284" y="3476752"/>
            <a:ext cx="4904796" cy="2758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1F9CF-9E22-D248-B6E7-74F6699A84D8}"/>
              </a:ext>
            </a:extLst>
          </p:cNvPr>
          <p:cNvSpPr>
            <a:spLocks noGrp="1"/>
          </p:cNvSpPr>
          <p:nvPr>
            <p:ph type="title"/>
          </p:nvPr>
        </p:nvSpPr>
        <p:spPr/>
        <p:txBody>
          <a:bodyPr>
            <a:normAutofit fontScale="90000"/>
          </a:bodyPr>
          <a:lstStyle/>
          <a:p>
            <a:pPr marL="228600" lvl="0" indent="-228600">
              <a:lnSpc>
                <a:spcPct val="100000"/>
              </a:lnSpc>
              <a:spcBef>
                <a:spcPts val="1000"/>
              </a:spcBef>
            </a:pPr>
            <a:r>
              <a:rPr lang="en-US" u="sng" dirty="0">
                <a:solidFill>
                  <a:schemeClr val="hlink"/>
                </a:solidFill>
                <a:hlinkClick r:id="rId3"/>
              </a:rPr>
              <a:t>America’s Racial Future</a:t>
            </a:r>
            <a:r>
              <a:rPr lang="en-US" dirty="0"/>
              <a:t>. Arthur Mitchell</a:t>
            </a:r>
            <a:br>
              <a:rPr lang="en-US" dirty="0"/>
            </a:br>
            <a:br>
              <a:rPr lang="en-US" i="1" dirty="0"/>
            </a:br>
            <a:endParaRPr lang="en-US" dirty="0"/>
          </a:p>
        </p:txBody>
      </p:sp>
      <p:sp>
        <p:nvSpPr>
          <p:cNvPr id="3" name="Text Placeholder 2">
            <a:extLst>
              <a:ext uri="{FF2B5EF4-FFF2-40B4-BE49-F238E27FC236}">
                <a16:creationId xmlns:a16="http://schemas.microsoft.com/office/drawing/2014/main" id="{5E552651-5BD3-D742-9721-8447C3741B8C}"/>
              </a:ext>
            </a:extLst>
          </p:cNvPr>
          <p:cNvSpPr>
            <a:spLocks noGrp="1"/>
          </p:cNvSpPr>
          <p:nvPr>
            <p:ph type="body" idx="1"/>
          </p:nvPr>
        </p:nvSpPr>
        <p:spPr>
          <a:xfrm>
            <a:off x="1141412" y="1243584"/>
            <a:ext cx="9905999" cy="4547617"/>
          </a:xfrm>
        </p:spPr>
        <p:txBody>
          <a:bodyPr/>
          <a:lstStyle/>
          <a:p>
            <a:r>
              <a:rPr lang="en-US" i="1" dirty="0"/>
              <a:t>No other race in history has been so scientifically      separated from their culture and their self esteem as slavery did in this country when they brought Blacks from Africa. And that’s what’s </a:t>
            </a:r>
            <a:r>
              <a:rPr lang="en-US" i="1" dirty="0" err="1"/>
              <a:t>gotta</a:t>
            </a:r>
            <a:r>
              <a:rPr lang="en-US" i="1" dirty="0"/>
              <a:t> be ...</a:t>
            </a:r>
            <a:r>
              <a:rPr lang="en-US" i="1" dirty="0" err="1"/>
              <a:t>ReBuild</a:t>
            </a:r>
            <a:r>
              <a:rPr lang="en-US" i="1" dirty="0"/>
              <a:t>...not just the system...it’s us</a:t>
            </a:r>
            <a:r>
              <a:rPr lang="en-US" dirty="0"/>
              <a:t>. Arthur Mitchell</a:t>
            </a:r>
            <a:br>
              <a:rPr lang="en-US" i="1" dirty="0"/>
            </a:br>
            <a:endParaRPr lang="en-US" dirty="0"/>
          </a:p>
        </p:txBody>
      </p:sp>
      <p:pic>
        <p:nvPicPr>
          <p:cNvPr id="4" name="Online Media 3" descr="Arthur Mitchell   America's Racial Future">
            <a:hlinkClick r:id="" action="ppaction://media"/>
            <a:extLst>
              <a:ext uri="{FF2B5EF4-FFF2-40B4-BE49-F238E27FC236}">
                <a16:creationId xmlns:a16="http://schemas.microsoft.com/office/drawing/2014/main" id="{06D7BD9F-C4BD-BA4B-9A57-6438E4516E88}"/>
              </a:ext>
            </a:extLst>
          </p:cNvPr>
          <p:cNvPicPr>
            <a:picLocks noRot="1" noChangeAspect="1"/>
          </p:cNvPicPr>
          <p:nvPr>
            <a:videoFile r:link="rId1"/>
          </p:nvPr>
        </p:nvPicPr>
        <p:blipFill>
          <a:blip r:embed="rId4"/>
          <a:stretch>
            <a:fillRect/>
          </a:stretch>
        </p:blipFill>
        <p:spPr>
          <a:xfrm>
            <a:off x="6254496" y="3002258"/>
            <a:ext cx="4621530" cy="3463630"/>
          </a:xfrm>
          <a:prstGeom prst="rect">
            <a:avLst/>
          </a:prstGeom>
        </p:spPr>
      </p:pic>
    </p:spTree>
    <p:extLst>
      <p:ext uri="{BB962C8B-B14F-4D97-AF65-F5344CB8AC3E}">
        <p14:creationId xmlns:p14="http://schemas.microsoft.com/office/powerpoint/2010/main" val="20772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1845</Words>
  <Application>Microsoft Macintosh PowerPoint</Application>
  <PresentationFormat>Widescreen</PresentationFormat>
  <Paragraphs>188</Paragraphs>
  <Slides>27</Slides>
  <Notes>20</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Tahoma</vt:lpstr>
      <vt:lpstr>Twentieth Century</vt:lpstr>
      <vt:lpstr>Circuit</vt:lpstr>
      <vt:lpstr>Circuit</vt:lpstr>
      <vt:lpstr>GROUNDSWELL: DANCE AS A FORCE FOR SOCIAL CHANGE</vt:lpstr>
      <vt:lpstr>One Million Truths- Sterling Brown</vt:lpstr>
      <vt:lpstr>How to be an Antiracist by Ibram X. Kendi </vt:lpstr>
      <vt:lpstr>Essential Question:   By looking at our belief systems and norms set up in our society and culture: </vt:lpstr>
      <vt:lpstr>WEBINAR GOAL OR OUTCOMES</vt:lpstr>
      <vt:lpstr>POWER GAMES WE PLAY</vt:lpstr>
      <vt:lpstr>PLATO’S ONTOLOGY</vt:lpstr>
      <vt:lpstr>CYCLE OF JUDGEMENT</vt:lpstr>
      <vt:lpstr>America’s Racial Future. Arthur Mitchell  </vt:lpstr>
      <vt:lpstr>LOOKING  BEYOND SKIN COLOR</vt:lpstr>
      <vt:lpstr>OPPOSITIONAL PARADIGMS</vt:lpstr>
      <vt:lpstr>DUO IMPROVISATIONS (POST CO-VID)</vt:lpstr>
      <vt:lpstr>IMPROVISATION/MOVEMENT EXPLORATION Resource idea </vt:lpstr>
      <vt:lpstr>  WORD BANK</vt:lpstr>
      <vt:lpstr>NEGATIVE AND POSITIVE RESPONSES TO AN INCIDENT/PERSON</vt:lpstr>
      <vt:lpstr>RESOLUTION  POSSIBILITIES</vt:lpstr>
      <vt:lpstr>VIDEO RESOURCES</vt:lpstr>
      <vt:lpstr>LET’S MOVE</vt:lpstr>
      <vt:lpstr>Tonight’s task:   Creating our Solo Stories</vt:lpstr>
      <vt:lpstr>BREAK OUT ROOMS:  SOLO STORIES  </vt:lpstr>
      <vt:lpstr>3 Solos </vt:lpstr>
      <vt:lpstr>  3 Short solos with Shared Space – no contact</vt:lpstr>
      <vt:lpstr> CLOSURE AND EXTENSION IDEAS   Can we as dance educators inform and change societal norms?  </vt:lpstr>
      <vt:lpstr>ADDITIONAL RESOURCES</vt:lpstr>
      <vt:lpstr>PowerPoint Presentation</vt:lpstr>
      <vt:lpstr>FACES of PREJUDICE &amp; RACISM  What is Prejudice?  What is Racism?  Why are people Prejudiced? Racist?  How do we recognize Prejudice?  Racism?  Harvard Business Review:  How Hardwired Is Human Behaviour https://hbr.org/1998/07/how-hardwired-is-human-behavior  HOW DO PEOPLE”S PREJUDICES DEVELOP https://www.verywellmind.com/what-is-prejudice-2795476  BBC: Why overcoming racism is essential for humanity’s survival https://www.bbc.com/future/article/20200403-how-to-overcome-racism-and-tribalism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GROUNDSWELL: DANCE AS A FORCE FOR SOCIAL CHANGE</dc:title>
  <dc:creator>Joan Warburton-Phibbs</dc:creator>
  <cp:lastModifiedBy>Joan Warburton-Phibbs</cp:lastModifiedBy>
  <cp:revision>310</cp:revision>
  <dcterms:created xsi:type="dcterms:W3CDTF">2020-08-11T17:10:16Z</dcterms:created>
  <dcterms:modified xsi:type="dcterms:W3CDTF">2020-08-28T16:10:28Z</dcterms:modified>
</cp:coreProperties>
</file>