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sldIdLst>
    <p:sldId id="280" r:id="rId5"/>
    <p:sldId id="281" r:id="rId6"/>
    <p:sldId id="283" r:id="rId7"/>
    <p:sldId id="284" r:id="rId8"/>
    <p:sldId id="28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19" autoAdjust="0"/>
  </p:normalViewPr>
  <p:slideViewPr>
    <p:cSldViewPr snapToGrid="0">
      <p:cViewPr varScale="1">
        <p:scale>
          <a:sx n="82" d="100"/>
          <a:sy n="82" d="100"/>
        </p:scale>
        <p:origin x="102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754A2A0-41CE-428B-9DDC-DCD1FD12D16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CARES Act</a:t>
          </a:r>
        </a:p>
      </dgm:t>
    </dgm:pt>
    <dgm:pt modelId="{BE164097-A5AA-4EA1-9E64-D7FCD4DD2A4E}" type="parTrans" cxnId="{507A74C7-FEAF-4A4C-9250-0613CBC2F127}">
      <dgm:prSet/>
      <dgm:spPr/>
      <dgm:t>
        <a:bodyPr/>
        <a:lstStyle/>
        <a:p>
          <a:endParaRPr lang="en-US"/>
        </a:p>
      </dgm:t>
    </dgm:pt>
    <dgm:pt modelId="{02D8D4EF-9694-45C7-AF26-E20371B3C352}" type="sibTrans" cxnId="{507A74C7-FEAF-4A4C-9250-0613CBC2F127}">
      <dgm:prSet/>
      <dgm:spPr/>
      <dgm:t>
        <a:bodyPr/>
        <a:lstStyle/>
        <a:p>
          <a:endParaRPr lang="en-US"/>
        </a:p>
      </dgm:t>
    </dgm:pt>
    <dgm:pt modelId="{C2F66EED-74C3-4F36-A1D4-8AFCBB0099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EIDL with Advance</a:t>
          </a:r>
        </a:p>
      </dgm:t>
    </dgm:pt>
    <dgm:pt modelId="{5CF5C62A-BD1A-4922-92B6-33ECA44C1F76}" type="parTrans" cxnId="{7A243DB8-C0B8-4718-B558-CE939B8FF03E}">
      <dgm:prSet/>
      <dgm:spPr/>
      <dgm:t>
        <a:bodyPr/>
        <a:lstStyle/>
        <a:p>
          <a:endParaRPr lang="en-US"/>
        </a:p>
      </dgm:t>
    </dgm:pt>
    <dgm:pt modelId="{F9BAA161-AAEC-4A41-B4D9-A27EAD80526E}" type="sibTrans" cxnId="{7A243DB8-C0B8-4718-B558-CE939B8FF03E}">
      <dgm:prSet/>
      <dgm:spPr/>
      <dgm:t>
        <a:bodyPr/>
        <a:lstStyle/>
        <a:p>
          <a:endParaRPr lang="en-US"/>
        </a:p>
      </dgm:t>
    </dgm:pt>
    <dgm:pt modelId="{DCCE571A-4D30-4294-ABAF-6885F619D2D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H.E.L.P.</a:t>
          </a:r>
        </a:p>
      </dgm:t>
    </dgm:pt>
    <dgm:pt modelId="{3AD83C96-5A95-4337-BF2D-97454AF7F108}" type="parTrans" cxnId="{E70347E4-4461-4B80-8927-4CA0AEBFAAF8}">
      <dgm:prSet/>
      <dgm:spPr/>
      <dgm:t>
        <a:bodyPr/>
        <a:lstStyle/>
        <a:p>
          <a:endParaRPr lang="en-US"/>
        </a:p>
      </dgm:t>
    </dgm:pt>
    <dgm:pt modelId="{2C1DF6EC-6090-4926-A556-3D2417B7F2AA}" type="sibTrans" cxnId="{E70347E4-4461-4B80-8927-4CA0AEBFAAF8}">
      <dgm:prSet/>
      <dgm:spPr/>
      <dgm:t>
        <a:bodyPr/>
        <a:lstStyle/>
        <a:p>
          <a:endParaRPr lang="en-US"/>
        </a:p>
      </dgm:t>
    </dgm:pt>
    <dgm:pt modelId="{B4C55E9F-B5C0-4AD1-919B-D2D83AC9CD4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Delaware Loan</a:t>
          </a:r>
        </a:p>
      </dgm:t>
    </dgm:pt>
    <dgm:pt modelId="{D1B05DEA-DFE0-4560-B75F-1C2BCB67A7C6}" type="parTrans" cxnId="{B2BEE9D2-644C-400C-8E33-2C4491C5B104}">
      <dgm:prSet/>
      <dgm:spPr/>
      <dgm:t>
        <a:bodyPr/>
        <a:lstStyle/>
        <a:p>
          <a:endParaRPr lang="en-US"/>
        </a:p>
      </dgm:t>
    </dgm:pt>
    <dgm:pt modelId="{A6301E27-5ACC-4907-A7C8-B41877235C87}" type="sibTrans" cxnId="{B2BEE9D2-644C-400C-8E33-2C4491C5B104}">
      <dgm:prSet/>
      <dgm:spPr/>
      <dgm:t>
        <a:bodyPr/>
        <a:lstStyle/>
        <a:p>
          <a:endParaRPr lang="en-US"/>
        </a:p>
      </dgm:t>
    </dgm:pt>
    <dgm:pt modelId="{1C1B28B7-2609-4BAA-AAAB-5801EDFD334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Unemployment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Delaware + Federal</a:t>
          </a:r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E73E8133-584D-4C45-99EA-6F2691A17A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PPP Loan</a:t>
          </a:r>
        </a:p>
      </dgm:t>
    </dgm:pt>
    <dgm:pt modelId="{19366B0E-517E-41A1-A871-4D800CF4D2F7}" type="parTrans" cxnId="{CE13601D-E1A5-42B4-9435-EF16045E60FA}">
      <dgm:prSet/>
      <dgm:spPr/>
      <dgm:t>
        <a:bodyPr/>
        <a:lstStyle/>
        <a:p>
          <a:endParaRPr lang="en-US"/>
        </a:p>
      </dgm:t>
    </dgm:pt>
    <dgm:pt modelId="{C09243AF-AD07-4CBF-84F7-E2CD9DD2CEF1}" type="sibTrans" cxnId="{CE13601D-E1A5-42B4-9435-EF16045E60FA}">
      <dgm:prSet/>
      <dgm:spPr/>
      <dgm:t>
        <a:bodyPr/>
        <a:lstStyle/>
        <a:p>
          <a:endParaRPr lang="en-US"/>
        </a:p>
      </dgm:t>
    </dgm:pt>
    <dgm:pt modelId="{F74BC01B-5E1E-4ADD-9515-00356B79D17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Contractors</a:t>
          </a:r>
        </a:p>
      </dgm:t>
    </dgm:pt>
    <dgm:pt modelId="{E80B95A6-581A-4BC4-B523-74C273FD8287}" type="parTrans" cxnId="{8778ABD9-C262-4DF9-8C1E-BF1D063BB5C9}">
      <dgm:prSet/>
      <dgm:spPr/>
      <dgm:t>
        <a:bodyPr/>
        <a:lstStyle/>
        <a:p>
          <a:endParaRPr lang="en-US"/>
        </a:p>
      </dgm:t>
    </dgm:pt>
    <dgm:pt modelId="{FD8ABA08-9D28-4DE1-846B-EF07372F5BF8}" type="sibTrans" cxnId="{8778ABD9-C262-4DF9-8C1E-BF1D063BB5C9}">
      <dgm:prSet/>
      <dgm:spPr/>
      <dgm:t>
        <a:bodyPr/>
        <a:lstStyle/>
        <a:p>
          <a:endParaRPr lang="en-US"/>
        </a:p>
      </dgm:t>
    </dgm:pt>
    <dgm:pt modelId="{809A7BDF-C6FB-4B78-9CFF-C5473F143D0C}" type="pres">
      <dgm:prSet presAssocID="{E817CCF5-DA3F-4E5F-BE7C-D8111B2BFEBA}" presName="linear" presStyleCnt="0">
        <dgm:presLayoutVars>
          <dgm:animLvl val="lvl"/>
          <dgm:resizeHandles val="exact"/>
        </dgm:presLayoutVars>
      </dgm:prSet>
      <dgm:spPr/>
    </dgm:pt>
    <dgm:pt modelId="{B0B90AF4-CA82-4CD2-A2B3-52C4EFB79CF1}" type="pres">
      <dgm:prSet presAssocID="{E754A2A0-41CE-428B-9DDC-DCD1FD12D16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F2A47B5-06AA-4886-B3EA-56CDCC72E7A3}" type="pres">
      <dgm:prSet presAssocID="{E754A2A0-41CE-428B-9DDC-DCD1FD12D16A}" presName="childText" presStyleLbl="revTx" presStyleIdx="0" presStyleCnt="3">
        <dgm:presLayoutVars>
          <dgm:bulletEnabled val="1"/>
        </dgm:presLayoutVars>
      </dgm:prSet>
      <dgm:spPr/>
    </dgm:pt>
    <dgm:pt modelId="{C193920B-03A0-4A70-A38F-B9B96FBE7431}" type="pres">
      <dgm:prSet presAssocID="{DCCE571A-4D30-4294-ABAF-6885F619D2D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92DFEA0-2FF1-45B1-B360-C42325EE693D}" type="pres">
      <dgm:prSet presAssocID="{DCCE571A-4D30-4294-ABAF-6885F619D2D9}" presName="childText" presStyleLbl="revTx" presStyleIdx="1" presStyleCnt="3">
        <dgm:presLayoutVars>
          <dgm:bulletEnabled val="1"/>
        </dgm:presLayoutVars>
      </dgm:prSet>
      <dgm:spPr/>
    </dgm:pt>
    <dgm:pt modelId="{8AB0FE2D-96C2-463B-84B7-F30BB9AECA27}" type="pres">
      <dgm:prSet presAssocID="{1C1B28B7-2609-4BAA-AAAB-5801EDFD334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BEDFE35-79D7-43B6-8C41-87B7FC2DAAAD}" type="pres">
      <dgm:prSet presAssocID="{1C1B28B7-2609-4BAA-AAAB-5801EDFD334C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E13601D-E1A5-42B4-9435-EF16045E60FA}" srcId="{E754A2A0-41CE-428B-9DDC-DCD1FD12D16A}" destId="{E73E8133-584D-4C45-99EA-6F2691A17A73}" srcOrd="1" destOrd="0" parTransId="{19366B0E-517E-41A1-A871-4D800CF4D2F7}" sibTransId="{C09243AF-AD07-4CBF-84F7-E2CD9DD2CEF1}"/>
    <dgm:cxn modelId="{AB4C5832-E5DB-47BA-B31A-DE201C261FC2}" type="presOf" srcId="{DCCE571A-4D30-4294-ABAF-6885F619D2D9}" destId="{C193920B-03A0-4A70-A38F-B9B96FBE7431}" srcOrd="0" destOrd="0" presId="urn:microsoft.com/office/officeart/2005/8/layout/vList2"/>
    <dgm:cxn modelId="{05037335-2E5B-48BE-86A9-5372B1A16299}" srcId="{E817CCF5-DA3F-4E5F-BE7C-D8111B2BFEBA}" destId="{1C1B28B7-2609-4BAA-AAAB-5801EDFD334C}" srcOrd="2" destOrd="0" parTransId="{2BF5F791-D223-44A4-B231-6C3F4B786D08}" sibTransId="{A432C086-9156-4D32-A06E-6E237CC66D92}"/>
    <dgm:cxn modelId="{DBD91140-D7E2-4B50-B17A-122AF0A45D46}" type="presOf" srcId="{C2F66EED-74C3-4F36-A1D4-8AFCBB009938}" destId="{DF2A47B5-06AA-4886-B3EA-56CDCC72E7A3}" srcOrd="0" destOrd="0" presId="urn:microsoft.com/office/officeart/2005/8/layout/vList2"/>
    <dgm:cxn modelId="{13BC7A50-76F3-4151-A1AE-72C204B11CB5}" type="presOf" srcId="{B4C55E9F-B5C0-4AD1-919B-D2D83AC9CD40}" destId="{292DFEA0-2FF1-45B1-B360-C42325EE693D}" srcOrd="0" destOrd="0" presId="urn:microsoft.com/office/officeart/2005/8/layout/vList2"/>
    <dgm:cxn modelId="{A88F6472-B5C3-4B2E-A5F0-C9E97AC32FB4}" type="presOf" srcId="{E817CCF5-DA3F-4E5F-BE7C-D8111B2BFEBA}" destId="{809A7BDF-C6FB-4B78-9CFF-C5473F143D0C}" srcOrd="0" destOrd="0" presId="urn:microsoft.com/office/officeart/2005/8/layout/vList2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96192059-5A41-4844-BF65-C7319CE423FD}" type="presOf" srcId="{28C188E4-A3B1-47AF-802E-B2DED21921BA}" destId="{BBEDFE35-79D7-43B6-8C41-87B7FC2DAAAD}" srcOrd="0" destOrd="0" presId="urn:microsoft.com/office/officeart/2005/8/layout/vList2"/>
    <dgm:cxn modelId="{A7A6E585-7C22-45FF-981F-1D434EB9CA06}" type="presOf" srcId="{E73E8133-584D-4C45-99EA-6F2691A17A73}" destId="{DF2A47B5-06AA-4886-B3EA-56CDCC72E7A3}" srcOrd="0" destOrd="1" presId="urn:microsoft.com/office/officeart/2005/8/layout/vList2"/>
    <dgm:cxn modelId="{E85E488A-0752-4674-9F38-5891ABC166AD}" type="presOf" srcId="{E754A2A0-41CE-428B-9DDC-DCD1FD12D16A}" destId="{B0B90AF4-CA82-4CD2-A2B3-52C4EFB79CF1}" srcOrd="0" destOrd="0" presId="urn:microsoft.com/office/officeart/2005/8/layout/vList2"/>
    <dgm:cxn modelId="{7A243DB8-C0B8-4718-B558-CE939B8FF03E}" srcId="{E754A2A0-41CE-428B-9DDC-DCD1FD12D16A}" destId="{C2F66EED-74C3-4F36-A1D4-8AFCBB009938}" srcOrd="0" destOrd="0" parTransId="{5CF5C62A-BD1A-4922-92B6-33ECA44C1F76}" sibTransId="{F9BAA161-AAEC-4A41-B4D9-A27EAD80526E}"/>
    <dgm:cxn modelId="{AAC63EC6-69D3-4834-8A92-EE1966F61B3C}" type="presOf" srcId="{1C1B28B7-2609-4BAA-AAAB-5801EDFD334C}" destId="{8AB0FE2D-96C2-463B-84B7-F30BB9AECA27}" srcOrd="0" destOrd="0" presId="urn:microsoft.com/office/officeart/2005/8/layout/vList2"/>
    <dgm:cxn modelId="{864494C6-E83A-4BBE-90B4-81FA08EDD945}" type="presOf" srcId="{F74BC01B-5E1E-4ADD-9515-00356B79D176}" destId="{BBEDFE35-79D7-43B6-8C41-87B7FC2DAAAD}" srcOrd="0" destOrd="1" presId="urn:microsoft.com/office/officeart/2005/8/layout/vList2"/>
    <dgm:cxn modelId="{507A74C7-FEAF-4A4C-9250-0613CBC2F127}" srcId="{E817CCF5-DA3F-4E5F-BE7C-D8111B2BFEBA}" destId="{E754A2A0-41CE-428B-9DDC-DCD1FD12D16A}" srcOrd="0" destOrd="0" parTransId="{BE164097-A5AA-4EA1-9E64-D7FCD4DD2A4E}" sibTransId="{02D8D4EF-9694-45C7-AF26-E20371B3C352}"/>
    <dgm:cxn modelId="{B2BEE9D2-644C-400C-8E33-2C4491C5B104}" srcId="{DCCE571A-4D30-4294-ABAF-6885F619D2D9}" destId="{B4C55E9F-B5C0-4AD1-919B-D2D83AC9CD40}" srcOrd="0" destOrd="0" parTransId="{D1B05DEA-DFE0-4560-B75F-1C2BCB67A7C6}" sibTransId="{A6301E27-5ACC-4907-A7C8-B41877235C87}"/>
    <dgm:cxn modelId="{8778ABD9-C262-4DF9-8C1E-BF1D063BB5C9}" srcId="{1C1B28B7-2609-4BAA-AAAB-5801EDFD334C}" destId="{F74BC01B-5E1E-4ADD-9515-00356B79D176}" srcOrd="1" destOrd="0" parTransId="{E80B95A6-581A-4BC4-B523-74C273FD8287}" sibTransId="{FD8ABA08-9D28-4DE1-846B-EF07372F5BF8}"/>
    <dgm:cxn modelId="{E70347E4-4461-4B80-8927-4CA0AEBFAAF8}" srcId="{E817CCF5-DA3F-4E5F-BE7C-D8111B2BFEBA}" destId="{DCCE571A-4D30-4294-ABAF-6885F619D2D9}" srcOrd="1" destOrd="0" parTransId="{3AD83C96-5A95-4337-BF2D-97454AF7F108}" sibTransId="{2C1DF6EC-6090-4926-A556-3D2417B7F2AA}"/>
    <dgm:cxn modelId="{370B98CB-5D22-4508-A291-ABA45BACDC31}" type="presParOf" srcId="{809A7BDF-C6FB-4B78-9CFF-C5473F143D0C}" destId="{B0B90AF4-CA82-4CD2-A2B3-52C4EFB79CF1}" srcOrd="0" destOrd="0" presId="urn:microsoft.com/office/officeart/2005/8/layout/vList2"/>
    <dgm:cxn modelId="{44402C93-EA79-456B-8D07-D18D753B8F0A}" type="presParOf" srcId="{809A7BDF-C6FB-4B78-9CFF-C5473F143D0C}" destId="{DF2A47B5-06AA-4886-B3EA-56CDCC72E7A3}" srcOrd="1" destOrd="0" presId="urn:microsoft.com/office/officeart/2005/8/layout/vList2"/>
    <dgm:cxn modelId="{10B9CF10-0538-4E40-8F87-1E57DC59B6FA}" type="presParOf" srcId="{809A7BDF-C6FB-4B78-9CFF-C5473F143D0C}" destId="{C193920B-03A0-4A70-A38F-B9B96FBE7431}" srcOrd="2" destOrd="0" presId="urn:microsoft.com/office/officeart/2005/8/layout/vList2"/>
    <dgm:cxn modelId="{4713D316-ABF8-45E5-BD62-929F2C523F87}" type="presParOf" srcId="{809A7BDF-C6FB-4B78-9CFF-C5473F143D0C}" destId="{292DFEA0-2FF1-45B1-B360-C42325EE693D}" srcOrd="3" destOrd="0" presId="urn:microsoft.com/office/officeart/2005/8/layout/vList2"/>
    <dgm:cxn modelId="{A15B5521-ABE6-4DF7-8BBA-E599AB6AC426}" type="presParOf" srcId="{809A7BDF-C6FB-4B78-9CFF-C5473F143D0C}" destId="{8AB0FE2D-96C2-463B-84B7-F30BB9AECA27}" srcOrd="4" destOrd="0" presId="urn:microsoft.com/office/officeart/2005/8/layout/vList2"/>
    <dgm:cxn modelId="{9187C1A0-B95C-4A14-AFB5-81A2FED3A1AC}" type="presParOf" srcId="{809A7BDF-C6FB-4B78-9CFF-C5473F143D0C}" destId="{BBEDFE35-79D7-43B6-8C41-87B7FC2DAAA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90AF4-CA82-4CD2-A2B3-52C4EFB79CF1}">
      <dsp:nvSpPr>
        <dsp:cNvPr id="0" name=""/>
        <dsp:cNvSpPr/>
      </dsp:nvSpPr>
      <dsp:spPr>
        <a:xfrm>
          <a:off x="0" y="19870"/>
          <a:ext cx="5459565" cy="804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 dirty="0"/>
            <a:t>CARES Act</a:t>
          </a:r>
        </a:p>
      </dsp:txBody>
      <dsp:txXfrm>
        <a:off x="39295" y="59165"/>
        <a:ext cx="5380975" cy="726370"/>
      </dsp:txXfrm>
    </dsp:sp>
    <dsp:sp modelId="{DF2A47B5-06AA-4886-B3EA-56CDCC72E7A3}">
      <dsp:nvSpPr>
        <dsp:cNvPr id="0" name=""/>
        <dsp:cNvSpPr/>
      </dsp:nvSpPr>
      <dsp:spPr>
        <a:xfrm>
          <a:off x="0" y="824830"/>
          <a:ext cx="5459565" cy="92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341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EIDL with Advance</a:t>
          </a:r>
        </a:p>
        <a:p>
          <a:pPr marL="228600" lvl="1" indent="-228600" algn="l" defTabSz="11112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PPP Loan</a:t>
          </a:r>
        </a:p>
      </dsp:txBody>
      <dsp:txXfrm>
        <a:off x="0" y="824830"/>
        <a:ext cx="5459565" cy="927360"/>
      </dsp:txXfrm>
    </dsp:sp>
    <dsp:sp modelId="{C193920B-03A0-4A70-A38F-B9B96FBE7431}">
      <dsp:nvSpPr>
        <dsp:cNvPr id="0" name=""/>
        <dsp:cNvSpPr/>
      </dsp:nvSpPr>
      <dsp:spPr>
        <a:xfrm>
          <a:off x="0" y="1752190"/>
          <a:ext cx="5459565" cy="804960"/>
        </a:xfrm>
        <a:prstGeom prst="roundRect">
          <a:avLst/>
        </a:prstGeom>
        <a:solidFill>
          <a:schemeClr val="accent2">
            <a:hueOff val="-723100"/>
            <a:satOff val="-4962"/>
            <a:lumOff val="254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 dirty="0"/>
            <a:t>H.E.L.P.</a:t>
          </a:r>
        </a:p>
      </dsp:txBody>
      <dsp:txXfrm>
        <a:off x="39295" y="1791485"/>
        <a:ext cx="5380975" cy="726370"/>
      </dsp:txXfrm>
    </dsp:sp>
    <dsp:sp modelId="{292DFEA0-2FF1-45B1-B360-C42325EE693D}">
      <dsp:nvSpPr>
        <dsp:cNvPr id="0" name=""/>
        <dsp:cNvSpPr/>
      </dsp:nvSpPr>
      <dsp:spPr>
        <a:xfrm>
          <a:off x="0" y="2557150"/>
          <a:ext cx="5459565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341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Delaware Loan</a:t>
          </a:r>
        </a:p>
      </dsp:txBody>
      <dsp:txXfrm>
        <a:off x="0" y="2557150"/>
        <a:ext cx="5459565" cy="529920"/>
      </dsp:txXfrm>
    </dsp:sp>
    <dsp:sp modelId="{8AB0FE2D-96C2-463B-84B7-F30BB9AECA27}">
      <dsp:nvSpPr>
        <dsp:cNvPr id="0" name=""/>
        <dsp:cNvSpPr/>
      </dsp:nvSpPr>
      <dsp:spPr>
        <a:xfrm>
          <a:off x="0" y="3087070"/>
          <a:ext cx="5459565" cy="804960"/>
        </a:xfrm>
        <a:prstGeom prst="roundRect">
          <a:avLst/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 dirty="0"/>
            <a:t>Unemployment</a:t>
          </a:r>
        </a:p>
      </dsp:txBody>
      <dsp:txXfrm>
        <a:off x="39295" y="3126365"/>
        <a:ext cx="5380975" cy="726370"/>
      </dsp:txXfrm>
    </dsp:sp>
    <dsp:sp modelId="{BBEDFE35-79D7-43B6-8C41-87B7FC2DAAAD}">
      <dsp:nvSpPr>
        <dsp:cNvPr id="0" name=""/>
        <dsp:cNvSpPr/>
      </dsp:nvSpPr>
      <dsp:spPr>
        <a:xfrm>
          <a:off x="0" y="3892030"/>
          <a:ext cx="5459565" cy="92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341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Delaware + Federal</a:t>
          </a:r>
        </a:p>
        <a:p>
          <a:pPr marL="228600" lvl="1" indent="-228600" algn="l" defTabSz="11112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Contractors</a:t>
          </a:r>
        </a:p>
      </dsp:txBody>
      <dsp:txXfrm>
        <a:off x="0" y="3892030"/>
        <a:ext cx="5459565" cy="927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8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09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2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5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7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7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4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1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sba.gov/funding-programs/loans/coronavirus-relief-option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news.delaware.gov/2020/03/26/governor-carney-expands-hospitality-emergency-loan-program-h-e-l-p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delaware.gov/2020/04/16/dol-releases-guidance-for-independent-contractors-and-self-employed-seeking-unemployment-through-the-cares-act/" TargetMode="External"/><Relationship Id="rId2" Type="http://schemas.openxmlformats.org/officeDocument/2006/relationships/hyperlink" Target="https://dol.delaware.gov/covid19-index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5315" y="773318"/>
            <a:ext cx="5441285" cy="2364964"/>
          </a:xfrm>
        </p:spPr>
        <p:txBody>
          <a:bodyPr>
            <a:normAutofit/>
          </a:bodyPr>
          <a:lstStyle/>
          <a:p>
            <a:r>
              <a:rPr lang="en-US" sz="4600" dirty="0">
                <a:effectLst/>
              </a:rPr>
              <a:t>Cyber-Support Group for Delaware </a:t>
            </a:r>
            <a:br>
              <a:rPr lang="en-US" sz="4600" dirty="0">
                <a:effectLst/>
              </a:rPr>
            </a:br>
            <a:r>
              <a:rPr lang="en-US" sz="4600" dirty="0">
                <a:effectLst/>
              </a:rPr>
              <a:t>Dance Educators</a:t>
            </a:r>
            <a:endParaRPr lang="en-US" sz="4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8948" y="3598339"/>
            <a:ext cx="5441286" cy="1675335"/>
          </a:xfrm>
        </p:spPr>
        <p:txBody>
          <a:bodyPr>
            <a:normAutofit/>
          </a:bodyPr>
          <a:lstStyle/>
          <a:p>
            <a:r>
              <a:rPr lang="en-US" dirty="0"/>
              <a:t>Meeting #1 - Financial Considerations</a:t>
            </a:r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7D934112-154B-4CC7-A804-F3DCB2052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pic>
        <p:nvPicPr>
          <p:cNvPr id="5" name="Picture 4" descr="A picture containing plate, food&#10;&#10;Description automatically generated">
            <a:extLst>
              <a:ext uri="{FF2B5EF4-FFF2-40B4-BE49-F238E27FC236}">
                <a16:creationId xmlns:a16="http://schemas.microsoft.com/office/drawing/2014/main" id="{47D46AC7-78E0-44CB-8683-39C553393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2967" y="677826"/>
            <a:ext cx="4173793" cy="2775572"/>
          </a:xfrm>
          <a:prstGeom prst="rect">
            <a:avLst/>
          </a:prstGeom>
        </p:spPr>
      </p:pic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152968" y="3861590"/>
            <a:ext cx="4395566" cy="247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30579BA-22EC-41CB-82B7-65D5DFCA6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028777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:dgm="http://schemas.openxmlformats.org/drawingml/2006/diagram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4884117"/>
              </p:ext>
            </p:extLst>
          </p:nvPr>
        </p:nvGraphicFramePr>
        <p:xfrm>
          <a:off x="5738160" y="1009816"/>
          <a:ext cx="5459565" cy="4839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 descr="A picture containing plate, food&#10;&#10;Description automatically generated">
            <a:extLst>
              <a:ext uri="{FF2B5EF4-FFF2-40B4-BE49-F238E27FC236}">
                <a16:creationId xmlns:a16="http://schemas.microsoft.com/office/drawing/2014/main" id="{DE366806-F3EF-4658-9F35-DDADFB847F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0863" y="2072147"/>
            <a:ext cx="3687241" cy="245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77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A6EB5-8B29-4C05-A889-BC6546B13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862" y="590722"/>
            <a:ext cx="9425354" cy="952155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CARES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F54F8-45A7-493A-9AEA-A81A98B46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86698"/>
            <a:ext cx="10353762" cy="410450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Small Business Administration – </a:t>
            </a:r>
            <a:br>
              <a:rPr lang="en-US" dirty="0"/>
            </a:br>
            <a:r>
              <a:rPr lang="en-US" dirty="0">
                <a:hlinkClick r:id="rId2"/>
              </a:rPr>
              <a:t>https://www.sba.gov/funding-programs/loans/coronavirus-relief-options</a:t>
            </a:r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EIDL Loan Advance 3.75%/30yrs with Advance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(closed to new applications)</a:t>
            </a:r>
          </a:p>
          <a:p>
            <a:r>
              <a:rPr lang="en-US" dirty="0">
                <a:solidFill>
                  <a:schemeClr val="tx1"/>
                </a:solidFill>
              </a:rPr>
              <a:t>PPP Loan (new funding as of 4/27) 1pct/2-yrs or forgiven</a:t>
            </a:r>
          </a:p>
          <a:p>
            <a:r>
              <a:rPr lang="en-US" dirty="0">
                <a:solidFill>
                  <a:schemeClr val="tx1"/>
                </a:solidFill>
              </a:rPr>
              <a:t>Daily Conference Call 3pm with a local rep from the SBA</a:t>
            </a:r>
          </a:p>
          <a:p>
            <a:pPr lvl="1"/>
            <a:r>
              <a:rPr lang="en-US" dirty="0">
                <a:solidFill>
                  <a:schemeClr val="tx1"/>
                </a:solidFill>
                <a:effectLst/>
              </a:rPr>
              <a:t>1-202-765-1264  /  Conf. ID#: 827 299 626</a:t>
            </a:r>
          </a:p>
          <a:p>
            <a:pPr lvl="1"/>
            <a:endParaRPr lang="en-US" dirty="0"/>
          </a:p>
        </p:txBody>
      </p:sp>
      <p:pic>
        <p:nvPicPr>
          <p:cNvPr id="4" name="Picture 3" descr="A picture containing plate, food&#10;&#10;Description automatically generated">
            <a:extLst>
              <a:ext uri="{FF2B5EF4-FFF2-40B4-BE49-F238E27FC236}">
                <a16:creationId xmlns:a16="http://schemas.microsoft.com/office/drawing/2014/main" id="{16C8D824-D66D-4F7E-B247-472F498BD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695" y="4745537"/>
            <a:ext cx="1766757" cy="117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22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A6EB5-8B29-4C05-A889-BC6546B13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862" y="590722"/>
            <a:ext cx="9425354" cy="952155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H.E.L.P.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F54F8-45A7-493A-9AEA-A81A98B46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86698"/>
            <a:ext cx="10353762" cy="410450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tx1"/>
                </a:solidFill>
                <a:effectLst/>
              </a:rPr>
              <a:t>H.E.L.P. offers no-interest loans of up to $10,000 per business per month at 0%. </a:t>
            </a:r>
            <a:br>
              <a:rPr lang="en-US" sz="2400" dirty="0">
                <a:solidFill>
                  <a:schemeClr val="tx1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Used for: rent, utilities, and other unavoidable bills, but cannot be used for personnel costs. The loans have a 10-year term with a nine-month deferment period. </a:t>
            </a:r>
          </a:p>
          <a:p>
            <a:r>
              <a:rPr lang="en-US" altLang="en-US" sz="2400" dirty="0">
                <a:solidFill>
                  <a:schemeClr val="tx1"/>
                </a:solidFill>
                <a:effectLst/>
              </a:rPr>
              <a:t>Originally for restaurants but expanded early April to include a variety of businesses – including NAICS 7111 – </a:t>
            </a:r>
            <a:r>
              <a:rPr lang="en-US" dirty="0">
                <a:solidFill>
                  <a:schemeClr val="tx1"/>
                </a:solidFill>
                <a:effectLst/>
              </a:rPr>
              <a:t>Performing Arts Companies. This industry group comprises establishments primarily engaged in producing live presentations involving the performances of actors and actresses, singers, dancers, musical groups and artists, and dance companies.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  <a:hlinkClick r:id="rId2"/>
              </a:rPr>
              <a:t>https://news.delaware.gov/2020/03/26/governor-carney-expands-hospitality-emergency-loan-program-h-e-l-p/</a:t>
            </a:r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4" name="Picture 3" descr="A picture containing plate, food&#10;&#10;Description automatically generated">
            <a:extLst>
              <a:ext uri="{FF2B5EF4-FFF2-40B4-BE49-F238E27FC236}">
                <a16:creationId xmlns:a16="http://schemas.microsoft.com/office/drawing/2014/main" id="{16C8D824-D66D-4F7E-B247-472F498BD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8602" y="5203753"/>
            <a:ext cx="1766757" cy="117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70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A6EB5-8B29-4C05-A889-BC6546B13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862" y="590722"/>
            <a:ext cx="9425354" cy="952155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Unemployment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F54F8-45A7-493A-9AEA-A81A98B46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86698"/>
            <a:ext cx="10353762" cy="410450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DE Dept of Labor –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https://dol.delaware.gov/covid19-index.php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You get the state amount (up to $400) that you qualify for based on income + $600 from the Federal Government under the CARES Act</a:t>
            </a:r>
          </a:p>
          <a:p>
            <a:r>
              <a:rPr lang="en-US" dirty="0">
                <a:solidFill>
                  <a:schemeClr val="tx1"/>
                </a:solidFill>
              </a:rPr>
              <a:t>Independent Contractors and Self-Employed Persons –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not yet but coming soon.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  <a:hlinkClick r:id="rId3"/>
              </a:rPr>
              <a:t>https://news.delaware.gov/2020/04/16/dol-releases-guidance-for-independent-contractors-and-self-employed-seeking-unemployment-through-the-cares-act/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  <a:effectLst/>
            </a:endParaRPr>
          </a:p>
          <a:p>
            <a:pPr lvl="1"/>
            <a:endParaRPr lang="en-US" dirty="0"/>
          </a:p>
        </p:txBody>
      </p:sp>
      <p:pic>
        <p:nvPicPr>
          <p:cNvPr id="4" name="Picture 3" descr="A picture containing plate, food&#10;&#10;Description automatically generated">
            <a:extLst>
              <a:ext uri="{FF2B5EF4-FFF2-40B4-BE49-F238E27FC236}">
                <a16:creationId xmlns:a16="http://schemas.microsoft.com/office/drawing/2014/main" id="{16C8D824-D66D-4F7E-B247-472F498BD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7587" y="4874491"/>
            <a:ext cx="1766757" cy="117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200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E70FC5-1855-47AB-8CE1-CB3C873A898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Nova</vt:lpstr>
      <vt:lpstr>Arial Nova Light</vt:lpstr>
      <vt:lpstr>Wingdings 2</vt:lpstr>
      <vt:lpstr>SlateVTI</vt:lpstr>
      <vt:lpstr>Cyber-Support Group for Delaware  Dance Educators</vt:lpstr>
      <vt:lpstr>PowerPoint Presentation</vt:lpstr>
      <vt:lpstr>CARES Act</vt:lpstr>
      <vt:lpstr>H.E.L.P.</vt:lpstr>
      <vt:lpstr>Unemployment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2020-04-30T08:59:57Z</dcterms:created>
  <dcterms:modified xsi:type="dcterms:W3CDTF">2020-04-30T13:22:11Z</dcterms:modified>
</cp:coreProperties>
</file>