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Caveat"/>
      <p:regular r:id="rId30"/>
      <p:bold r:id="rId31"/>
    </p:embeddedFont>
    <p:embeddedFont>
      <p:font typeface="Roboto"/>
      <p:regular r:id="rId32"/>
      <p:bold r:id="rId33"/>
      <p:italic r:id="rId34"/>
      <p:boldItalic r:id="rId35"/>
    </p:embeddedFont>
    <p:embeddedFont>
      <p:font typeface="Lobster"/>
      <p:regular r:id="rId36"/>
    </p:embeddedFont>
    <p:embeddedFont>
      <p:font typeface="Permanent Marker"/>
      <p:regular r:id="rId37"/>
    </p:embeddedFont>
    <p:embeddedFont>
      <p:font typeface="Lora"/>
      <p:regular r:id="rId38"/>
      <p:bold r:id="rId39"/>
      <p:italic r:id="rId40"/>
      <p:boldItalic r:id="rId41"/>
    </p:embeddedFont>
    <p:embeddedFont>
      <p:font typeface="Bree Serif"/>
      <p:regular r:id="rId42"/>
    </p:embeddedFont>
    <p:embeddedFont>
      <p:font typeface="Oswald"/>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ora-italic.fntdata"/><Relationship Id="rId20" Type="http://schemas.openxmlformats.org/officeDocument/2006/relationships/slide" Target="slides/slide15.xml"/><Relationship Id="rId42" Type="http://schemas.openxmlformats.org/officeDocument/2006/relationships/font" Target="fonts/BreeSerif-regular.fntdata"/><Relationship Id="rId41" Type="http://schemas.openxmlformats.org/officeDocument/2006/relationships/font" Target="fonts/Lora-boldItalic.fntdata"/><Relationship Id="rId22" Type="http://schemas.openxmlformats.org/officeDocument/2006/relationships/slide" Target="slides/slide17.xml"/><Relationship Id="rId44" Type="http://schemas.openxmlformats.org/officeDocument/2006/relationships/font" Target="fonts/Oswald-bold.fntdata"/><Relationship Id="rId21" Type="http://schemas.openxmlformats.org/officeDocument/2006/relationships/slide" Target="slides/slide16.xml"/><Relationship Id="rId43" Type="http://schemas.openxmlformats.org/officeDocument/2006/relationships/font" Target="fonts/Oswald-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veat-bold.fntdata"/><Relationship Id="rId30" Type="http://schemas.openxmlformats.org/officeDocument/2006/relationships/font" Target="fonts/Caveat-regular.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PermanentMarker-regular.fntdata"/><Relationship Id="rId14" Type="http://schemas.openxmlformats.org/officeDocument/2006/relationships/slide" Target="slides/slide9.xml"/><Relationship Id="rId36" Type="http://schemas.openxmlformats.org/officeDocument/2006/relationships/font" Target="fonts/Lobster-regular.fntdata"/><Relationship Id="rId17" Type="http://schemas.openxmlformats.org/officeDocument/2006/relationships/slide" Target="slides/slide12.xml"/><Relationship Id="rId39" Type="http://schemas.openxmlformats.org/officeDocument/2006/relationships/font" Target="fonts/Lora-bold.fntdata"/><Relationship Id="rId16" Type="http://schemas.openxmlformats.org/officeDocument/2006/relationships/slide" Target="slides/slide11.xml"/><Relationship Id="rId38" Type="http://schemas.openxmlformats.org/officeDocument/2006/relationships/font" Target="fonts/Lor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55ed2b0e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55ed2b0e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link to ddeo and ndeo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55ed2b0eb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55ed2b0eb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Times New Roman"/>
                <a:ea typeface="Times New Roman"/>
                <a:cs typeface="Times New Roman"/>
                <a:sym typeface="Times New Roman"/>
              </a:rPr>
              <a:t>Watch the videos with these lists in mind.</a:t>
            </a:r>
            <a:endParaRPr>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For lighting just try to be sure there is a light source in front of you that highlights your face. Also make sure there isn’t a bright light behind you or it will make your face very dark.</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55ed2b0eb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55ed2b0eb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one minute- let’s all look at it and think about whether or not to show the full video.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55ed2b0eb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55ed2b0eb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Question: can remove “in isolation?”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55ed2b0eb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55ed2b0eb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Article: Jill Randall, Life of a Modern Dancer Blog &amp; Artistic Director of Shawl-Anderson Dance Center, Berkley</a:t>
            </a:r>
            <a:endParaRPr>
              <a:solidFill>
                <a:schemeClr val="dk1"/>
              </a:solidFill>
            </a:endParaRPr>
          </a:p>
          <a:p>
            <a:pPr indent="0" lvl="0" marL="0" rtl="0" algn="l">
              <a:spcBef>
                <a:spcPts val="0"/>
              </a:spcBef>
              <a:spcAft>
                <a:spcPts val="0"/>
              </a:spcAft>
              <a:buNone/>
            </a:pPr>
            <a:r>
              <a:rPr lang="en">
                <a:solidFill>
                  <a:schemeClr val="dk1"/>
                </a:solidFill>
              </a:rPr>
              <a:t>I can also share from Dance Comp performances.</a:t>
            </a:r>
            <a:endParaRPr>
              <a:solidFill>
                <a:schemeClr val="dk1"/>
              </a:solidFill>
            </a:endParaRPr>
          </a:p>
          <a:p>
            <a:pPr indent="0" lvl="0" marL="0" rtl="0" algn="l">
              <a:spcBef>
                <a:spcPts val="0"/>
              </a:spcBef>
              <a:spcAft>
                <a:spcPts val="0"/>
              </a:spcAft>
              <a:buNone/>
            </a:pPr>
            <a:r>
              <a:rPr lang="en">
                <a:solidFill>
                  <a:schemeClr val="dk1"/>
                </a:solidFill>
              </a:rPr>
              <a:t>See an example Thurs 5/28 7:30:  Mark Morris Dance Company from tonight.</a:t>
            </a:r>
            <a:endParaRPr>
              <a:solidFill>
                <a:schemeClr val="dk1"/>
              </a:solidFill>
            </a:endParaRPr>
          </a:p>
          <a:p>
            <a:pPr indent="0" lvl="0" marL="0" rtl="0" algn="l">
              <a:spcBef>
                <a:spcPts val="0"/>
              </a:spcBef>
              <a:spcAft>
                <a:spcPts val="0"/>
              </a:spcAft>
              <a:buNone/>
            </a:pPr>
            <a:r>
              <a:rPr lang="en">
                <a:solidFill>
                  <a:schemeClr val="dk1"/>
                </a:solidFill>
              </a:rPr>
              <a:t>Reminder to have someone let people into zoom and man the chat feature.</a:t>
            </a:r>
            <a:endParaRPr>
              <a:solidFill>
                <a:schemeClr val="dk1"/>
              </a:solidFill>
            </a:endParaRPr>
          </a:p>
          <a:p>
            <a:pPr indent="0" lvl="0" marL="0" rtl="0" algn="l">
              <a:spcBef>
                <a:spcPts val="0"/>
              </a:spcBef>
              <a:spcAft>
                <a:spcPts val="0"/>
              </a:spcAft>
              <a:buNone/>
            </a:pPr>
            <a:r>
              <a:rPr lang="en">
                <a:solidFill>
                  <a:schemeClr val="dk1"/>
                </a:solidFill>
              </a:rPr>
              <a:t>Quick pause: Does anyone have a question or comment?</a:t>
            </a:r>
            <a:endParaRPr>
              <a:solidFill>
                <a:schemeClr val="dk1"/>
              </a:solidFill>
            </a:endParaRPr>
          </a:p>
          <a:p>
            <a:pPr indent="0" lvl="0" marL="0" rtl="0" algn="l">
              <a:lnSpc>
                <a:spcPct val="115000"/>
              </a:lnSpc>
              <a:spcBef>
                <a:spcPts val="0"/>
              </a:spcBef>
              <a:spcAft>
                <a:spcPts val="0"/>
              </a:spcAft>
              <a:buNone/>
            </a:pPr>
            <a:r>
              <a:rPr lang="en" sz="1200">
                <a:solidFill>
                  <a:schemeClr val="dk2"/>
                </a:solidFill>
              </a:rPr>
              <a:t>Mark Morris Dance On! </a:t>
            </a:r>
            <a:r>
              <a:rPr lang="en" sz="1050">
                <a:solidFill>
                  <a:schemeClr val="dk1"/>
                </a:solidFill>
                <a:highlight>
                  <a:srgbClr val="FFFFFF"/>
                </a:highlight>
              </a:rPr>
              <a:t>Description: An Evening with the Mark Morris Dance Group, a free online event premiering four short videodances by Mark Morris, choreographed and rehearsed for the first time entirely via Zoom videoconference, followed by a Q&amp;A with Mark Morris and MMDG Music Director Colin Fowler. </a:t>
            </a:r>
            <a:endParaRPr sz="1050">
              <a:solidFill>
                <a:schemeClr val="dk1"/>
              </a:solidFill>
              <a:highlight>
                <a:srgbClr val="FFFFFF"/>
              </a:highlight>
            </a:endParaRPr>
          </a:p>
          <a:p>
            <a:pPr indent="0" lvl="0" marL="0" rtl="0" algn="l">
              <a:lnSpc>
                <a:spcPct val="115000"/>
              </a:lnSpc>
              <a:spcBef>
                <a:spcPts val="1600"/>
              </a:spcBef>
              <a:spcAft>
                <a:spcPts val="0"/>
              </a:spcAft>
              <a:buClr>
                <a:schemeClr val="dk1"/>
              </a:buClr>
              <a:buSzPts val="1100"/>
              <a:buFont typeface="Arial"/>
              <a:buNone/>
            </a:pPr>
            <a:r>
              <a:t/>
            </a:r>
            <a:endParaRPr sz="1200">
              <a:solidFill>
                <a:schemeClr val="dk2"/>
              </a:solidFill>
            </a:endParaRPr>
          </a:p>
          <a:p>
            <a:pPr indent="0" lvl="0" marL="0" rtl="0" algn="l">
              <a:spcBef>
                <a:spcPts val="16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590067db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590067db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Start video at 14:03</a:t>
            </a:r>
            <a:endParaRPr/>
          </a:p>
          <a:p>
            <a:pPr indent="0" lvl="0" marL="0" rtl="0" algn="l">
              <a:spcBef>
                <a:spcPts val="0"/>
              </a:spcBef>
              <a:spcAft>
                <a:spcPts val="0"/>
              </a:spcAft>
              <a:buNone/>
            </a:pPr>
            <a:r>
              <a:rPr lang="en"/>
              <a:t>Orance Grove Dance: Artistic Directors Colette Krogol and Matt Reeves/ 2020 National Water Dance</a:t>
            </a:r>
            <a:endParaRPr/>
          </a:p>
          <a:p>
            <a:pPr indent="0" lvl="0" marL="0" rtl="0" algn="l">
              <a:spcBef>
                <a:spcPts val="0"/>
              </a:spcBef>
              <a:spcAft>
                <a:spcPts val="0"/>
              </a:spcAft>
              <a:buNone/>
            </a:pPr>
            <a:r>
              <a:rPr lang="en"/>
              <a:t>Dance Film created on Zoom.</a:t>
            </a:r>
            <a:endParaRPr/>
          </a:p>
          <a:p>
            <a:pPr indent="0" lvl="0" marL="0" rtl="0" algn="l">
              <a:spcBef>
                <a:spcPts val="0"/>
              </a:spcBef>
              <a:spcAft>
                <a:spcPts val="0"/>
              </a:spcAft>
              <a:buNone/>
            </a:pPr>
            <a:r>
              <a:rPr lang="en"/>
              <a:t>Live Zoom performance: Sell tickets on Event brite or Brown Paper Tickets and audience receives link.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8472b397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8472b397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rPr>
              <a:t>Studio solos: rig up a backdrop (curtain &amp; PVC pipe) or green screen. All students perform solos individually. Cost effective but time intensive. </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Single class performances: one class at a time, one invited adult</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Outdoor venue: parks, </a:t>
            </a:r>
            <a:r>
              <a:rPr lang="en" sz="1200">
                <a:solidFill>
                  <a:schemeClr val="dk2"/>
                </a:solidFill>
              </a:rPr>
              <a:t>amphitheaters</a:t>
            </a:r>
            <a:r>
              <a:rPr lang="en" sz="1200">
                <a:solidFill>
                  <a:schemeClr val="dk2"/>
                </a:solidFill>
              </a:rPr>
              <a:t>, one class at a time, acoustic challenges.</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Senior showcases: o</a:t>
            </a:r>
            <a:endParaRPr sz="1200">
              <a:solidFill>
                <a:schemeClr val="dk2"/>
              </a:solidFill>
            </a:endParaRPr>
          </a:p>
          <a:p>
            <a:pPr indent="0" lvl="0" marL="0" rtl="0" algn="l">
              <a:lnSpc>
                <a:spcPct val="115000"/>
              </a:lnSpc>
              <a:spcBef>
                <a:spcPts val="1600"/>
              </a:spcBef>
              <a:spcAft>
                <a:spcPts val="1600"/>
              </a:spcAft>
              <a:buNone/>
            </a:pPr>
            <a:r>
              <a:t/>
            </a:r>
            <a:endParaRPr sz="1200">
              <a:solidFill>
                <a:schemeClr val="dk2"/>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8472b397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8472b397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rPr>
              <a:t>CUT IT?? </a:t>
            </a:r>
            <a:r>
              <a:rPr lang="en" sz="1200">
                <a:solidFill>
                  <a:schemeClr val="dk2"/>
                </a:solidFill>
              </a:rPr>
              <a:t>Studio solos: rig up a backdrop (curtain &amp; PVC pipe) or green screen. All students perform solos individually. Cost effective but time intensive. </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Single class performances: one class at a time, one invited adult</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Outdoor venue: parks, amphitheaters, one class at a time, acoustic challenges.</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Senior showcases: o</a:t>
            </a:r>
            <a:endParaRPr sz="1200">
              <a:solidFill>
                <a:schemeClr val="dk2"/>
              </a:solidFill>
            </a:endParaRPr>
          </a:p>
          <a:p>
            <a:pPr indent="0" lvl="0" marL="0" rtl="0" algn="l">
              <a:lnSpc>
                <a:spcPct val="115000"/>
              </a:lnSpc>
              <a:spcBef>
                <a:spcPts val="1600"/>
              </a:spcBef>
              <a:spcAft>
                <a:spcPts val="1600"/>
              </a:spcAft>
              <a:buNone/>
            </a:pPr>
            <a:r>
              <a:t/>
            </a:r>
            <a:endParaRPr sz="1200">
              <a:solidFill>
                <a:schemeClr val="dk2"/>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855ed2b0eb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55ed2b0eb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55ed2b0eb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55ed2b0eb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855ed2b0eb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55ed2b0eb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855ed2b0eb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55ed2b0eb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examples of how this might be lucrative: people can offer donations above and beyond the ticket price.  </a:t>
            </a:r>
            <a:endParaRPr/>
          </a:p>
          <a:p>
            <a:pPr indent="0" lvl="0" marL="0" rtl="0" algn="l">
              <a:spcBef>
                <a:spcPts val="0"/>
              </a:spcBef>
              <a:spcAft>
                <a:spcPts val="0"/>
              </a:spcAft>
              <a:buNone/>
            </a:pPr>
            <a:r>
              <a:rPr lang="en"/>
              <a:t>How this works: put the information in the Chat.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78472b39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8472b39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rPr>
              <a:t>Maybe leave out of discussion but include in PP</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Studio solos: rig up a backdrop (curtain &amp; PVC pipe) or green screen. All students perform solos individually. Cost effective but time intensive. </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Single class performances: one class at a time, one invited adult</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Outdoor venue: parks, amphitheaters, one class at a time, acoustic challenges.</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Senior showcases: o</a:t>
            </a:r>
            <a:endParaRPr sz="1200">
              <a:solidFill>
                <a:schemeClr val="dk2"/>
              </a:solidFill>
            </a:endParaRPr>
          </a:p>
          <a:p>
            <a:pPr indent="0" lvl="0" marL="0" rtl="0" algn="l">
              <a:lnSpc>
                <a:spcPct val="115000"/>
              </a:lnSpc>
              <a:spcBef>
                <a:spcPts val="1600"/>
              </a:spcBef>
              <a:spcAft>
                <a:spcPts val="1600"/>
              </a:spcAft>
              <a:buNone/>
            </a:pPr>
            <a:r>
              <a:t/>
            </a:r>
            <a:endParaRPr sz="1200">
              <a:solidFill>
                <a:schemeClr val="dk2"/>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855ed2b0eb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55ed2b0eb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let’s invite Joan to talk about how she did this at Cab?</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77f6ec74a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7f6ec74a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had an alumni call me yesterday with an idea. While they were walking through the woods of Alapocas, they thought that it would be cool if students danced in a clearing in the woods while the audience socially distanced around in a theater in the round style. This time is definitely inspiring out of the box thinking.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855ed2b0eb_1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55ed2b0eb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had an alumni call me yesterday with an idea. While they were walking through the woods of Alapocas, they thought that it would be cool if students danced in a clearing in the woods while the audience socially distanced around in a theater in the round style. This time is definitely inspiring out of the box thinking.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70f27a1f5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70f27a1f5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Invitation for Dialogue 1: Get a pulse on what sectors are represented.</a:t>
            </a:r>
            <a:endParaRPr/>
          </a:p>
          <a:p>
            <a:pPr indent="0" lvl="0" marL="0" rtl="0" algn="l">
              <a:spcBef>
                <a:spcPts val="0"/>
              </a:spcBef>
              <a:spcAft>
                <a:spcPts val="0"/>
              </a:spcAft>
              <a:buNone/>
            </a:pPr>
            <a:r>
              <a:t/>
            </a:r>
            <a:endParaRPr>
              <a:latin typeface="Caveat"/>
              <a:ea typeface="Caveat"/>
              <a:cs typeface="Caveat"/>
              <a:sym typeface="Cave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855ed2b0eb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55ed2b0eb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Invitation for dialogue : Let’s invite participants to offer 1 or 2 concerns.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8590067db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590067db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Dance Film example 1</a:t>
            </a:r>
            <a:endParaRPr>
              <a:solidFill>
                <a:schemeClr val="dk1"/>
              </a:solidFill>
            </a:endParaRPr>
          </a:p>
          <a:p>
            <a:pPr indent="0" lvl="0" marL="0" rtl="0" algn="l">
              <a:spcBef>
                <a:spcPts val="0"/>
              </a:spcBef>
              <a:spcAft>
                <a:spcPts val="0"/>
              </a:spcAft>
              <a:buNone/>
            </a:pPr>
            <a:r>
              <a:rPr lang="en">
                <a:solidFill>
                  <a:schemeClr val="dk1"/>
                </a:solidFill>
              </a:rPr>
              <a:t>Start video at 14:20- 16:20</a:t>
            </a:r>
            <a:endParaRPr/>
          </a:p>
          <a:p>
            <a:pPr indent="0" lvl="0" marL="0" rtl="0" algn="l">
              <a:spcBef>
                <a:spcPts val="0"/>
              </a:spcBef>
              <a:spcAft>
                <a:spcPts val="0"/>
              </a:spcAft>
              <a:buNone/>
            </a:pPr>
            <a:r>
              <a:rPr lang="en"/>
              <a:t>Orance Grove Dance: Artistic Directors Colette Krogol and Matt Reeves/ 2020 National Water Dance</a:t>
            </a:r>
            <a:endParaRPr/>
          </a:p>
          <a:p>
            <a:pPr indent="0" lvl="0" marL="0" rtl="0" algn="l">
              <a:spcBef>
                <a:spcPts val="0"/>
              </a:spcBef>
              <a:spcAft>
                <a:spcPts val="0"/>
              </a:spcAft>
              <a:buNone/>
            </a:pPr>
            <a:r>
              <a:rPr lang="en"/>
              <a:t>Dance Film created on Zoom.</a:t>
            </a:r>
            <a:endParaRPr/>
          </a:p>
          <a:p>
            <a:pPr indent="0" lvl="0" marL="0" rtl="0" algn="l">
              <a:spcBef>
                <a:spcPts val="0"/>
              </a:spcBef>
              <a:spcAft>
                <a:spcPts val="0"/>
              </a:spcAft>
              <a:buNone/>
            </a:pPr>
            <a:r>
              <a:rPr lang="en"/>
              <a:t>Live Zoom performance: Sell tickets on Event brite or Brown Paper Tickets and audience receives link.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55ed2b0eb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55ed2b0eb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55ed2b0eb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55ed2b0eb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chemeClr val="dk2"/>
                </a:solidFill>
              </a:rPr>
              <a:t>Audio: Music Source, lag time, Rights, editing</a:t>
            </a:r>
            <a:endParaRPr sz="14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lang="en" sz="1400">
                <a:solidFill>
                  <a:schemeClr val="dk2"/>
                </a:solidFill>
              </a:rPr>
              <a:t>Music Rights: You Tube, Instagram, Facebook (more strict)</a:t>
            </a:r>
            <a:endParaRPr sz="1400">
              <a:solidFill>
                <a:schemeClr val="dk2"/>
              </a:solidFill>
            </a:endParaRPr>
          </a:p>
          <a:p>
            <a:pPr indent="0" lvl="0" marL="0" rtl="0" algn="l">
              <a:spcBef>
                <a:spcPts val="16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55ed2b0eb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55ed2b0eb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Dance Film Example 2: shot on IPhone.</a:t>
            </a:r>
            <a:endParaRPr/>
          </a:p>
          <a:p>
            <a:pPr indent="0" lvl="0" marL="0" rtl="0" algn="l">
              <a:spcBef>
                <a:spcPts val="0"/>
              </a:spcBef>
              <a:spcAft>
                <a:spcPts val="0"/>
              </a:spcAft>
              <a:buNone/>
            </a:pPr>
            <a:r>
              <a:rPr lang="en"/>
              <a:t>Video, Audio, text editing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55ed2b0e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55ed2b0e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Dance Film Solo Montage: Show 30 seconds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26.jpg"/><Relationship Id="rId5" Type="http://schemas.openxmlformats.org/officeDocument/2006/relationships/image" Target="../media/image46.jpg"/><Relationship Id="rId6" Type="http://schemas.openxmlformats.org/officeDocument/2006/relationships/image" Target="../media/image11.jpg"/><Relationship Id="rId7"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8.png"/><Relationship Id="rId5"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sld_M-ScuXI"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KP8WxCw5VEY"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medium.com/@randalldanceprojects/new-curatorial-practices-online-dance-performances-bb19944c04de" TargetMode="Externa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1.jpg"/><Relationship Id="rId4" Type="http://schemas.openxmlformats.org/officeDocument/2006/relationships/image" Target="../media/image34.jpg"/><Relationship Id="rId5" Type="http://schemas.openxmlformats.org/officeDocument/2006/relationships/image" Target="../media/image36.jpg"/><Relationship Id="rId6"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eventbrite.com/support/articleredirect?anum=5782" TargetMode="External"/><Relationship Id="rId4" Type="http://schemas.openxmlformats.org/officeDocument/2006/relationships/hyperlink" Target="https://www.brownpapertickets.com/services.html" TargetMode="External"/><Relationship Id="rId5"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ticketleap.com/info/sell-tickets-online?rc=ORG-google-/info/sell-tickets-online" TargetMode="External"/><Relationship Id="rId4" Type="http://schemas.openxmlformats.org/officeDocument/2006/relationships/hyperlink" Target="https://www.eventbrite.com/support/articleredirect?anum=5782" TargetMode="External"/><Relationship Id="rId5" Type="http://schemas.openxmlformats.org/officeDocument/2006/relationships/hyperlink" Target="https://www.yapsody.com/ticketing/how-to-sell-tickets-online/" TargetMode="External"/><Relationship Id="rId6"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9.jpg"/><Relationship Id="rId5"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help.venmo.com/hc/en-us/articles/210413477-Sending-Requesting-Money" TargetMode="External"/><Relationship Id="rId4" Type="http://schemas.openxmlformats.org/officeDocument/2006/relationships/hyperlink" Target="https://help.venmo.com/hc/en-us/articles/210413477-Sending-Requesting-Money" TargetMode="External"/><Relationship Id="rId9" Type="http://schemas.openxmlformats.org/officeDocument/2006/relationships/image" Target="../media/image37.jpg"/><Relationship Id="rId5" Type="http://schemas.openxmlformats.org/officeDocument/2006/relationships/hyperlink" Target="https://www.paypal.com/us/home" TargetMode="External"/><Relationship Id="rId6" Type="http://schemas.openxmlformats.org/officeDocument/2006/relationships/hyperlink" Target="https://www.zellepay.com/how-it-works" TargetMode="External"/><Relationship Id="rId7" Type="http://schemas.openxmlformats.org/officeDocument/2006/relationships/hyperlink" Target="https://www.givelify.com/" TargetMode="External"/><Relationship Id="rId8" Type="http://schemas.openxmlformats.org/officeDocument/2006/relationships/hyperlink" Target="https://cash.ap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0.jp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crosscut.com/2020/04/seattle-drive-dance-event-part-scavenger-hunt-part-performance?fbclid=IwAR2rJkss6hOHM_gQnwDby184_wPZbxaZfaINXb19XY7Hawrl1ml2q3n6d20" TargetMode="Externa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ddeo.org/join" TargetMode="External"/><Relationship Id="rId4" Type="http://schemas.openxmlformats.org/officeDocument/2006/relationships/image" Target="../media/image42.jpg"/><Relationship Id="rId5" Type="http://schemas.openxmlformats.org/officeDocument/2006/relationships/hyperlink" Target="https://www.ddeo.org/join" TargetMode="External"/><Relationship Id="rId6" Type="http://schemas.openxmlformats.org/officeDocument/2006/relationships/image" Target="../media/image39.jpg"/><Relationship Id="rId7" Type="http://schemas.openxmlformats.org/officeDocument/2006/relationships/image" Target="../media/image44.jpg"/><Relationship Id="rId8"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facebook.com/followtheorange/videos/584462912422770/" TargetMode="External"/><Relationship Id="rId4" Type="http://schemas.openxmlformats.org/officeDocument/2006/relationships/image" Target="../media/image7.jpg"/><Relationship Id="rId5" Type="http://schemas.openxmlformats.org/officeDocument/2006/relationships/image" Target="../media/image4.png"/><Relationship Id="rId6"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blackmagicdesign.com/products/davinciresolve/" TargetMode="External"/><Relationship Id="rId4" Type="http://schemas.openxmlformats.org/officeDocument/2006/relationships/hyperlink" Target="https://livestream.com/blog/livestreaming-platform-comparison-pricing" TargetMode="External"/><Relationship Id="rId10" Type="http://schemas.openxmlformats.org/officeDocument/2006/relationships/image" Target="../media/image1.jpg"/><Relationship Id="rId9" Type="http://schemas.openxmlformats.org/officeDocument/2006/relationships/image" Target="../media/image3.jp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12.jpg"/><Relationship Id="rId6"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0.jpg"/><Relationship Id="rId6" Type="http://schemas.openxmlformats.org/officeDocument/2006/relationships/hyperlink" Target="http://drive.google.com/file/d/1bBRSU0jKsK30QhDvagVSmgH6bJt0wAaO/view" TargetMode="External"/><Relationship Id="rId7"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B3pFxsYPLgU"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322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sz="4100">
                <a:solidFill>
                  <a:srgbClr val="1155CC"/>
                </a:solidFill>
                <a:latin typeface="Lobster"/>
                <a:ea typeface="Lobster"/>
                <a:cs typeface="Lobster"/>
                <a:sym typeface="Lobster"/>
              </a:rPr>
              <a:t>Delaware Dance Education Organization</a:t>
            </a:r>
            <a:endParaRPr i="1" sz="4100">
              <a:solidFill>
                <a:srgbClr val="1155CC"/>
              </a:solidFill>
              <a:latin typeface="Lobster"/>
              <a:ea typeface="Lobster"/>
              <a:cs typeface="Lobster"/>
              <a:sym typeface="Lobster"/>
            </a:endParaRPr>
          </a:p>
          <a:p>
            <a:pPr indent="0" lvl="0" marL="0" rtl="0" algn="ctr">
              <a:spcBef>
                <a:spcPts val="0"/>
              </a:spcBef>
              <a:spcAft>
                <a:spcPts val="0"/>
              </a:spcAft>
              <a:buNone/>
            </a:pPr>
            <a:r>
              <a:rPr lang="en" sz="4600">
                <a:solidFill>
                  <a:srgbClr val="1155CC"/>
                </a:solidFill>
                <a:latin typeface="Bree Serif"/>
                <a:ea typeface="Bree Serif"/>
                <a:cs typeface="Bree Serif"/>
                <a:sym typeface="Bree Serif"/>
              </a:rPr>
              <a:t>DDEO</a:t>
            </a:r>
            <a:endParaRPr sz="4600">
              <a:solidFill>
                <a:srgbClr val="1155CC"/>
              </a:solidFill>
              <a:latin typeface="Bree Serif"/>
              <a:ea typeface="Bree Serif"/>
              <a:cs typeface="Bree Serif"/>
              <a:sym typeface="Bree Serif"/>
            </a:endParaRPr>
          </a:p>
        </p:txBody>
      </p:sp>
      <p:sp>
        <p:nvSpPr>
          <p:cNvPr id="55" name="Google Shape;55;p13"/>
          <p:cNvSpPr txBox="1"/>
          <p:nvPr>
            <p:ph idx="1" type="subTitle"/>
          </p:nvPr>
        </p:nvSpPr>
        <p:spPr>
          <a:xfrm>
            <a:off x="311700" y="2291825"/>
            <a:ext cx="8520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latin typeface="Caveat"/>
                <a:ea typeface="Caveat"/>
                <a:cs typeface="Caveat"/>
                <a:sym typeface="Caveat"/>
              </a:rPr>
              <a:t>A State Affiliate of </a:t>
            </a:r>
            <a:endParaRPr i="1">
              <a:latin typeface="Caveat"/>
              <a:ea typeface="Caveat"/>
              <a:cs typeface="Caveat"/>
              <a:sym typeface="Caveat"/>
            </a:endParaRPr>
          </a:p>
        </p:txBody>
      </p:sp>
      <p:pic>
        <p:nvPicPr>
          <p:cNvPr id="56" name="Google Shape;56;p13"/>
          <p:cNvPicPr preferRelativeResize="0"/>
          <p:nvPr/>
        </p:nvPicPr>
        <p:blipFill>
          <a:blip r:embed="rId3">
            <a:alphaModFix/>
          </a:blip>
          <a:stretch>
            <a:fillRect/>
          </a:stretch>
        </p:blipFill>
        <p:spPr>
          <a:xfrm>
            <a:off x="3984225" y="3061625"/>
            <a:ext cx="1316750" cy="1316750"/>
          </a:xfrm>
          <a:prstGeom prst="rect">
            <a:avLst/>
          </a:prstGeom>
          <a:noFill/>
          <a:ln>
            <a:noFill/>
          </a:ln>
        </p:spPr>
      </p:pic>
      <p:pic>
        <p:nvPicPr>
          <p:cNvPr id="57" name="Google Shape;57;p13"/>
          <p:cNvPicPr preferRelativeResize="0"/>
          <p:nvPr/>
        </p:nvPicPr>
        <p:blipFill>
          <a:blip r:embed="rId4">
            <a:alphaModFix/>
          </a:blip>
          <a:stretch>
            <a:fillRect/>
          </a:stretch>
        </p:blipFill>
        <p:spPr>
          <a:xfrm>
            <a:off x="7277850" y="1963813"/>
            <a:ext cx="1223975" cy="1215900"/>
          </a:xfrm>
          <a:prstGeom prst="rect">
            <a:avLst/>
          </a:prstGeom>
          <a:noFill/>
          <a:ln>
            <a:noFill/>
          </a:ln>
        </p:spPr>
      </p:pic>
      <p:pic>
        <p:nvPicPr>
          <p:cNvPr id="58" name="Google Shape;58;p13"/>
          <p:cNvPicPr preferRelativeResize="0"/>
          <p:nvPr/>
        </p:nvPicPr>
        <p:blipFill>
          <a:blip r:embed="rId5">
            <a:alphaModFix/>
          </a:blip>
          <a:stretch>
            <a:fillRect/>
          </a:stretch>
        </p:blipFill>
        <p:spPr>
          <a:xfrm>
            <a:off x="311700" y="2075713"/>
            <a:ext cx="1818976" cy="992085"/>
          </a:xfrm>
          <a:prstGeom prst="rect">
            <a:avLst/>
          </a:prstGeom>
          <a:noFill/>
          <a:ln>
            <a:noFill/>
          </a:ln>
        </p:spPr>
      </p:pic>
      <p:sp>
        <p:nvSpPr>
          <p:cNvPr id="59" name="Google Shape;59;p13"/>
          <p:cNvSpPr txBox="1"/>
          <p:nvPr/>
        </p:nvSpPr>
        <p:spPr>
          <a:xfrm>
            <a:off x="2816675" y="4426200"/>
            <a:ext cx="3429000" cy="5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latin typeface="Caveat"/>
                <a:ea typeface="Caveat"/>
                <a:cs typeface="Caveat"/>
                <a:sym typeface="Caveat"/>
              </a:rPr>
              <a:t>Proudly Present</a:t>
            </a:r>
            <a:endParaRPr sz="2300">
              <a:latin typeface="Caveat"/>
              <a:ea typeface="Caveat"/>
              <a:cs typeface="Caveat"/>
              <a:sym typeface="Caveat"/>
            </a:endParaRPr>
          </a:p>
        </p:txBody>
      </p:sp>
      <p:pic>
        <p:nvPicPr>
          <p:cNvPr id="60" name="Google Shape;60;p13"/>
          <p:cNvPicPr preferRelativeResize="0"/>
          <p:nvPr/>
        </p:nvPicPr>
        <p:blipFill>
          <a:blip r:embed="rId6">
            <a:alphaModFix/>
          </a:blip>
          <a:stretch>
            <a:fillRect/>
          </a:stretch>
        </p:blipFill>
        <p:spPr>
          <a:xfrm>
            <a:off x="6398075" y="3332113"/>
            <a:ext cx="2487265" cy="1658987"/>
          </a:xfrm>
          <a:prstGeom prst="rect">
            <a:avLst/>
          </a:prstGeom>
          <a:noFill/>
          <a:ln>
            <a:noFill/>
          </a:ln>
        </p:spPr>
      </p:pic>
      <p:pic>
        <p:nvPicPr>
          <p:cNvPr id="61" name="Google Shape;61;p13"/>
          <p:cNvPicPr preferRelativeResize="0"/>
          <p:nvPr/>
        </p:nvPicPr>
        <p:blipFill>
          <a:blip r:embed="rId7">
            <a:alphaModFix/>
          </a:blip>
          <a:stretch>
            <a:fillRect/>
          </a:stretch>
        </p:blipFill>
        <p:spPr>
          <a:xfrm>
            <a:off x="312707" y="3375438"/>
            <a:ext cx="2351567" cy="1572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163075"/>
            <a:ext cx="8520600" cy="98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Visual Considerations for Virtual Performances</a:t>
            </a:r>
            <a:endParaRPr>
              <a:latin typeface="Lobster"/>
              <a:ea typeface="Lobster"/>
              <a:cs typeface="Lobster"/>
              <a:sym typeface="Lobster"/>
            </a:endParaRPr>
          </a:p>
          <a:p>
            <a:pPr indent="0" lvl="0" marL="0" rtl="0" algn="r">
              <a:spcBef>
                <a:spcPts val="0"/>
              </a:spcBef>
              <a:spcAft>
                <a:spcPts val="0"/>
              </a:spcAft>
              <a:buNone/>
            </a:pPr>
            <a:r>
              <a:rPr lang="en" sz="2000">
                <a:latin typeface="Lobster"/>
                <a:ea typeface="Lobster"/>
                <a:cs typeface="Lobster"/>
                <a:sym typeface="Lobster"/>
              </a:rPr>
              <a:t>...that’s impressive. But, how can I?</a:t>
            </a:r>
            <a:endParaRPr sz="2000">
              <a:latin typeface="Lobster"/>
              <a:ea typeface="Lobster"/>
              <a:cs typeface="Lobster"/>
              <a:sym typeface="Lobster"/>
            </a:endParaRPr>
          </a:p>
        </p:txBody>
      </p:sp>
      <p:sp>
        <p:nvSpPr>
          <p:cNvPr id="141" name="Google Shape;141;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Bree Serif"/>
                <a:ea typeface="Bree Serif"/>
                <a:cs typeface="Bree Serif"/>
                <a:sym typeface="Bree Serif"/>
              </a:rPr>
              <a:t>A</a:t>
            </a:r>
            <a:r>
              <a:rPr lang="en" sz="1500">
                <a:latin typeface="Bree Serif"/>
                <a:ea typeface="Bree Serif"/>
                <a:cs typeface="Bree Serif"/>
                <a:sym typeface="Bree Serif"/>
              </a:rPr>
              <a:t>ttire/Costumes</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Background/Selecting a dance space</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Camera placement (angle, proximity, direction)</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Consistency in Camera Orientation </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Lighting</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Staff/Creative Team</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Credits</a:t>
            </a:r>
            <a:endParaRPr sz="1500">
              <a:latin typeface="Bree Serif"/>
              <a:ea typeface="Bree Serif"/>
              <a:cs typeface="Bree Serif"/>
              <a:sym typeface="Bree Serif"/>
            </a:endParaRPr>
          </a:p>
          <a:p>
            <a:pPr indent="0" lvl="0" marL="0" rtl="0" algn="l">
              <a:spcBef>
                <a:spcPts val="1600"/>
              </a:spcBef>
              <a:spcAft>
                <a:spcPts val="1600"/>
              </a:spcAft>
              <a:buNone/>
            </a:pPr>
            <a:r>
              <a:t/>
            </a:r>
            <a:endParaRPr>
              <a:latin typeface="Bree Serif"/>
              <a:ea typeface="Bree Serif"/>
              <a:cs typeface="Bree Serif"/>
              <a:sym typeface="Bree Serif"/>
            </a:endParaRPr>
          </a:p>
        </p:txBody>
      </p:sp>
      <p:pic>
        <p:nvPicPr>
          <p:cNvPr id="142" name="Google Shape;142;p22"/>
          <p:cNvPicPr preferRelativeResize="0"/>
          <p:nvPr/>
        </p:nvPicPr>
        <p:blipFill>
          <a:blip r:embed="rId3">
            <a:alphaModFix/>
          </a:blip>
          <a:stretch>
            <a:fillRect/>
          </a:stretch>
        </p:blipFill>
        <p:spPr>
          <a:xfrm rot="-1387687">
            <a:off x="5212820" y="2303654"/>
            <a:ext cx="1475604" cy="1475622"/>
          </a:xfrm>
          <a:prstGeom prst="rect">
            <a:avLst/>
          </a:prstGeom>
          <a:noFill/>
          <a:ln>
            <a:noFill/>
          </a:ln>
        </p:spPr>
      </p:pic>
      <p:pic>
        <p:nvPicPr>
          <p:cNvPr id="143" name="Google Shape;143;p22"/>
          <p:cNvPicPr preferRelativeResize="0"/>
          <p:nvPr/>
        </p:nvPicPr>
        <p:blipFill>
          <a:blip r:embed="rId4">
            <a:alphaModFix/>
          </a:blip>
          <a:stretch>
            <a:fillRect/>
          </a:stretch>
        </p:blipFill>
        <p:spPr>
          <a:xfrm>
            <a:off x="6698900" y="1152475"/>
            <a:ext cx="2013549" cy="1887699"/>
          </a:xfrm>
          <a:prstGeom prst="rect">
            <a:avLst/>
          </a:prstGeom>
          <a:noFill/>
          <a:ln>
            <a:noFill/>
          </a:ln>
        </p:spPr>
      </p:pic>
      <p:pic>
        <p:nvPicPr>
          <p:cNvPr id="144" name="Google Shape;144;p22"/>
          <p:cNvPicPr preferRelativeResize="0"/>
          <p:nvPr/>
        </p:nvPicPr>
        <p:blipFill>
          <a:blip r:embed="rId5">
            <a:alphaModFix/>
          </a:blip>
          <a:stretch>
            <a:fillRect/>
          </a:stretch>
        </p:blipFill>
        <p:spPr>
          <a:xfrm rot="1187668">
            <a:off x="7668764" y="2827941"/>
            <a:ext cx="931219" cy="9312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Excellent examples...</a:t>
            </a:r>
            <a:endParaRPr>
              <a:latin typeface="Lobster"/>
              <a:ea typeface="Lobster"/>
              <a:cs typeface="Lobster"/>
              <a:sym typeface="Lobster"/>
            </a:endParaRPr>
          </a:p>
        </p:txBody>
      </p:sp>
      <p:sp>
        <p:nvSpPr>
          <p:cNvPr id="150" name="Google Shape;150;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latin typeface="Bree Serif"/>
                <a:ea typeface="Bree Serif"/>
                <a:cs typeface="Bree Serif"/>
                <a:sym typeface="Bree Serif"/>
              </a:rPr>
              <a:t>Creative student minds from UCLA offer this</a:t>
            </a:r>
            <a:r>
              <a:rPr lang="en">
                <a:latin typeface="Bree Serif"/>
                <a:ea typeface="Bree Serif"/>
                <a:cs typeface="Bree Serif"/>
                <a:sym typeface="Bree Serif"/>
              </a:rPr>
              <a:t> via YouTube</a:t>
            </a:r>
            <a:endParaRPr>
              <a:latin typeface="Bree Serif"/>
              <a:ea typeface="Bree Serif"/>
              <a:cs typeface="Bree Serif"/>
              <a:sym typeface="Bree Serif"/>
            </a:endParaRPr>
          </a:p>
          <a:p>
            <a:pPr indent="0" lvl="0" marL="457200" rtl="0" algn="l">
              <a:spcBef>
                <a:spcPts val="1600"/>
              </a:spcBef>
              <a:spcAft>
                <a:spcPts val="1600"/>
              </a:spcAft>
              <a:buNone/>
            </a:pPr>
            <a:r>
              <a:t/>
            </a:r>
            <a:endParaRPr>
              <a:latin typeface="Bree Serif"/>
              <a:ea typeface="Bree Serif"/>
              <a:cs typeface="Bree Serif"/>
              <a:sym typeface="Bree Serif"/>
            </a:endParaRPr>
          </a:p>
        </p:txBody>
      </p:sp>
      <p:pic>
        <p:nvPicPr>
          <p:cNvPr descr="Inspired by the surrealist Drawing Game, students from Arts Ed M192SL created this dance video as part of their arts education teaching practicum and capstone project. Throughout Spring quarter, the cohort will learn how to implement basic theories of arts education while refining and developing art lessons emphasizing community and social justice.&#10;&#10;Marissa M. Sykes, Lecturer + Lindsay Lindberg, TA" id="151" name="Google Shape;151;p23" title="Exquisite Corpse Dance by Arts Ed. M192SL">
            <a:hlinkClick r:id="rId3"/>
          </p:cNvPr>
          <p:cNvPicPr preferRelativeResize="0"/>
          <p:nvPr/>
        </p:nvPicPr>
        <p:blipFill>
          <a:blip r:embed="rId4">
            <a:alphaModFix/>
          </a:blip>
          <a:stretch>
            <a:fillRect/>
          </a:stretch>
        </p:blipFill>
        <p:spPr>
          <a:xfrm>
            <a:off x="1242125" y="1697000"/>
            <a:ext cx="4058825" cy="3044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265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Excellent examples...</a:t>
            </a:r>
            <a:endParaRPr>
              <a:latin typeface="Lobster"/>
              <a:ea typeface="Lobster"/>
              <a:cs typeface="Lobster"/>
              <a:sym typeface="Lobster"/>
            </a:endParaRPr>
          </a:p>
        </p:txBody>
      </p:sp>
      <p:sp>
        <p:nvSpPr>
          <p:cNvPr id="157" name="Google Shape;157;p24"/>
          <p:cNvSpPr txBox="1"/>
          <p:nvPr>
            <p:ph idx="1" type="body"/>
          </p:nvPr>
        </p:nvSpPr>
        <p:spPr>
          <a:xfrm>
            <a:off x="311700" y="837775"/>
            <a:ext cx="8520600" cy="3731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latin typeface="Bree Serif"/>
                <a:ea typeface="Bree Serif"/>
                <a:cs typeface="Bree Serif"/>
                <a:sym typeface="Bree Serif"/>
              </a:rPr>
              <a:t>We know the power of art. One idea becomes an impactful dance piece. From across the globe, dancers unite “in isolation.”</a:t>
            </a:r>
            <a:endParaRPr>
              <a:latin typeface="Bree Serif"/>
              <a:ea typeface="Bree Serif"/>
              <a:cs typeface="Bree Serif"/>
              <a:sym typeface="Bree Serif"/>
            </a:endParaRPr>
          </a:p>
          <a:p>
            <a:pPr indent="0" lvl="0" marL="457200" rtl="0" algn="l">
              <a:spcBef>
                <a:spcPts val="1600"/>
              </a:spcBef>
              <a:spcAft>
                <a:spcPts val="1600"/>
              </a:spcAft>
              <a:buNone/>
            </a:pPr>
            <a:r>
              <a:t/>
            </a:r>
            <a:endParaRPr>
              <a:latin typeface="Bree Serif"/>
              <a:ea typeface="Bree Serif"/>
              <a:cs typeface="Bree Serif"/>
              <a:sym typeface="Bree Serif"/>
            </a:endParaRPr>
          </a:p>
        </p:txBody>
      </p:sp>
      <p:sp>
        <p:nvSpPr>
          <p:cNvPr id="158" name="Google Shape;158;p24"/>
          <p:cNvSpPr txBox="1"/>
          <p:nvPr/>
        </p:nvSpPr>
        <p:spPr>
          <a:xfrm>
            <a:off x="899750" y="1454575"/>
            <a:ext cx="6972900" cy="111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latin typeface="Bree Serif"/>
                <a:ea typeface="Bree Serif"/>
                <a:cs typeface="Bree Serif"/>
                <a:sym typeface="Bree Serif"/>
                <a:hlinkClick r:id="rId3"/>
              </a:rPr>
              <a:t>https://www.youtube.com/watch?v=KP8WxCw5VEY</a:t>
            </a:r>
            <a:endParaRPr sz="2000">
              <a:latin typeface="Bree Serif"/>
              <a:ea typeface="Bree Serif"/>
              <a:cs typeface="Bree Serif"/>
              <a:sym typeface="Bree Serif"/>
            </a:endParaRPr>
          </a:p>
          <a:p>
            <a:pPr indent="0" lvl="0" marL="0" rtl="0" algn="ctr">
              <a:spcBef>
                <a:spcPts val="0"/>
              </a:spcBef>
              <a:spcAft>
                <a:spcPts val="0"/>
              </a:spcAft>
              <a:buNone/>
            </a:pPr>
            <a:r>
              <a:rPr lang="en" sz="1700">
                <a:latin typeface="Bree Serif"/>
                <a:ea typeface="Bree Serif"/>
                <a:cs typeface="Bree Serif"/>
                <a:sym typeface="Bree Serif"/>
              </a:rPr>
              <a:t>Quarantine Music Video - “Dance Song (for the End of the World)” - Lizzy &amp; the Triggermen</a:t>
            </a:r>
            <a:endParaRPr sz="1700">
              <a:latin typeface="Bree Serif"/>
              <a:ea typeface="Bree Serif"/>
              <a:cs typeface="Bree Serif"/>
              <a:sym typeface="Bree Serif"/>
            </a:endParaRPr>
          </a:p>
          <a:p>
            <a:pPr indent="0" lvl="0" marL="0" rtl="0" algn="ctr">
              <a:spcBef>
                <a:spcPts val="0"/>
              </a:spcBef>
              <a:spcAft>
                <a:spcPts val="0"/>
              </a:spcAft>
              <a:buNone/>
            </a:pPr>
            <a:r>
              <a:t/>
            </a:r>
            <a:endParaRPr sz="1600">
              <a:solidFill>
                <a:schemeClr val="dk1"/>
              </a:solidFill>
              <a:highlight>
                <a:srgbClr val="F9F9F9"/>
              </a:highlight>
              <a:latin typeface="Bree Serif"/>
              <a:ea typeface="Bree Serif"/>
              <a:cs typeface="Bree Serif"/>
              <a:sym typeface="Bree Serif"/>
            </a:endParaRPr>
          </a:p>
          <a:p>
            <a:pPr indent="0" lvl="0" marL="0" rtl="0" algn="ctr">
              <a:spcBef>
                <a:spcPts val="0"/>
              </a:spcBef>
              <a:spcAft>
                <a:spcPts val="0"/>
              </a:spcAft>
              <a:buNone/>
            </a:pPr>
            <a:r>
              <a:t/>
            </a:r>
            <a:endParaRPr sz="1600">
              <a:solidFill>
                <a:schemeClr val="dk1"/>
              </a:solidFill>
              <a:highlight>
                <a:srgbClr val="F9F9F9"/>
              </a:highlight>
              <a:latin typeface="Bree Serif"/>
              <a:ea typeface="Bree Serif"/>
              <a:cs typeface="Bree Serif"/>
              <a:sym typeface="Bree Serif"/>
            </a:endParaRPr>
          </a:p>
        </p:txBody>
      </p:sp>
      <p:pic>
        <p:nvPicPr>
          <p:cNvPr id="159" name="Google Shape;159;p24"/>
          <p:cNvPicPr preferRelativeResize="0"/>
          <p:nvPr/>
        </p:nvPicPr>
        <p:blipFill>
          <a:blip r:embed="rId4">
            <a:alphaModFix/>
          </a:blip>
          <a:stretch>
            <a:fillRect/>
          </a:stretch>
        </p:blipFill>
        <p:spPr>
          <a:xfrm>
            <a:off x="1649525" y="2368250"/>
            <a:ext cx="5743325" cy="2521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1744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Excellent examples for a semi-interactive experience</a:t>
            </a:r>
            <a:endParaRPr>
              <a:latin typeface="Lobster"/>
              <a:ea typeface="Lobster"/>
              <a:cs typeface="Lobster"/>
              <a:sym typeface="Lobster"/>
            </a:endParaRPr>
          </a:p>
        </p:txBody>
      </p:sp>
      <p:sp>
        <p:nvSpPr>
          <p:cNvPr id="165" name="Google Shape;165;p25"/>
          <p:cNvSpPr txBox="1"/>
          <p:nvPr>
            <p:ph idx="1" type="body"/>
          </p:nvPr>
        </p:nvSpPr>
        <p:spPr>
          <a:xfrm>
            <a:off x="141600" y="980925"/>
            <a:ext cx="8860800" cy="3719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a:t>Hybrid: P</a:t>
            </a:r>
            <a:r>
              <a:rPr lang="en"/>
              <a:t>re-recorded videos with interactive introduction and/or Q &amp; A </a:t>
            </a:r>
            <a:endParaRPr/>
          </a:p>
          <a:p>
            <a:pPr indent="0" lvl="0" marL="0" rtl="0" algn="ctr">
              <a:spcBef>
                <a:spcPts val="1600"/>
              </a:spcBef>
              <a:spcAft>
                <a:spcPts val="0"/>
              </a:spcAft>
              <a:buNone/>
            </a:pPr>
            <a:r>
              <a:rPr lang="en" u="sng">
                <a:solidFill>
                  <a:schemeClr val="hlink"/>
                </a:solidFill>
                <a:hlinkClick r:id="rId3"/>
              </a:rPr>
              <a:t>New Curatorial Practices: Online Dance Performances</a:t>
            </a:r>
            <a:r>
              <a:rPr lang="en"/>
              <a:t> /Jill Randall</a:t>
            </a:r>
            <a:endParaRPr/>
          </a:p>
          <a:p>
            <a:pPr indent="0" lvl="0" marL="457200" rtl="0" algn="l">
              <a:spcBef>
                <a:spcPts val="1600"/>
              </a:spcBef>
              <a:spcAft>
                <a:spcPts val="1600"/>
              </a:spcAft>
              <a:buNone/>
            </a:pPr>
            <a:r>
              <a:t/>
            </a:r>
            <a:endParaRPr/>
          </a:p>
        </p:txBody>
      </p:sp>
      <p:pic>
        <p:nvPicPr>
          <p:cNvPr id="166" name="Google Shape;166;p25"/>
          <p:cNvPicPr preferRelativeResize="0"/>
          <p:nvPr/>
        </p:nvPicPr>
        <p:blipFill>
          <a:blip r:embed="rId4">
            <a:alphaModFix/>
          </a:blip>
          <a:stretch>
            <a:fillRect/>
          </a:stretch>
        </p:blipFill>
        <p:spPr>
          <a:xfrm>
            <a:off x="1389575" y="2238975"/>
            <a:ext cx="6096000" cy="1905000"/>
          </a:xfrm>
          <a:prstGeom prst="rect">
            <a:avLst/>
          </a:prstGeom>
          <a:noFill/>
          <a:ln>
            <a:noFill/>
          </a:ln>
        </p:spPr>
      </p:pic>
      <p:sp>
        <p:nvSpPr>
          <p:cNvPr id="167" name="Google Shape;167;p25"/>
          <p:cNvSpPr txBox="1"/>
          <p:nvPr/>
        </p:nvSpPr>
        <p:spPr>
          <a:xfrm>
            <a:off x="1488900" y="4143975"/>
            <a:ext cx="5996700" cy="7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T</a:t>
            </a:r>
            <a:r>
              <a:rPr lang="en" sz="2100"/>
              <a:t>hursday May 28 7:30</a:t>
            </a:r>
            <a:endParaRPr sz="2100"/>
          </a:p>
          <a:p>
            <a:pPr indent="0" lvl="0" marL="0" rtl="0" algn="ctr">
              <a:spcBef>
                <a:spcPts val="0"/>
              </a:spcBef>
              <a:spcAft>
                <a:spcPts val="0"/>
              </a:spcAft>
              <a:buNone/>
            </a:pPr>
            <a:r>
              <a:rPr lang="en"/>
              <a:t>markmorrisdancegroup.org/event/05-28-2020-dance-on-online-event/</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311700" y="256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 Quick Pause and Check In</a:t>
            </a:r>
            <a:endParaRPr>
              <a:latin typeface="Lobster"/>
              <a:ea typeface="Lobster"/>
              <a:cs typeface="Lobster"/>
              <a:sym typeface="Lobster"/>
            </a:endParaRPr>
          </a:p>
        </p:txBody>
      </p:sp>
      <p:sp>
        <p:nvSpPr>
          <p:cNvPr id="173" name="Google Shape;173;p26"/>
          <p:cNvSpPr txBox="1"/>
          <p:nvPr>
            <p:ph idx="1" type="body"/>
          </p:nvPr>
        </p:nvSpPr>
        <p:spPr>
          <a:xfrm>
            <a:off x="311700" y="922800"/>
            <a:ext cx="8520600" cy="398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Bree Serif"/>
                <a:ea typeface="Bree Serif"/>
                <a:cs typeface="Bree Serif"/>
                <a:sym typeface="Bree Serif"/>
              </a:rPr>
              <a:t>What might work for you? </a:t>
            </a:r>
            <a:endParaRPr sz="2400">
              <a:latin typeface="Bree Serif"/>
              <a:ea typeface="Bree Serif"/>
              <a:cs typeface="Bree Serif"/>
              <a:sym typeface="Bree Serif"/>
            </a:endParaRPr>
          </a:p>
          <a:p>
            <a:pPr indent="0" lvl="0" marL="0" rtl="0" algn="l">
              <a:spcBef>
                <a:spcPts val="1600"/>
              </a:spcBef>
              <a:spcAft>
                <a:spcPts val="0"/>
              </a:spcAft>
              <a:buNone/>
            </a:pPr>
            <a:r>
              <a:rPr lang="en">
                <a:latin typeface="Bree Serif"/>
                <a:ea typeface="Bree Serif"/>
                <a:cs typeface="Bree Serif"/>
                <a:sym typeface="Bree Serif"/>
              </a:rPr>
              <a:t>BENEFITS: Accessibility, showcase dancers work in new ways, develop new </a:t>
            </a:r>
            <a:endParaRPr>
              <a:latin typeface="Bree Serif"/>
              <a:ea typeface="Bree Serif"/>
              <a:cs typeface="Bree Serif"/>
              <a:sym typeface="Bree Serif"/>
            </a:endParaRPr>
          </a:p>
          <a:p>
            <a:pPr indent="0" lvl="0" marL="0" rtl="0" algn="l">
              <a:spcBef>
                <a:spcPts val="1600"/>
              </a:spcBef>
              <a:spcAft>
                <a:spcPts val="0"/>
              </a:spcAft>
              <a:buNone/>
            </a:pPr>
            <a:r>
              <a:rPr lang="en">
                <a:latin typeface="Bree Serif"/>
                <a:ea typeface="Bree Serif"/>
                <a:cs typeface="Bree Serif"/>
                <a:sym typeface="Bree Serif"/>
              </a:rPr>
              <a:t>skills, improve web presence, free  tutorials</a:t>
            </a:r>
            <a:endParaRPr>
              <a:latin typeface="Bree Serif"/>
              <a:ea typeface="Bree Serif"/>
              <a:cs typeface="Bree Serif"/>
              <a:sym typeface="Bree Serif"/>
            </a:endParaRPr>
          </a:p>
          <a:p>
            <a:pPr indent="0" lvl="0" marL="0" rtl="0" algn="l">
              <a:spcBef>
                <a:spcPts val="1600"/>
              </a:spcBef>
              <a:spcAft>
                <a:spcPts val="0"/>
              </a:spcAft>
              <a:buNone/>
            </a:pPr>
            <a:r>
              <a:t/>
            </a:r>
            <a:endParaRPr>
              <a:latin typeface="Bree Serif"/>
              <a:ea typeface="Bree Serif"/>
              <a:cs typeface="Bree Serif"/>
              <a:sym typeface="Bree Serif"/>
            </a:endParaRPr>
          </a:p>
          <a:p>
            <a:pPr indent="0" lvl="0" marL="0" rtl="0" algn="l">
              <a:spcBef>
                <a:spcPts val="1600"/>
              </a:spcBef>
              <a:spcAft>
                <a:spcPts val="0"/>
              </a:spcAft>
              <a:buNone/>
            </a:pPr>
            <a:r>
              <a:rPr lang="en">
                <a:latin typeface="Bree Serif"/>
                <a:ea typeface="Bree Serif"/>
                <a:cs typeface="Bree Serif"/>
                <a:sym typeface="Bree Serif"/>
              </a:rPr>
              <a:t>CHALLENGES: Variations in video/audio quality, connectivity, storage, </a:t>
            </a:r>
            <a:endParaRPr>
              <a:latin typeface="Bree Serif"/>
              <a:ea typeface="Bree Serif"/>
              <a:cs typeface="Bree Serif"/>
              <a:sym typeface="Bree Serif"/>
            </a:endParaRPr>
          </a:p>
          <a:p>
            <a:pPr indent="0" lvl="0" marL="0" rtl="0" algn="l">
              <a:spcBef>
                <a:spcPts val="1600"/>
              </a:spcBef>
              <a:spcAft>
                <a:spcPts val="0"/>
              </a:spcAft>
              <a:buNone/>
            </a:pPr>
            <a:r>
              <a:rPr lang="en">
                <a:latin typeface="Bree Serif"/>
                <a:ea typeface="Bree Serif"/>
                <a:cs typeface="Bree Serif"/>
                <a:sym typeface="Bree Serif"/>
              </a:rPr>
              <a:t>tech expertise, time</a:t>
            </a:r>
            <a:endParaRPr>
              <a:latin typeface="Bree Serif"/>
              <a:ea typeface="Bree Serif"/>
              <a:cs typeface="Bree Serif"/>
              <a:sym typeface="Bree Serif"/>
            </a:endParaRPr>
          </a:p>
          <a:p>
            <a:pPr indent="0" lvl="0" marL="0" rtl="0" algn="ctr">
              <a:spcBef>
                <a:spcPts val="1600"/>
              </a:spcBef>
              <a:spcAft>
                <a:spcPts val="0"/>
              </a:spcAft>
              <a:buNone/>
            </a:pPr>
            <a:r>
              <a:rPr lang="en">
                <a:latin typeface="Bree Serif"/>
                <a:ea typeface="Bree Serif"/>
                <a:cs typeface="Bree Serif"/>
                <a:sym typeface="Bree Serif"/>
              </a:rPr>
              <a:t>Ideas?</a:t>
            </a:r>
            <a:endParaRPr>
              <a:latin typeface="Bree Serif"/>
              <a:ea typeface="Bree Serif"/>
              <a:cs typeface="Bree Serif"/>
              <a:sym typeface="Bree Serif"/>
            </a:endParaRPr>
          </a:p>
          <a:p>
            <a:pPr indent="0" lvl="0" marL="457200" rtl="0" algn="l">
              <a:spcBef>
                <a:spcPts val="1600"/>
              </a:spcBef>
              <a:spcAft>
                <a:spcPts val="1600"/>
              </a:spcAft>
              <a:buNone/>
            </a:pPr>
            <a:r>
              <a:t/>
            </a:r>
            <a:endParaRPr/>
          </a:p>
        </p:txBody>
      </p:sp>
      <p:pic>
        <p:nvPicPr>
          <p:cNvPr id="174" name="Google Shape;174;p26"/>
          <p:cNvPicPr preferRelativeResize="0"/>
          <p:nvPr/>
        </p:nvPicPr>
        <p:blipFill>
          <a:blip r:embed="rId3">
            <a:alphaModFix/>
          </a:blip>
          <a:stretch>
            <a:fillRect/>
          </a:stretch>
        </p:blipFill>
        <p:spPr>
          <a:xfrm>
            <a:off x="7872100" y="509850"/>
            <a:ext cx="1110900" cy="1110900"/>
          </a:xfrm>
          <a:prstGeom prst="rect">
            <a:avLst/>
          </a:prstGeom>
          <a:noFill/>
          <a:ln>
            <a:noFill/>
          </a:ln>
        </p:spPr>
      </p:pic>
      <p:pic>
        <p:nvPicPr>
          <p:cNvPr id="175" name="Google Shape;175;p26"/>
          <p:cNvPicPr preferRelativeResize="0"/>
          <p:nvPr/>
        </p:nvPicPr>
        <p:blipFill>
          <a:blip r:embed="rId4">
            <a:alphaModFix/>
          </a:blip>
          <a:stretch>
            <a:fillRect/>
          </a:stretch>
        </p:blipFill>
        <p:spPr>
          <a:xfrm flipH="1">
            <a:off x="7955250" y="1620750"/>
            <a:ext cx="944600" cy="2413075"/>
          </a:xfrm>
          <a:prstGeom prst="rect">
            <a:avLst/>
          </a:prstGeom>
          <a:noFill/>
          <a:ln>
            <a:noFill/>
          </a:ln>
        </p:spPr>
      </p:pic>
      <p:pic>
        <p:nvPicPr>
          <p:cNvPr id="176" name="Google Shape;176;p26"/>
          <p:cNvPicPr preferRelativeResize="0"/>
          <p:nvPr/>
        </p:nvPicPr>
        <p:blipFill>
          <a:blip r:embed="rId5">
            <a:alphaModFix/>
          </a:blip>
          <a:stretch>
            <a:fillRect/>
          </a:stretch>
        </p:blipFill>
        <p:spPr>
          <a:xfrm>
            <a:off x="7809100" y="4123925"/>
            <a:ext cx="1259000" cy="944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95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Recital Ideas for Studio Owners &amp; Teachers</a:t>
            </a:r>
            <a:endParaRPr>
              <a:latin typeface="Lobster"/>
              <a:ea typeface="Lobster"/>
              <a:cs typeface="Lobster"/>
              <a:sym typeface="Lobster"/>
            </a:endParaRPr>
          </a:p>
        </p:txBody>
      </p:sp>
      <p:sp>
        <p:nvSpPr>
          <p:cNvPr id="182" name="Google Shape;182;p27"/>
          <p:cNvSpPr txBox="1"/>
          <p:nvPr>
            <p:ph idx="1" type="body"/>
          </p:nvPr>
        </p:nvSpPr>
        <p:spPr>
          <a:xfrm>
            <a:off x="0" y="750600"/>
            <a:ext cx="8860800" cy="4230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Bree Serif"/>
              <a:buChar char="●"/>
            </a:pPr>
            <a:r>
              <a:rPr lang="en" sz="2000">
                <a:latin typeface="Bree Serif"/>
                <a:ea typeface="Bree Serif"/>
                <a:cs typeface="Bree Serif"/>
                <a:sym typeface="Bree Serif"/>
              </a:rPr>
              <a:t>Outdoor venue for safer social distancing</a:t>
            </a:r>
            <a:endParaRPr sz="2000">
              <a:latin typeface="Bree Serif"/>
              <a:ea typeface="Bree Serif"/>
              <a:cs typeface="Bree Serif"/>
              <a:sym typeface="Bree Serif"/>
            </a:endParaRPr>
          </a:p>
          <a:p>
            <a:pPr indent="-355600" lvl="0" marL="457200" rtl="0" algn="l">
              <a:spcBef>
                <a:spcPts val="0"/>
              </a:spcBef>
              <a:spcAft>
                <a:spcPts val="0"/>
              </a:spcAft>
              <a:buSzPts val="2000"/>
              <a:buFont typeface="Bree Serif"/>
              <a:buChar char="●"/>
            </a:pPr>
            <a:r>
              <a:rPr lang="en" sz="2000">
                <a:latin typeface="Bree Serif"/>
                <a:ea typeface="Bree Serif"/>
                <a:cs typeface="Bree Serif"/>
                <a:sym typeface="Bree Serif"/>
              </a:rPr>
              <a:t>Senior showcase: special recognition for the graduating seniors</a:t>
            </a:r>
            <a:endParaRPr sz="2000">
              <a:latin typeface="Bree Serif"/>
              <a:ea typeface="Bree Serif"/>
              <a:cs typeface="Bree Serif"/>
              <a:sym typeface="Bree Serif"/>
            </a:endParaRPr>
          </a:p>
          <a:p>
            <a:pPr indent="-355600" lvl="0" marL="457200" rtl="0" algn="l">
              <a:spcBef>
                <a:spcPts val="0"/>
              </a:spcBef>
              <a:spcAft>
                <a:spcPts val="0"/>
              </a:spcAft>
              <a:buSzPts val="2000"/>
              <a:buFont typeface="Bree Serif"/>
              <a:buChar char="●"/>
            </a:pPr>
            <a:r>
              <a:rPr lang="en" sz="2000">
                <a:latin typeface="Bree Serif"/>
                <a:ea typeface="Bree Serif"/>
                <a:cs typeface="Bree Serif"/>
                <a:sym typeface="Bree Serif"/>
              </a:rPr>
              <a:t>Simultaneous Zoom performances in costume, option to record</a:t>
            </a:r>
            <a:endParaRPr sz="2000">
              <a:latin typeface="Bree Serif"/>
              <a:ea typeface="Bree Serif"/>
              <a:cs typeface="Bree Serif"/>
              <a:sym typeface="Bree Serif"/>
            </a:endParaRPr>
          </a:p>
          <a:p>
            <a:pPr indent="-355600" lvl="0" marL="457200" rtl="0" algn="l">
              <a:spcBef>
                <a:spcPts val="0"/>
              </a:spcBef>
              <a:spcAft>
                <a:spcPts val="0"/>
              </a:spcAft>
              <a:buSzPts val="2000"/>
              <a:buFont typeface="Bree Serif"/>
              <a:buChar char="●"/>
            </a:pPr>
            <a:r>
              <a:rPr lang="en" sz="2000">
                <a:latin typeface="Bree Serif"/>
                <a:ea typeface="Bree Serif"/>
                <a:cs typeface="Bree Serif"/>
                <a:sym typeface="Bree Serif"/>
              </a:rPr>
              <a:t>Awards</a:t>
            </a:r>
            <a:endParaRPr sz="2000">
              <a:latin typeface="Bree Serif"/>
              <a:ea typeface="Bree Serif"/>
              <a:cs typeface="Bree Serif"/>
              <a:sym typeface="Bree Serif"/>
            </a:endParaRPr>
          </a:p>
          <a:p>
            <a:pPr indent="-355600" lvl="0" marL="457200" rtl="0" algn="l">
              <a:spcBef>
                <a:spcPts val="0"/>
              </a:spcBef>
              <a:spcAft>
                <a:spcPts val="0"/>
              </a:spcAft>
              <a:buSzPts val="2000"/>
              <a:buFont typeface="Bree Serif"/>
              <a:buChar char="●"/>
            </a:pPr>
            <a:r>
              <a:rPr lang="en" sz="2000">
                <a:latin typeface="Bree Serif"/>
                <a:ea typeface="Bree Serif"/>
                <a:cs typeface="Bree Serif"/>
                <a:sym typeface="Bree Serif"/>
              </a:rPr>
              <a:t>Single class performances in auditorium/solos in studio </a:t>
            </a:r>
            <a:endParaRPr sz="2000">
              <a:latin typeface="Bree Serif"/>
              <a:ea typeface="Bree Serif"/>
              <a:cs typeface="Bree Serif"/>
              <a:sym typeface="Bree Serif"/>
            </a:endParaRPr>
          </a:p>
          <a:p>
            <a:pPr indent="0" lvl="0" marL="457200" rtl="0" algn="l">
              <a:spcBef>
                <a:spcPts val="1600"/>
              </a:spcBef>
              <a:spcAft>
                <a:spcPts val="0"/>
              </a:spcAft>
              <a:buNone/>
            </a:pPr>
            <a:r>
              <a:rPr lang="en" sz="2000">
                <a:latin typeface="Bree Serif"/>
                <a:ea typeface="Bree Serif"/>
                <a:cs typeface="Bree Serif"/>
                <a:sym typeface="Bree Serif"/>
              </a:rPr>
              <a:t>Audience Options: Invite 1 adult for live viewing; live stream, or both</a:t>
            </a:r>
            <a:endParaRPr sz="2000">
              <a:latin typeface="Bree Serif"/>
              <a:ea typeface="Bree Serif"/>
              <a:cs typeface="Bree Serif"/>
              <a:sym typeface="Bree Serif"/>
            </a:endParaRPr>
          </a:p>
          <a:p>
            <a:pPr indent="-355600" lvl="0" marL="457200" rtl="0" algn="l">
              <a:spcBef>
                <a:spcPts val="1600"/>
              </a:spcBef>
              <a:spcAft>
                <a:spcPts val="0"/>
              </a:spcAft>
              <a:buSzPts val="2000"/>
              <a:buFont typeface="Bree Serif"/>
              <a:buChar char="●"/>
            </a:pPr>
            <a:r>
              <a:rPr lang="en" sz="2000">
                <a:latin typeface="Bree Serif"/>
                <a:ea typeface="Bree Serif"/>
                <a:cs typeface="Bree Serif"/>
                <a:sym typeface="Bree Serif"/>
              </a:rPr>
              <a:t>Can then compile videos and present a hybrid performance event</a:t>
            </a:r>
            <a:endParaRPr sz="2000">
              <a:latin typeface="Bree Serif"/>
              <a:ea typeface="Bree Serif"/>
              <a:cs typeface="Bree Serif"/>
              <a:sym typeface="Bree Serif"/>
            </a:endParaRPr>
          </a:p>
          <a:p>
            <a:pPr indent="0" lvl="0" marL="0" rtl="0" algn="l">
              <a:spcBef>
                <a:spcPts val="1600"/>
              </a:spcBef>
              <a:spcAft>
                <a:spcPts val="1600"/>
              </a:spcAft>
              <a:buNone/>
            </a:pPr>
            <a:r>
              <a:rPr lang="en">
                <a:latin typeface="Bree Serif"/>
                <a:ea typeface="Bree Serif"/>
                <a:cs typeface="Bree Serif"/>
                <a:sym typeface="Bree Serif"/>
              </a:rPr>
              <a:t>Considerations: Additional staff, volunteers, &amp; training for social distancing measures.</a:t>
            </a:r>
            <a:endParaRPr>
              <a:latin typeface="Bree Serif"/>
              <a:ea typeface="Bree Serif"/>
              <a:cs typeface="Bree Serif"/>
              <a:sym typeface="Bree Serif"/>
            </a:endParaRPr>
          </a:p>
        </p:txBody>
      </p:sp>
      <p:pic>
        <p:nvPicPr>
          <p:cNvPr id="183" name="Google Shape;183;p27"/>
          <p:cNvPicPr preferRelativeResize="0"/>
          <p:nvPr/>
        </p:nvPicPr>
        <p:blipFill>
          <a:blip r:embed="rId3">
            <a:alphaModFix/>
          </a:blip>
          <a:stretch>
            <a:fillRect/>
          </a:stretch>
        </p:blipFill>
        <p:spPr>
          <a:xfrm>
            <a:off x="7279500" y="31863"/>
            <a:ext cx="1801975" cy="1168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87" name="Shape 187"/>
        <p:cNvGrpSpPr/>
        <p:nvPr/>
      </p:nvGrpSpPr>
      <p:grpSpPr>
        <a:xfrm>
          <a:off x="0" y="0"/>
          <a:ext cx="0" cy="0"/>
          <a:chOff x="0" y="0"/>
          <a:chExt cx="0" cy="0"/>
        </a:xfrm>
      </p:grpSpPr>
      <p:sp>
        <p:nvSpPr>
          <p:cNvPr id="188" name="Google Shape;188;p28"/>
          <p:cNvSpPr txBox="1"/>
          <p:nvPr>
            <p:ph type="title"/>
          </p:nvPr>
        </p:nvSpPr>
        <p:spPr>
          <a:xfrm>
            <a:off x="306425" y="329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Preparing for Recitals: </a:t>
            </a:r>
            <a:endParaRPr>
              <a:latin typeface="Lobster"/>
              <a:ea typeface="Lobster"/>
              <a:cs typeface="Lobster"/>
              <a:sym typeface="Lobster"/>
            </a:endParaRPr>
          </a:p>
        </p:txBody>
      </p:sp>
      <p:sp>
        <p:nvSpPr>
          <p:cNvPr id="189" name="Google Shape;189;p28"/>
          <p:cNvSpPr txBox="1"/>
          <p:nvPr>
            <p:ph idx="1" type="body"/>
          </p:nvPr>
        </p:nvSpPr>
        <p:spPr>
          <a:xfrm>
            <a:off x="141600" y="1101950"/>
            <a:ext cx="8860800" cy="2813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ree Serif"/>
              <a:buChar char="●"/>
            </a:pPr>
            <a:r>
              <a:rPr lang="en">
                <a:latin typeface="Bree Serif"/>
                <a:ea typeface="Bree Serif"/>
                <a:cs typeface="Bree Serif"/>
                <a:sym typeface="Bree Serif"/>
              </a:rPr>
              <a:t>Pre-record choreography.</a:t>
            </a:r>
            <a:endParaRPr>
              <a:latin typeface="Bree Serif"/>
              <a:ea typeface="Bree Serif"/>
              <a:cs typeface="Bree Serif"/>
              <a:sym typeface="Bree Serif"/>
            </a:endParaRPr>
          </a:p>
          <a:p>
            <a:pPr indent="-342900" lvl="0" marL="457200" rtl="0" algn="l">
              <a:spcBef>
                <a:spcPts val="0"/>
              </a:spcBef>
              <a:spcAft>
                <a:spcPts val="0"/>
              </a:spcAft>
              <a:buSzPts val="1800"/>
              <a:buFont typeface="Bree Serif"/>
              <a:buChar char="●"/>
            </a:pPr>
            <a:r>
              <a:rPr lang="en">
                <a:latin typeface="Bree Serif"/>
                <a:ea typeface="Bree Serif"/>
                <a:cs typeface="Bree Serif"/>
                <a:sym typeface="Bree Serif"/>
              </a:rPr>
              <a:t>Enlist an older youth to “aide” for the class and learn it. Provides a model other than you</a:t>
            </a:r>
            <a:endParaRPr>
              <a:latin typeface="Bree Serif"/>
              <a:ea typeface="Bree Serif"/>
              <a:cs typeface="Bree Serif"/>
              <a:sym typeface="Bree Serif"/>
            </a:endParaRPr>
          </a:p>
          <a:p>
            <a:pPr indent="-342900" lvl="0" marL="457200" rtl="0" algn="l">
              <a:spcBef>
                <a:spcPts val="0"/>
              </a:spcBef>
              <a:spcAft>
                <a:spcPts val="0"/>
              </a:spcAft>
              <a:buSzPts val="1800"/>
              <a:buFont typeface="Bree Serif"/>
              <a:buChar char="●"/>
            </a:pPr>
            <a:r>
              <a:rPr lang="en">
                <a:latin typeface="Bree Serif"/>
                <a:ea typeface="Bree Serif"/>
                <a:cs typeface="Bree Serif"/>
                <a:sym typeface="Bree Serif"/>
              </a:rPr>
              <a:t>Screen share pre-recorded video and offer feedback during Zoom classes</a:t>
            </a:r>
            <a:endParaRPr>
              <a:latin typeface="Bree Serif"/>
              <a:ea typeface="Bree Serif"/>
              <a:cs typeface="Bree Serif"/>
              <a:sym typeface="Bree Serif"/>
            </a:endParaRPr>
          </a:p>
          <a:p>
            <a:pPr indent="-342900" lvl="0" marL="457200" rtl="0" algn="l">
              <a:spcBef>
                <a:spcPts val="0"/>
              </a:spcBef>
              <a:spcAft>
                <a:spcPts val="0"/>
              </a:spcAft>
              <a:buSzPts val="1800"/>
              <a:buFont typeface="Bree Serif"/>
              <a:buChar char="●"/>
            </a:pPr>
            <a:r>
              <a:rPr lang="en">
                <a:latin typeface="Bree Serif"/>
                <a:ea typeface="Bree Serif"/>
                <a:cs typeface="Bree Serif"/>
                <a:sym typeface="Bree Serif"/>
              </a:rPr>
              <a:t>Drive through costume pick up for quick, personal check in</a:t>
            </a:r>
            <a:endParaRPr>
              <a:latin typeface="Bree Serif"/>
              <a:ea typeface="Bree Serif"/>
              <a:cs typeface="Bree Serif"/>
              <a:sym typeface="Bree Serif"/>
            </a:endParaRPr>
          </a:p>
          <a:p>
            <a:pPr indent="-342900" lvl="0" marL="457200" rtl="0" algn="l">
              <a:spcBef>
                <a:spcPts val="0"/>
              </a:spcBef>
              <a:spcAft>
                <a:spcPts val="0"/>
              </a:spcAft>
              <a:buSzPts val="1800"/>
              <a:buFont typeface="Bree Serif"/>
              <a:buChar char="●"/>
            </a:pPr>
            <a:r>
              <a:rPr lang="en">
                <a:latin typeface="Bree Serif"/>
                <a:ea typeface="Bree Serif"/>
                <a:cs typeface="Bree Serif"/>
                <a:sym typeface="Bree Serif"/>
              </a:rPr>
              <a:t>Virtual costume parade</a:t>
            </a:r>
            <a:endParaRPr sz="1600">
              <a:latin typeface="Bree Serif"/>
              <a:ea typeface="Bree Serif"/>
              <a:cs typeface="Bree Serif"/>
              <a:sym typeface="Bree Serif"/>
            </a:endParaRPr>
          </a:p>
          <a:p>
            <a:pPr indent="-342900" lvl="0" marL="457200" rtl="0" algn="l">
              <a:spcBef>
                <a:spcPts val="0"/>
              </a:spcBef>
              <a:spcAft>
                <a:spcPts val="0"/>
              </a:spcAft>
              <a:buSzPts val="1800"/>
              <a:buFont typeface="Bree Serif"/>
              <a:buChar char="●"/>
            </a:pPr>
            <a:r>
              <a:rPr lang="en">
                <a:latin typeface="Bree Serif"/>
                <a:ea typeface="Bree Serif"/>
                <a:cs typeface="Bree Serif"/>
                <a:sym typeface="Bree Serif"/>
              </a:rPr>
              <a:t>Rehearsal in costume for special moments</a:t>
            </a:r>
            <a:endParaRPr>
              <a:latin typeface="Bree Serif"/>
              <a:ea typeface="Bree Serif"/>
              <a:cs typeface="Bree Serif"/>
              <a:sym typeface="Bree Serif"/>
            </a:endParaRPr>
          </a:p>
          <a:p>
            <a:pPr indent="0" lvl="0" marL="0" rtl="0" algn="l">
              <a:spcBef>
                <a:spcPts val="1600"/>
              </a:spcBef>
              <a:spcAft>
                <a:spcPts val="1600"/>
              </a:spcAft>
              <a:buNone/>
            </a:pPr>
            <a:r>
              <a:t/>
            </a:r>
            <a:endParaRPr/>
          </a:p>
        </p:txBody>
      </p:sp>
      <p:pic>
        <p:nvPicPr>
          <p:cNvPr id="190" name="Google Shape;190;p28"/>
          <p:cNvPicPr preferRelativeResize="0"/>
          <p:nvPr/>
        </p:nvPicPr>
        <p:blipFill>
          <a:blip r:embed="rId3">
            <a:alphaModFix/>
          </a:blip>
          <a:stretch>
            <a:fillRect/>
          </a:stretch>
        </p:blipFill>
        <p:spPr>
          <a:xfrm>
            <a:off x="4789963" y="3683812"/>
            <a:ext cx="959299" cy="1199651"/>
          </a:xfrm>
          <a:prstGeom prst="rect">
            <a:avLst/>
          </a:prstGeom>
          <a:noFill/>
          <a:ln>
            <a:noFill/>
          </a:ln>
        </p:spPr>
      </p:pic>
      <p:pic>
        <p:nvPicPr>
          <p:cNvPr id="191" name="Google Shape;191;p28"/>
          <p:cNvPicPr preferRelativeResize="0"/>
          <p:nvPr/>
        </p:nvPicPr>
        <p:blipFill>
          <a:blip r:embed="rId4">
            <a:alphaModFix/>
          </a:blip>
          <a:stretch>
            <a:fillRect/>
          </a:stretch>
        </p:blipFill>
        <p:spPr>
          <a:xfrm>
            <a:off x="6523100" y="3772837"/>
            <a:ext cx="1664501" cy="1106801"/>
          </a:xfrm>
          <a:prstGeom prst="rect">
            <a:avLst/>
          </a:prstGeom>
          <a:noFill/>
          <a:ln>
            <a:noFill/>
          </a:ln>
        </p:spPr>
      </p:pic>
      <p:pic>
        <p:nvPicPr>
          <p:cNvPr id="192" name="Google Shape;192;p28"/>
          <p:cNvPicPr preferRelativeResize="0"/>
          <p:nvPr/>
        </p:nvPicPr>
        <p:blipFill>
          <a:blip r:embed="rId5">
            <a:alphaModFix/>
          </a:blip>
          <a:stretch>
            <a:fillRect/>
          </a:stretch>
        </p:blipFill>
        <p:spPr>
          <a:xfrm>
            <a:off x="684149" y="3721543"/>
            <a:ext cx="1664499" cy="1110206"/>
          </a:xfrm>
          <a:prstGeom prst="rect">
            <a:avLst/>
          </a:prstGeom>
          <a:noFill/>
          <a:ln>
            <a:noFill/>
          </a:ln>
        </p:spPr>
      </p:pic>
      <p:pic>
        <p:nvPicPr>
          <p:cNvPr id="193" name="Google Shape;193;p28"/>
          <p:cNvPicPr preferRelativeResize="0"/>
          <p:nvPr/>
        </p:nvPicPr>
        <p:blipFill>
          <a:blip r:embed="rId6">
            <a:alphaModFix/>
          </a:blip>
          <a:stretch>
            <a:fillRect/>
          </a:stretch>
        </p:blipFill>
        <p:spPr>
          <a:xfrm>
            <a:off x="2976825" y="3730224"/>
            <a:ext cx="1039302" cy="1106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197" name="Shape 197"/>
        <p:cNvGrpSpPr/>
        <p:nvPr/>
      </p:nvGrpSpPr>
      <p:grpSpPr>
        <a:xfrm>
          <a:off x="0" y="0"/>
          <a:ext cx="0" cy="0"/>
          <a:chOff x="0" y="0"/>
          <a:chExt cx="0" cy="0"/>
        </a:xfrm>
      </p:grpSpPr>
      <p:sp>
        <p:nvSpPr>
          <p:cNvPr id="198" name="Google Shape;198;p29"/>
          <p:cNvSpPr txBox="1"/>
          <p:nvPr>
            <p:ph type="title"/>
          </p:nvPr>
        </p:nvSpPr>
        <p:spPr>
          <a:xfrm>
            <a:off x="311700" y="163075"/>
            <a:ext cx="8520600" cy="12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Practical Matters...</a:t>
            </a:r>
            <a:endParaRPr>
              <a:latin typeface="Lobster"/>
              <a:ea typeface="Lobster"/>
              <a:cs typeface="Lobster"/>
              <a:sym typeface="Lobster"/>
            </a:endParaRPr>
          </a:p>
          <a:p>
            <a:pPr indent="0" lvl="0" marL="0" rtl="0" algn="ctr">
              <a:spcBef>
                <a:spcPts val="0"/>
              </a:spcBef>
              <a:spcAft>
                <a:spcPts val="0"/>
              </a:spcAft>
              <a:buNone/>
            </a:pPr>
            <a:r>
              <a:rPr lang="en" sz="4000">
                <a:latin typeface="Permanent Marker"/>
                <a:ea typeface="Permanent Marker"/>
                <a:cs typeface="Permanent Marker"/>
                <a:sym typeface="Permanent Marker"/>
              </a:rPr>
              <a:t>Where’s the </a:t>
            </a:r>
            <a:endParaRPr sz="4000">
              <a:latin typeface="Permanent Marker"/>
              <a:ea typeface="Permanent Marker"/>
              <a:cs typeface="Permanent Marker"/>
              <a:sym typeface="Permanent Marker"/>
            </a:endParaRPr>
          </a:p>
        </p:txBody>
      </p:sp>
      <p:pic>
        <p:nvPicPr>
          <p:cNvPr id="199" name="Google Shape;199;p29"/>
          <p:cNvPicPr preferRelativeResize="0"/>
          <p:nvPr/>
        </p:nvPicPr>
        <p:blipFill>
          <a:blip r:embed="rId3">
            <a:alphaModFix/>
          </a:blip>
          <a:stretch>
            <a:fillRect/>
          </a:stretch>
        </p:blipFill>
        <p:spPr>
          <a:xfrm>
            <a:off x="447100" y="1238550"/>
            <a:ext cx="8520599" cy="33303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203" name="Shape 203"/>
        <p:cNvGrpSpPr/>
        <p:nvPr/>
      </p:nvGrpSpPr>
      <p:grpSpPr>
        <a:xfrm>
          <a:off x="0" y="0"/>
          <a:ext cx="0" cy="0"/>
          <a:chOff x="0" y="0"/>
          <a:chExt cx="0" cy="0"/>
        </a:xfrm>
      </p:grpSpPr>
      <p:sp>
        <p:nvSpPr>
          <p:cNvPr id="204" name="Google Shape;20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Tiered Ticket Prices: </a:t>
            </a:r>
            <a:r>
              <a:rPr lang="en" sz="2000">
                <a:latin typeface="Bree Serif"/>
                <a:ea typeface="Bree Serif"/>
                <a:cs typeface="Bree Serif"/>
                <a:sym typeface="Bree Serif"/>
              </a:rPr>
              <a:t>Watch Live, Limited Access, &amp; Unlimited Access</a:t>
            </a:r>
            <a:endParaRPr sz="2000">
              <a:latin typeface="Bree Serif"/>
              <a:ea typeface="Bree Serif"/>
              <a:cs typeface="Bree Serif"/>
              <a:sym typeface="Bree Serif"/>
            </a:endParaRPr>
          </a:p>
        </p:txBody>
      </p:sp>
      <p:sp>
        <p:nvSpPr>
          <p:cNvPr id="205" name="Google Shape;205;p30"/>
          <p:cNvSpPr txBox="1"/>
          <p:nvPr>
            <p:ph idx="1" type="body"/>
          </p:nvPr>
        </p:nvSpPr>
        <p:spPr>
          <a:xfrm>
            <a:off x="311700" y="1152475"/>
            <a:ext cx="3999900" cy="35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Permanent Marker"/>
                <a:ea typeface="Permanent Marker"/>
                <a:cs typeface="Permanent Marker"/>
                <a:sym typeface="Permanent Marker"/>
              </a:rPr>
              <a:t>EventBrite - www.eventbrite.com</a:t>
            </a:r>
            <a:endParaRPr sz="1900">
              <a:latin typeface="Permanent Marker"/>
              <a:ea typeface="Permanent Marker"/>
              <a:cs typeface="Permanent Marker"/>
              <a:sym typeface="Permanent Marker"/>
            </a:endParaRPr>
          </a:p>
          <a:p>
            <a:pPr indent="0" lvl="0" marL="152400" marR="152400" rtl="0" algn="l">
              <a:lnSpc>
                <a:spcPct val="137500"/>
              </a:lnSpc>
              <a:spcBef>
                <a:spcPts val="1600"/>
              </a:spcBef>
              <a:spcAft>
                <a:spcPts val="0"/>
              </a:spcAft>
              <a:buClr>
                <a:schemeClr val="dk1"/>
              </a:buClr>
              <a:buSzPts val="1100"/>
              <a:buFont typeface="Arial"/>
              <a:buNone/>
            </a:pPr>
            <a:r>
              <a:rPr b="1" lang="en" sz="1200">
                <a:solidFill>
                  <a:schemeClr val="dk1"/>
                </a:solidFill>
              </a:rPr>
              <a:t>Sell tickets in the app</a:t>
            </a:r>
            <a:endParaRPr b="1" sz="1200">
              <a:solidFill>
                <a:schemeClr val="dk1"/>
              </a:solidFill>
            </a:endParaRPr>
          </a:p>
          <a:p>
            <a:pPr indent="-304800" lvl="0" marL="800100" marR="342900" rtl="0" algn="l">
              <a:spcBef>
                <a:spcPts val="2600"/>
              </a:spcBef>
              <a:spcAft>
                <a:spcPts val="0"/>
              </a:spcAft>
              <a:buClr>
                <a:schemeClr val="dk1"/>
              </a:buClr>
              <a:buSzPts val="1200"/>
              <a:buAutoNum type="arabicPeriod"/>
            </a:pPr>
            <a:r>
              <a:rPr lang="en" sz="1200">
                <a:solidFill>
                  <a:schemeClr val="dk1"/>
                </a:solidFill>
              </a:rPr>
              <a:t>Log in on your device.</a:t>
            </a:r>
            <a:endParaRPr sz="1200">
              <a:solidFill>
                <a:schemeClr val="dk1"/>
              </a:solidFill>
            </a:endParaRPr>
          </a:p>
          <a:p>
            <a:pPr indent="-304800" lvl="0" marL="800100" marR="342900" rtl="0" algn="l">
              <a:spcBef>
                <a:spcPts val="0"/>
              </a:spcBef>
              <a:spcAft>
                <a:spcPts val="0"/>
              </a:spcAft>
              <a:buClr>
                <a:schemeClr val="dk1"/>
              </a:buClr>
              <a:buSzPts val="1200"/>
              <a:buAutoNum type="arabicPeriod"/>
            </a:pPr>
            <a:r>
              <a:rPr lang="en" sz="1200">
                <a:solidFill>
                  <a:schemeClr val="dk1"/>
                </a:solidFill>
              </a:rPr>
              <a:t>Choose your event (on the "Select Event" screen).</a:t>
            </a:r>
            <a:endParaRPr sz="1200">
              <a:solidFill>
                <a:schemeClr val="dk1"/>
              </a:solidFill>
            </a:endParaRPr>
          </a:p>
          <a:p>
            <a:pPr indent="-304800" lvl="0" marL="800100" marR="342900" rtl="0" algn="l">
              <a:spcBef>
                <a:spcPts val="0"/>
              </a:spcBef>
              <a:spcAft>
                <a:spcPts val="0"/>
              </a:spcAft>
              <a:buClr>
                <a:schemeClr val="dk1"/>
              </a:buClr>
              <a:buSzPts val="1200"/>
              <a:buAutoNum type="arabicPeriod"/>
            </a:pPr>
            <a:r>
              <a:rPr lang="en" sz="1200">
                <a:solidFill>
                  <a:schemeClr val="dk1"/>
                </a:solidFill>
              </a:rPr>
              <a:t>Tap "</a:t>
            </a:r>
            <a:r>
              <a:rPr b="1" lang="en" sz="1200">
                <a:solidFill>
                  <a:schemeClr val="dk1"/>
                </a:solidFill>
              </a:rPr>
              <a:t>Sell</a:t>
            </a:r>
            <a:r>
              <a:rPr lang="en" sz="1200">
                <a:solidFill>
                  <a:schemeClr val="dk1"/>
                </a:solidFill>
              </a:rPr>
              <a:t>".</a:t>
            </a:r>
            <a:endParaRPr sz="1200">
              <a:solidFill>
                <a:schemeClr val="dk1"/>
              </a:solidFill>
            </a:endParaRPr>
          </a:p>
          <a:p>
            <a:pPr indent="-304800" lvl="0" marL="800100" marR="342900" rtl="0" algn="l">
              <a:spcBef>
                <a:spcPts val="0"/>
              </a:spcBef>
              <a:spcAft>
                <a:spcPts val="0"/>
              </a:spcAft>
              <a:buClr>
                <a:schemeClr val="dk1"/>
              </a:buClr>
              <a:buSzPts val="1200"/>
              <a:buAutoNum type="arabicPeriod"/>
            </a:pPr>
            <a:r>
              <a:rPr lang="en" sz="1200">
                <a:solidFill>
                  <a:schemeClr val="dk1"/>
                </a:solidFill>
              </a:rPr>
              <a:t>Add </a:t>
            </a:r>
            <a:r>
              <a:rPr b="1" lang="en" sz="1200">
                <a:solidFill>
                  <a:schemeClr val="dk1"/>
                </a:solidFill>
              </a:rPr>
              <a:t>tickets</a:t>
            </a:r>
            <a:r>
              <a:rPr lang="en" sz="1200">
                <a:solidFill>
                  <a:schemeClr val="dk1"/>
                </a:solidFill>
              </a:rPr>
              <a:t> and select a payment method.</a:t>
            </a:r>
            <a:endParaRPr sz="1200">
              <a:solidFill>
                <a:schemeClr val="dk1"/>
              </a:solidFill>
            </a:endParaRPr>
          </a:p>
          <a:p>
            <a:pPr indent="-304800" lvl="0" marL="800100" marR="342900" rtl="0" algn="l">
              <a:spcBef>
                <a:spcPts val="0"/>
              </a:spcBef>
              <a:spcAft>
                <a:spcPts val="0"/>
              </a:spcAft>
              <a:buClr>
                <a:schemeClr val="dk1"/>
              </a:buClr>
              <a:buSzPts val="1200"/>
              <a:buAutoNum type="arabicPeriod"/>
            </a:pPr>
            <a:r>
              <a:rPr lang="en" sz="1200">
                <a:solidFill>
                  <a:schemeClr val="dk1"/>
                </a:solidFill>
              </a:rPr>
              <a:t>Check in attendees or process a new </a:t>
            </a:r>
            <a:r>
              <a:rPr b="1" lang="en" sz="1200">
                <a:solidFill>
                  <a:schemeClr val="dk1"/>
                </a:solidFill>
              </a:rPr>
              <a:t>sale</a:t>
            </a:r>
            <a:r>
              <a:rPr lang="en" sz="1200">
                <a:solidFill>
                  <a:schemeClr val="dk1"/>
                </a:solidFill>
              </a:rPr>
              <a:t>.</a:t>
            </a:r>
            <a:endParaRPr sz="1200">
              <a:solidFill>
                <a:schemeClr val="dk1"/>
              </a:solidFill>
            </a:endParaRPr>
          </a:p>
          <a:p>
            <a:pPr indent="0" lvl="0" marL="152400" marR="152400" rtl="0" algn="l">
              <a:lnSpc>
                <a:spcPct val="158000"/>
              </a:lnSpc>
              <a:spcBef>
                <a:spcPts val="1800"/>
              </a:spcBef>
              <a:spcAft>
                <a:spcPts val="0"/>
              </a:spcAft>
              <a:buClr>
                <a:schemeClr val="dk1"/>
              </a:buClr>
              <a:buSzPts val="1100"/>
              <a:buFont typeface="Arial"/>
              <a:buNone/>
            </a:pPr>
            <a:r>
              <a:t/>
            </a:r>
            <a:endParaRPr sz="1100">
              <a:solidFill>
                <a:srgbClr val="660099"/>
              </a:solidFill>
              <a:uFill>
                <a:noFill/>
              </a:uFill>
              <a:latin typeface="Roboto"/>
              <a:ea typeface="Roboto"/>
              <a:cs typeface="Roboto"/>
              <a:sym typeface="Roboto"/>
              <a:hlinkClick r:id="rId3"/>
            </a:endParaRPr>
          </a:p>
          <a:p>
            <a:pPr indent="0" lvl="0" marL="152400" marR="152400" rtl="0" algn="l">
              <a:lnSpc>
                <a:spcPct val="158000"/>
              </a:lnSpc>
              <a:spcBef>
                <a:spcPts val="0"/>
              </a:spcBef>
              <a:spcAft>
                <a:spcPts val="0"/>
              </a:spcAft>
              <a:buNone/>
            </a:pPr>
            <a:r>
              <a:t/>
            </a:r>
            <a:endParaRPr sz="1600">
              <a:latin typeface="Permanent Marker"/>
              <a:ea typeface="Permanent Marker"/>
              <a:cs typeface="Permanent Marker"/>
              <a:sym typeface="Permanent Marker"/>
            </a:endParaRPr>
          </a:p>
          <a:p>
            <a:pPr indent="0" lvl="0" marL="0" rtl="0" algn="l">
              <a:spcBef>
                <a:spcPts val="0"/>
              </a:spcBef>
              <a:spcAft>
                <a:spcPts val="0"/>
              </a:spcAft>
              <a:buNone/>
            </a:pPr>
            <a:r>
              <a:t/>
            </a:r>
            <a:endParaRPr sz="1600">
              <a:latin typeface="Permanent Marker"/>
              <a:ea typeface="Permanent Marker"/>
              <a:cs typeface="Permanent Marker"/>
              <a:sym typeface="Permanent Marker"/>
            </a:endParaRPr>
          </a:p>
          <a:p>
            <a:pPr indent="0" lvl="0" marL="0" rtl="0" algn="l">
              <a:spcBef>
                <a:spcPts val="1600"/>
              </a:spcBef>
              <a:spcAft>
                <a:spcPts val="1600"/>
              </a:spcAft>
              <a:buNone/>
            </a:pPr>
            <a:r>
              <a:t/>
            </a:r>
            <a:endParaRPr sz="1600">
              <a:latin typeface="Permanent Marker"/>
              <a:ea typeface="Permanent Marker"/>
              <a:cs typeface="Permanent Marker"/>
              <a:sym typeface="Permanent Marker"/>
            </a:endParaRPr>
          </a:p>
        </p:txBody>
      </p:sp>
      <p:sp>
        <p:nvSpPr>
          <p:cNvPr id="206" name="Google Shape;206;p3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Permanent Marker"/>
                <a:ea typeface="Permanent Marker"/>
                <a:cs typeface="Permanent Marker"/>
                <a:sym typeface="Permanent Marker"/>
              </a:rPr>
              <a:t>Brown Paper Tickets</a:t>
            </a:r>
            <a:endParaRPr sz="2000">
              <a:latin typeface="Permanent Marker"/>
              <a:ea typeface="Permanent Marker"/>
              <a:cs typeface="Permanent Marker"/>
              <a:sym typeface="Permanent Marker"/>
            </a:endParaRPr>
          </a:p>
          <a:p>
            <a:pPr indent="0" lvl="0" marL="0" rtl="0" algn="l">
              <a:spcBef>
                <a:spcPts val="1600"/>
              </a:spcBef>
              <a:spcAft>
                <a:spcPts val="0"/>
              </a:spcAft>
              <a:buNone/>
            </a:pPr>
            <a:r>
              <a:rPr lang="en" sz="1600" u="sng">
                <a:solidFill>
                  <a:srgbClr val="000000"/>
                </a:solidFill>
                <a:latin typeface="Permanent Marker"/>
                <a:ea typeface="Permanent Marker"/>
                <a:cs typeface="Permanent Marker"/>
                <a:sym typeface="Permanent Marker"/>
                <a:hlinkClick r:id="rId4"/>
              </a:rPr>
              <a:t>https://www.brownpapertickets.com/services.html</a:t>
            </a:r>
            <a:endParaRPr sz="1600">
              <a:solidFill>
                <a:srgbClr val="000000"/>
              </a:solidFill>
              <a:latin typeface="Permanent Marker"/>
              <a:ea typeface="Permanent Marker"/>
              <a:cs typeface="Permanent Marker"/>
              <a:sym typeface="Permanent Marker"/>
            </a:endParaRPr>
          </a:p>
          <a:p>
            <a:pPr indent="0" lvl="0" marL="0" rtl="0" algn="l">
              <a:spcBef>
                <a:spcPts val="1600"/>
              </a:spcBef>
              <a:spcAft>
                <a:spcPts val="0"/>
              </a:spcAft>
              <a:buNone/>
            </a:pPr>
            <a:r>
              <a:t/>
            </a:r>
            <a:endParaRPr sz="1600">
              <a:latin typeface="Permanent Marker"/>
              <a:ea typeface="Permanent Marker"/>
              <a:cs typeface="Permanent Marker"/>
              <a:sym typeface="Permanent Marker"/>
            </a:endParaRPr>
          </a:p>
          <a:p>
            <a:pPr indent="0" lvl="0" marL="0" rtl="0" algn="l">
              <a:spcBef>
                <a:spcPts val="1600"/>
              </a:spcBef>
              <a:spcAft>
                <a:spcPts val="1600"/>
              </a:spcAft>
              <a:buNone/>
            </a:pPr>
            <a:r>
              <a:t/>
            </a:r>
            <a:endParaRPr sz="1600">
              <a:latin typeface="Permanent Marker"/>
              <a:ea typeface="Permanent Marker"/>
              <a:cs typeface="Permanent Marker"/>
              <a:sym typeface="Permanent Marker"/>
            </a:endParaRPr>
          </a:p>
        </p:txBody>
      </p:sp>
      <p:pic>
        <p:nvPicPr>
          <p:cNvPr id="207" name="Google Shape;207;p30"/>
          <p:cNvPicPr preferRelativeResize="0"/>
          <p:nvPr/>
        </p:nvPicPr>
        <p:blipFill>
          <a:blip r:embed="rId5">
            <a:alphaModFix/>
          </a:blip>
          <a:stretch>
            <a:fillRect/>
          </a:stretch>
        </p:blipFill>
        <p:spPr>
          <a:xfrm>
            <a:off x="5838425" y="2496100"/>
            <a:ext cx="1814625" cy="17928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211" name="Shape 211"/>
        <p:cNvGrpSpPr/>
        <p:nvPr/>
      </p:nvGrpSpPr>
      <p:grpSpPr>
        <a:xfrm>
          <a:off x="0" y="0"/>
          <a:ext cx="0" cy="0"/>
          <a:chOff x="0" y="0"/>
          <a:chExt cx="0" cy="0"/>
        </a:xfrm>
      </p:grpSpPr>
      <p:sp>
        <p:nvSpPr>
          <p:cNvPr id="212" name="Google Shape;21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Ticket Sales: </a:t>
            </a:r>
            <a:r>
              <a:rPr lang="en" sz="2000">
                <a:latin typeface="Bree Serif"/>
                <a:ea typeface="Bree Serif"/>
                <a:cs typeface="Bree Serif"/>
                <a:sym typeface="Bree Serif"/>
              </a:rPr>
              <a:t>Continued</a:t>
            </a:r>
            <a:endParaRPr sz="2000">
              <a:latin typeface="Bree Serif"/>
              <a:ea typeface="Bree Serif"/>
              <a:cs typeface="Bree Serif"/>
              <a:sym typeface="Bree Serif"/>
            </a:endParaRPr>
          </a:p>
        </p:txBody>
      </p:sp>
      <p:sp>
        <p:nvSpPr>
          <p:cNvPr id="213" name="Google Shape;213;p3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ermanent Marker"/>
                <a:ea typeface="Permanent Marker"/>
                <a:cs typeface="Permanent Marker"/>
                <a:sym typeface="Permanent Marker"/>
              </a:rPr>
              <a:t>Ticket leap </a:t>
            </a:r>
            <a:r>
              <a:rPr lang="en" sz="1600">
                <a:solidFill>
                  <a:srgbClr val="000000"/>
                </a:solidFill>
                <a:latin typeface="Permanent Marker"/>
                <a:ea typeface="Permanent Marker"/>
                <a:cs typeface="Permanent Marker"/>
                <a:sym typeface="Permanent Marker"/>
              </a:rPr>
              <a:t>-</a:t>
            </a:r>
            <a:r>
              <a:rPr lang="en" sz="1600" u="sng">
                <a:solidFill>
                  <a:srgbClr val="000000"/>
                </a:solidFill>
                <a:latin typeface="Permanent Marker"/>
                <a:ea typeface="Permanent Marker"/>
                <a:cs typeface="Permanent Marker"/>
                <a:sym typeface="Permanent Marker"/>
                <a:hlinkClick r:id="rId3"/>
              </a:rPr>
              <a:t>https://www.ticketleap.com/info/sell-tickets-online?rc=ORG-google-/info/sell-tickets-online</a:t>
            </a:r>
            <a:endParaRPr b="1" sz="1200">
              <a:solidFill>
                <a:srgbClr val="000000"/>
              </a:solidFill>
              <a:highlight>
                <a:srgbClr val="FFFFFF"/>
              </a:highlight>
            </a:endParaRPr>
          </a:p>
          <a:p>
            <a:pPr indent="-304800" lvl="0" marL="647700" marR="190500" rtl="0" algn="l">
              <a:spcBef>
                <a:spcPts val="1600"/>
              </a:spcBef>
              <a:spcAft>
                <a:spcPts val="0"/>
              </a:spcAft>
              <a:buClr>
                <a:srgbClr val="222222"/>
              </a:buClr>
              <a:buSzPts val="1200"/>
              <a:buAutoNum type="arabicPeriod"/>
            </a:pPr>
            <a:r>
              <a:rPr lang="en" sz="1200">
                <a:solidFill>
                  <a:srgbClr val="222222"/>
                </a:solidFill>
              </a:rPr>
              <a:t>Click the Get Started button above to create your free </a:t>
            </a:r>
            <a:r>
              <a:rPr b="1" lang="en" sz="1200">
                <a:solidFill>
                  <a:srgbClr val="222222"/>
                </a:solidFill>
              </a:rPr>
              <a:t>Ticketleap</a:t>
            </a:r>
            <a:r>
              <a:rPr lang="en" sz="1200">
                <a:solidFill>
                  <a:srgbClr val="222222"/>
                </a:solidFill>
              </a:rPr>
              <a:t> account.</a:t>
            </a:r>
            <a:endParaRPr sz="1200">
              <a:solidFill>
                <a:srgbClr val="222222"/>
              </a:solidFill>
            </a:endParaRPr>
          </a:p>
          <a:p>
            <a:pPr indent="-304800" lvl="0" marL="647700" marR="190500" rtl="0" algn="l">
              <a:spcBef>
                <a:spcPts val="0"/>
              </a:spcBef>
              <a:spcAft>
                <a:spcPts val="0"/>
              </a:spcAft>
              <a:buClr>
                <a:srgbClr val="222222"/>
              </a:buClr>
              <a:buSzPts val="1200"/>
              <a:buAutoNum type="arabicPeriod"/>
            </a:pPr>
            <a:r>
              <a:rPr lang="en" sz="1200">
                <a:solidFill>
                  <a:srgbClr val="222222"/>
                </a:solidFill>
              </a:rPr>
              <a:t>Customize our event page template </a:t>
            </a:r>
            <a:r>
              <a:rPr b="1" lang="en" sz="1200">
                <a:solidFill>
                  <a:srgbClr val="222222"/>
                </a:solidFill>
              </a:rPr>
              <a:t>with</a:t>
            </a:r>
            <a:r>
              <a:rPr lang="en" sz="1200">
                <a:solidFill>
                  <a:srgbClr val="222222"/>
                </a:solidFill>
              </a:rPr>
              <a:t> your images, words, and, of course, </a:t>
            </a:r>
            <a:r>
              <a:rPr b="1" lang="en" sz="1200">
                <a:solidFill>
                  <a:srgbClr val="222222"/>
                </a:solidFill>
              </a:rPr>
              <a:t>tickets</a:t>
            </a:r>
            <a:r>
              <a:rPr lang="en" sz="1200">
                <a:solidFill>
                  <a:srgbClr val="222222"/>
                </a:solidFill>
              </a:rPr>
              <a:t>.</a:t>
            </a:r>
            <a:endParaRPr sz="1200">
              <a:solidFill>
                <a:srgbClr val="222222"/>
              </a:solidFill>
            </a:endParaRPr>
          </a:p>
          <a:p>
            <a:pPr indent="-304800" lvl="0" marL="647700" marR="190500" rtl="0" algn="l">
              <a:spcBef>
                <a:spcPts val="0"/>
              </a:spcBef>
              <a:spcAft>
                <a:spcPts val="0"/>
              </a:spcAft>
              <a:buClr>
                <a:srgbClr val="222222"/>
              </a:buClr>
              <a:buSzPts val="1200"/>
              <a:buAutoNum type="arabicPeriod"/>
            </a:pPr>
            <a:r>
              <a:rPr lang="en" sz="1200">
                <a:solidFill>
                  <a:srgbClr val="222222"/>
                </a:solidFill>
              </a:rPr>
              <a:t>Start sales and share your event page link wherever your buyers are.</a:t>
            </a:r>
            <a:endParaRPr sz="1200">
              <a:solidFill>
                <a:srgbClr val="222222"/>
              </a:solidFill>
            </a:endParaRPr>
          </a:p>
          <a:p>
            <a:pPr indent="0" lvl="0" marL="457200" marR="330200" rtl="0" algn="l">
              <a:lnSpc>
                <a:spcPct val="170000"/>
              </a:lnSpc>
              <a:spcBef>
                <a:spcPts val="6000"/>
              </a:spcBef>
              <a:spcAft>
                <a:spcPts val="0"/>
              </a:spcAft>
              <a:buNone/>
            </a:pPr>
            <a:r>
              <a:t/>
            </a:r>
            <a:endParaRPr sz="1200">
              <a:solidFill>
                <a:srgbClr val="150024"/>
              </a:solidFill>
              <a:highlight>
                <a:srgbClr val="FFFFFF"/>
              </a:highlight>
              <a:latin typeface="Lora"/>
              <a:ea typeface="Lora"/>
              <a:cs typeface="Lora"/>
              <a:sym typeface="Lora"/>
            </a:endParaRPr>
          </a:p>
          <a:p>
            <a:pPr indent="0" lvl="0" marL="0" rtl="0" algn="l">
              <a:spcBef>
                <a:spcPts val="7100"/>
              </a:spcBef>
              <a:spcAft>
                <a:spcPts val="0"/>
              </a:spcAft>
              <a:buNone/>
            </a:pPr>
            <a:r>
              <a:t/>
            </a:r>
            <a:endParaRPr sz="1300">
              <a:latin typeface="Permanent Marker"/>
              <a:ea typeface="Permanent Marker"/>
              <a:cs typeface="Permanent Marker"/>
              <a:sym typeface="Permanent Marker"/>
            </a:endParaRPr>
          </a:p>
          <a:p>
            <a:pPr indent="0" lvl="0" marL="0" rtl="0" algn="l">
              <a:spcBef>
                <a:spcPts val="1600"/>
              </a:spcBef>
              <a:spcAft>
                <a:spcPts val="0"/>
              </a:spcAft>
              <a:buNone/>
            </a:pPr>
            <a:r>
              <a:t/>
            </a:r>
            <a:endParaRPr sz="1600">
              <a:latin typeface="Permanent Marker"/>
              <a:ea typeface="Permanent Marker"/>
              <a:cs typeface="Permanent Marker"/>
              <a:sym typeface="Permanent Marker"/>
            </a:endParaRPr>
          </a:p>
          <a:p>
            <a:pPr indent="0" lvl="0" marL="152400" marR="152400" rtl="0" algn="l">
              <a:lnSpc>
                <a:spcPct val="137500"/>
              </a:lnSpc>
              <a:spcBef>
                <a:spcPts val="1600"/>
              </a:spcBef>
              <a:spcAft>
                <a:spcPts val="0"/>
              </a:spcAft>
              <a:buNone/>
            </a:pPr>
            <a:r>
              <a:t/>
            </a:r>
            <a:endParaRPr sz="1200">
              <a:solidFill>
                <a:schemeClr val="dk1"/>
              </a:solidFill>
            </a:endParaRPr>
          </a:p>
          <a:p>
            <a:pPr indent="0" lvl="0" marL="152400" marR="152400" rtl="0" algn="l">
              <a:lnSpc>
                <a:spcPct val="158000"/>
              </a:lnSpc>
              <a:spcBef>
                <a:spcPts val="2600"/>
              </a:spcBef>
              <a:spcAft>
                <a:spcPts val="0"/>
              </a:spcAft>
              <a:buNone/>
            </a:pPr>
            <a:r>
              <a:t/>
            </a:r>
            <a:endParaRPr sz="1100">
              <a:solidFill>
                <a:srgbClr val="660099"/>
              </a:solidFill>
              <a:uFill>
                <a:noFill/>
              </a:uFill>
              <a:latin typeface="Roboto"/>
              <a:ea typeface="Roboto"/>
              <a:cs typeface="Roboto"/>
              <a:sym typeface="Roboto"/>
              <a:hlinkClick r:id="rId4"/>
            </a:endParaRPr>
          </a:p>
          <a:p>
            <a:pPr indent="0" lvl="0" marL="152400" marR="152400" rtl="0" algn="l">
              <a:lnSpc>
                <a:spcPct val="158000"/>
              </a:lnSpc>
              <a:spcBef>
                <a:spcPts val="0"/>
              </a:spcBef>
              <a:spcAft>
                <a:spcPts val="0"/>
              </a:spcAft>
              <a:buNone/>
            </a:pPr>
            <a:r>
              <a:t/>
            </a:r>
            <a:endParaRPr sz="1600">
              <a:latin typeface="Permanent Marker"/>
              <a:ea typeface="Permanent Marker"/>
              <a:cs typeface="Permanent Marker"/>
              <a:sym typeface="Permanent Marker"/>
            </a:endParaRPr>
          </a:p>
          <a:p>
            <a:pPr indent="0" lvl="0" marL="0" rtl="0" algn="l">
              <a:spcBef>
                <a:spcPts val="0"/>
              </a:spcBef>
              <a:spcAft>
                <a:spcPts val="0"/>
              </a:spcAft>
              <a:buNone/>
            </a:pPr>
            <a:r>
              <a:t/>
            </a:r>
            <a:endParaRPr sz="1600">
              <a:latin typeface="Permanent Marker"/>
              <a:ea typeface="Permanent Marker"/>
              <a:cs typeface="Permanent Marker"/>
              <a:sym typeface="Permanent Marker"/>
            </a:endParaRPr>
          </a:p>
          <a:p>
            <a:pPr indent="0" lvl="0" marL="0" rtl="0" algn="l">
              <a:spcBef>
                <a:spcPts val="1600"/>
              </a:spcBef>
              <a:spcAft>
                <a:spcPts val="1600"/>
              </a:spcAft>
              <a:buNone/>
            </a:pPr>
            <a:r>
              <a:t/>
            </a:r>
            <a:endParaRPr sz="1600">
              <a:latin typeface="Permanent Marker"/>
              <a:ea typeface="Permanent Marker"/>
              <a:cs typeface="Permanent Marker"/>
              <a:sym typeface="Permanent Marker"/>
            </a:endParaRPr>
          </a:p>
        </p:txBody>
      </p:sp>
      <p:sp>
        <p:nvSpPr>
          <p:cNvPr id="214" name="Google Shape;214;p3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ermanent Marker"/>
                <a:ea typeface="Permanent Marker"/>
                <a:cs typeface="Permanent Marker"/>
                <a:sym typeface="Permanent Marker"/>
              </a:rPr>
              <a:t>Yapsody</a:t>
            </a:r>
            <a:endParaRPr sz="1600">
              <a:latin typeface="Permanent Marker"/>
              <a:ea typeface="Permanent Marker"/>
              <a:cs typeface="Permanent Marker"/>
              <a:sym typeface="Permanent Marker"/>
            </a:endParaRPr>
          </a:p>
          <a:p>
            <a:pPr indent="0" lvl="0" marL="0" rtl="0" algn="l">
              <a:spcBef>
                <a:spcPts val="1600"/>
              </a:spcBef>
              <a:spcAft>
                <a:spcPts val="0"/>
              </a:spcAft>
              <a:buNone/>
            </a:pPr>
            <a:r>
              <a:rPr lang="en" sz="1600" u="sng">
                <a:solidFill>
                  <a:srgbClr val="000000"/>
                </a:solidFill>
                <a:latin typeface="Permanent Marker"/>
                <a:ea typeface="Permanent Marker"/>
                <a:cs typeface="Permanent Marker"/>
                <a:sym typeface="Permanent Marker"/>
                <a:hlinkClick r:id="rId5"/>
              </a:rPr>
              <a:t>https://www.yapsody.com/ticketing/how-to-sell-tickets-online/</a:t>
            </a:r>
            <a:endParaRPr sz="1600">
              <a:solidFill>
                <a:srgbClr val="000000"/>
              </a:solidFill>
              <a:latin typeface="Permanent Marker"/>
              <a:ea typeface="Permanent Marker"/>
              <a:cs typeface="Permanent Marker"/>
              <a:sym typeface="Permanent Marker"/>
            </a:endParaRPr>
          </a:p>
          <a:p>
            <a:pPr indent="0" lvl="0" marL="0" rtl="0" algn="l">
              <a:spcBef>
                <a:spcPts val="1600"/>
              </a:spcBef>
              <a:spcAft>
                <a:spcPts val="0"/>
              </a:spcAft>
              <a:buNone/>
            </a:pPr>
            <a:r>
              <a:t/>
            </a:r>
            <a:endParaRPr sz="1600">
              <a:latin typeface="Permanent Marker"/>
              <a:ea typeface="Permanent Marker"/>
              <a:cs typeface="Permanent Marker"/>
              <a:sym typeface="Permanent Marker"/>
            </a:endParaRPr>
          </a:p>
          <a:p>
            <a:pPr indent="0" lvl="0" marL="0" rtl="0" algn="l">
              <a:spcBef>
                <a:spcPts val="1600"/>
              </a:spcBef>
              <a:spcAft>
                <a:spcPts val="1600"/>
              </a:spcAft>
              <a:buNone/>
            </a:pPr>
            <a:r>
              <a:t/>
            </a:r>
            <a:endParaRPr sz="1600">
              <a:latin typeface="Permanent Marker"/>
              <a:ea typeface="Permanent Marker"/>
              <a:cs typeface="Permanent Marker"/>
              <a:sym typeface="Permanent Marker"/>
            </a:endParaRPr>
          </a:p>
        </p:txBody>
      </p:sp>
      <p:pic>
        <p:nvPicPr>
          <p:cNvPr id="215" name="Google Shape;215;p31"/>
          <p:cNvPicPr preferRelativeResize="0"/>
          <p:nvPr/>
        </p:nvPicPr>
        <p:blipFill>
          <a:blip r:embed="rId6">
            <a:alphaModFix/>
          </a:blip>
          <a:stretch>
            <a:fillRect/>
          </a:stretch>
        </p:blipFill>
        <p:spPr>
          <a:xfrm rot="-1456138">
            <a:off x="5857764" y="2735025"/>
            <a:ext cx="1949176" cy="1499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65" name="Shape 65"/>
        <p:cNvGrpSpPr/>
        <p:nvPr/>
      </p:nvGrpSpPr>
      <p:grpSpPr>
        <a:xfrm>
          <a:off x="0" y="0"/>
          <a:ext cx="0" cy="0"/>
          <a:chOff x="0" y="0"/>
          <a:chExt cx="0" cy="0"/>
        </a:xfrm>
      </p:grpSpPr>
      <p:sp>
        <p:nvSpPr>
          <p:cNvPr id="66" name="Google Shape;66;p14"/>
          <p:cNvSpPr txBox="1"/>
          <p:nvPr>
            <p:ph type="ctrTitle"/>
          </p:nvPr>
        </p:nvSpPr>
        <p:spPr>
          <a:xfrm>
            <a:off x="311708" y="5191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Virtual Performances</a:t>
            </a:r>
            <a:endParaRPr>
              <a:latin typeface="Lobster"/>
              <a:ea typeface="Lobster"/>
              <a:cs typeface="Lobster"/>
              <a:sym typeface="Lobster"/>
            </a:endParaRPr>
          </a:p>
          <a:p>
            <a:pPr indent="0" lvl="0" marL="0" rtl="0" algn="ctr">
              <a:spcBef>
                <a:spcPts val="0"/>
              </a:spcBef>
              <a:spcAft>
                <a:spcPts val="0"/>
              </a:spcAft>
              <a:buNone/>
            </a:pPr>
            <a:r>
              <a:rPr i="1" lang="en" sz="3200">
                <a:latin typeface="Lobster"/>
                <a:ea typeface="Lobster"/>
                <a:cs typeface="Lobster"/>
                <a:sym typeface="Lobster"/>
              </a:rPr>
              <a:t>Considerations During Quarantine</a:t>
            </a:r>
            <a:r>
              <a:rPr lang="en">
                <a:latin typeface="Lobster"/>
                <a:ea typeface="Lobster"/>
                <a:cs typeface="Lobster"/>
                <a:sym typeface="Lobster"/>
              </a:rPr>
              <a:t> </a:t>
            </a:r>
            <a:endParaRPr>
              <a:latin typeface="Lobster"/>
              <a:ea typeface="Lobster"/>
              <a:cs typeface="Lobster"/>
              <a:sym typeface="Lobster"/>
            </a:endParaRPr>
          </a:p>
        </p:txBody>
      </p:sp>
      <p:sp>
        <p:nvSpPr>
          <p:cNvPr id="67" name="Google Shape;67;p14"/>
          <p:cNvSpPr txBox="1"/>
          <p:nvPr>
            <p:ph idx="1" type="subTitle"/>
          </p:nvPr>
        </p:nvSpPr>
        <p:spPr>
          <a:xfrm>
            <a:off x="311700" y="2631200"/>
            <a:ext cx="8520600" cy="89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Oswald"/>
                <a:ea typeface="Oswald"/>
                <a:cs typeface="Oswald"/>
                <a:sym typeface="Oswald"/>
              </a:rPr>
              <a:t>Presented By: Erika Brown, Marion Hamermesh, &amp; A.T. Moffett</a:t>
            </a:r>
            <a:endParaRPr sz="2400">
              <a:latin typeface="Oswald"/>
              <a:ea typeface="Oswald"/>
              <a:cs typeface="Oswald"/>
              <a:sym typeface="Oswald"/>
            </a:endParaRPr>
          </a:p>
          <a:p>
            <a:pPr indent="0" lvl="0" marL="0" rtl="0" algn="ctr">
              <a:spcBef>
                <a:spcPts val="0"/>
              </a:spcBef>
              <a:spcAft>
                <a:spcPts val="0"/>
              </a:spcAft>
              <a:buNone/>
            </a:pPr>
            <a:r>
              <a:rPr i="1" lang="en" sz="1700">
                <a:latin typeface="Oswald"/>
                <a:ea typeface="Oswald"/>
                <a:cs typeface="Oswald"/>
                <a:sym typeface="Oswald"/>
              </a:rPr>
              <a:t>May 21, 2020 </a:t>
            </a:r>
            <a:endParaRPr i="1" sz="1700">
              <a:latin typeface="Oswald"/>
              <a:ea typeface="Oswald"/>
              <a:cs typeface="Oswald"/>
              <a:sym typeface="Oswald"/>
            </a:endParaRPr>
          </a:p>
          <a:p>
            <a:pPr indent="0" lvl="0" marL="0" rtl="0" algn="ctr">
              <a:spcBef>
                <a:spcPts val="0"/>
              </a:spcBef>
              <a:spcAft>
                <a:spcPts val="0"/>
              </a:spcAft>
              <a:buNone/>
            </a:pPr>
            <a:r>
              <a:t/>
            </a:r>
            <a:endParaRPr/>
          </a:p>
        </p:txBody>
      </p:sp>
      <p:pic>
        <p:nvPicPr>
          <p:cNvPr id="68" name="Google Shape;68;p14"/>
          <p:cNvPicPr preferRelativeResize="0"/>
          <p:nvPr/>
        </p:nvPicPr>
        <p:blipFill>
          <a:blip r:embed="rId3">
            <a:alphaModFix/>
          </a:blip>
          <a:stretch>
            <a:fillRect/>
          </a:stretch>
        </p:blipFill>
        <p:spPr>
          <a:xfrm>
            <a:off x="3538176" y="3582850"/>
            <a:ext cx="2461001" cy="1416599"/>
          </a:xfrm>
          <a:prstGeom prst="rect">
            <a:avLst/>
          </a:prstGeom>
          <a:noFill/>
          <a:ln>
            <a:noFill/>
          </a:ln>
        </p:spPr>
      </p:pic>
      <p:pic>
        <p:nvPicPr>
          <p:cNvPr id="69" name="Google Shape;69;p14"/>
          <p:cNvPicPr preferRelativeResize="0"/>
          <p:nvPr/>
        </p:nvPicPr>
        <p:blipFill>
          <a:blip r:embed="rId4">
            <a:alphaModFix/>
          </a:blip>
          <a:stretch>
            <a:fillRect/>
          </a:stretch>
        </p:blipFill>
        <p:spPr>
          <a:xfrm flipH="1">
            <a:off x="142548" y="3726329"/>
            <a:ext cx="1983275" cy="1320246"/>
          </a:xfrm>
          <a:prstGeom prst="rect">
            <a:avLst/>
          </a:prstGeom>
          <a:noFill/>
          <a:ln>
            <a:noFill/>
          </a:ln>
        </p:spPr>
      </p:pic>
      <p:pic>
        <p:nvPicPr>
          <p:cNvPr id="70" name="Google Shape;70;p14"/>
          <p:cNvPicPr preferRelativeResize="0"/>
          <p:nvPr/>
        </p:nvPicPr>
        <p:blipFill>
          <a:blip r:embed="rId5">
            <a:alphaModFix/>
          </a:blip>
          <a:stretch>
            <a:fillRect/>
          </a:stretch>
        </p:blipFill>
        <p:spPr>
          <a:xfrm>
            <a:off x="7415725" y="3582862"/>
            <a:ext cx="1416576" cy="14165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219" name="Shape 219"/>
        <p:cNvGrpSpPr/>
        <p:nvPr/>
      </p:nvGrpSpPr>
      <p:grpSpPr>
        <a:xfrm>
          <a:off x="0" y="0"/>
          <a:ext cx="0" cy="0"/>
          <a:chOff x="0" y="0"/>
          <a:chExt cx="0" cy="0"/>
        </a:xfrm>
      </p:grpSpPr>
      <p:sp>
        <p:nvSpPr>
          <p:cNvPr id="220" name="Google Shape;22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Soliciting Donations </a:t>
            </a:r>
            <a:endParaRPr sz="2000">
              <a:latin typeface="Bree Serif"/>
              <a:ea typeface="Bree Serif"/>
              <a:cs typeface="Bree Serif"/>
              <a:sym typeface="Bree Serif"/>
            </a:endParaRPr>
          </a:p>
        </p:txBody>
      </p:sp>
      <p:sp>
        <p:nvSpPr>
          <p:cNvPr id="221" name="Google Shape;221;p32"/>
          <p:cNvSpPr txBox="1"/>
          <p:nvPr>
            <p:ph idx="1" type="body"/>
          </p:nvPr>
        </p:nvSpPr>
        <p:spPr>
          <a:xfrm>
            <a:off x="311700" y="1152475"/>
            <a:ext cx="714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ermanent Marker"/>
                <a:ea typeface="Permanent Marker"/>
                <a:cs typeface="Permanent Marker"/>
                <a:sym typeface="Permanent Marker"/>
              </a:rPr>
              <a:t>ONLINE PAYMENT OPTIONS</a:t>
            </a:r>
            <a:endParaRPr sz="1600">
              <a:latin typeface="Permanent Marker"/>
              <a:ea typeface="Permanent Marker"/>
              <a:cs typeface="Permanent Marker"/>
              <a:sym typeface="Permanent Marker"/>
            </a:endParaRPr>
          </a:p>
          <a:p>
            <a:pPr indent="0" lvl="0" marL="0" rtl="0" algn="l">
              <a:spcBef>
                <a:spcPts val="1600"/>
              </a:spcBef>
              <a:spcAft>
                <a:spcPts val="0"/>
              </a:spcAft>
              <a:buNone/>
            </a:pPr>
            <a:r>
              <a:rPr lang="en" sz="1600">
                <a:latin typeface="Permanent Marker"/>
                <a:ea typeface="Permanent Marker"/>
                <a:cs typeface="Permanent Marker"/>
                <a:sym typeface="Permanent Marker"/>
              </a:rPr>
              <a:t>Venmo</a:t>
            </a:r>
            <a:r>
              <a:rPr lang="en" sz="1200" u="sng">
                <a:solidFill>
                  <a:schemeClr val="hlink"/>
                </a:solidFill>
                <a:hlinkClick r:id="rId3"/>
              </a:rPr>
              <a:t>l</a:t>
            </a:r>
            <a:r>
              <a:rPr lang="en" sz="1600">
                <a:latin typeface="Permanent Marker"/>
                <a:ea typeface="Permanent Marker"/>
                <a:cs typeface="Permanent Marker"/>
                <a:sym typeface="Permanent Marker"/>
              </a:rPr>
              <a:t> </a:t>
            </a:r>
            <a:r>
              <a:rPr lang="en" sz="1700">
                <a:solidFill>
                  <a:srgbClr val="000000"/>
                </a:solidFill>
                <a:latin typeface="Bree Serif"/>
                <a:ea typeface="Bree Serif"/>
                <a:cs typeface="Bree Serif"/>
                <a:sym typeface="Bree Serif"/>
              </a:rPr>
              <a:t> </a:t>
            </a:r>
            <a:r>
              <a:rPr lang="en" sz="1200" u="sng">
                <a:solidFill>
                  <a:srgbClr val="000000"/>
                </a:solidFill>
                <a:latin typeface="Bree Serif"/>
                <a:ea typeface="Bree Serif"/>
                <a:cs typeface="Bree Serif"/>
                <a:sym typeface="Bree Serif"/>
                <a:hlinkClick r:id="rId4"/>
              </a:rPr>
              <a:t>https://help.venmo.com/hc/en-us/articles/210413477-Sending-Requesting-Money</a:t>
            </a:r>
            <a:endParaRPr sz="1700">
              <a:solidFill>
                <a:srgbClr val="000000"/>
              </a:solidFill>
              <a:latin typeface="Bree Serif"/>
              <a:ea typeface="Bree Serif"/>
              <a:cs typeface="Bree Serif"/>
              <a:sym typeface="Bree Serif"/>
            </a:endParaRPr>
          </a:p>
          <a:p>
            <a:pPr indent="0" lvl="0" marL="0" rtl="0" algn="l">
              <a:spcBef>
                <a:spcPts val="1600"/>
              </a:spcBef>
              <a:spcAft>
                <a:spcPts val="0"/>
              </a:spcAft>
              <a:buNone/>
            </a:pPr>
            <a:r>
              <a:rPr lang="en" sz="1600">
                <a:latin typeface="Permanent Marker"/>
                <a:ea typeface="Permanent Marker"/>
                <a:cs typeface="Permanent Marker"/>
                <a:sym typeface="Permanent Marker"/>
              </a:rPr>
              <a:t>Paypal </a:t>
            </a:r>
            <a:r>
              <a:rPr lang="en" sz="1200" u="sng">
                <a:solidFill>
                  <a:srgbClr val="000000"/>
                </a:solidFill>
                <a:latin typeface="Bree Serif"/>
                <a:ea typeface="Bree Serif"/>
                <a:cs typeface="Bree Serif"/>
                <a:sym typeface="Bree Serif"/>
                <a:hlinkClick r:id="rId5"/>
              </a:rPr>
              <a:t>https://www.paypal.com/us/home</a:t>
            </a:r>
            <a:endParaRPr sz="1700">
              <a:solidFill>
                <a:srgbClr val="000000"/>
              </a:solidFill>
              <a:latin typeface="Bree Serif"/>
              <a:ea typeface="Bree Serif"/>
              <a:cs typeface="Bree Serif"/>
              <a:sym typeface="Bree Serif"/>
            </a:endParaRPr>
          </a:p>
          <a:p>
            <a:pPr indent="0" lvl="0" marL="0" rtl="0" algn="l">
              <a:spcBef>
                <a:spcPts val="1600"/>
              </a:spcBef>
              <a:spcAft>
                <a:spcPts val="0"/>
              </a:spcAft>
              <a:buNone/>
            </a:pPr>
            <a:r>
              <a:rPr lang="en" sz="1600">
                <a:latin typeface="Permanent Marker"/>
                <a:ea typeface="Permanent Marker"/>
                <a:cs typeface="Permanent Marker"/>
                <a:sym typeface="Permanent Marker"/>
              </a:rPr>
              <a:t>Zelle </a:t>
            </a:r>
            <a:r>
              <a:rPr lang="en" sz="1200" u="sng">
                <a:solidFill>
                  <a:srgbClr val="000000"/>
                </a:solidFill>
                <a:latin typeface="Bree Serif"/>
                <a:ea typeface="Bree Serif"/>
                <a:cs typeface="Bree Serif"/>
                <a:sym typeface="Bree Serif"/>
                <a:hlinkClick r:id="rId6"/>
              </a:rPr>
              <a:t>https://www.zellepay.com/how-it-works</a:t>
            </a:r>
            <a:endParaRPr sz="1700">
              <a:solidFill>
                <a:srgbClr val="000000"/>
              </a:solidFill>
              <a:latin typeface="Bree Serif"/>
              <a:ea typeface="Bree Serif"/>
              <a:cs typeface="Bree Serif"/>
              <a:sym typeface="Bree Serif"/>
            </a:endParaRPr>
          </a:p>
          <a:p>
            <a:pPr indent="0" lvl="0" marL="0" rtl="0" algn="l">
              <a:spcBef>
                <a:spcPts val="1600"/>
              </a:spcBef>
              <a:spcAft>
                <a:spcPts val="0"/>
              </a:spcAft>
              <a:buNone/>
            </a:pPr>
            <a:r>
              <a:rPr lang="en" sz="1600">
                <a:latin typeface="Permanent Marker"/>
                <a:ea typeface="Permanent Marker"/>
                <a:cs typeface="Permanent Marker"/>
                <a:sym typeface="Permanent Marker"/>
              </a:rPr>
              <a:t>Givelify </a:t>
            </a:r>
            <a:r>
              <a:rPr lang="en" sz="1200" u="sng">
                <a:solidFill>
                  <a:srgbClr val="000000"/>
                </a:solidFill>
                <a:latin typeface="Bree Serif"/>
                <a:ea typeface="Bree Serif"/>
                <a:cs typeface="Bree Serif"/>
                <a:sym typeface="Bree Serif"/>
                <a:hlinkClick r:id="rId7"/>
              </a:rPr>
              <a:t>https://www.givelify.com/</a:t>
            </a:r>
            <a:endParaRPr sz="1700">
              <a:solidFill>
                <a:srgbClr val="000000"/>
              </a:solidFill>
              <a:latin typeface="Bree Serif"/>
              <a:ea typeface="Bree Serif"/>
              <a:cs typeface="Bree Serif"/>
              <a:sym typeface="Bree Serif"/>
            </a:endParaRPr>
          </a:p>
          <a:p>
            <a:pPr indent="0" lvl="0" marL="0" rtl="0" algn="l">
              <a:spcBef>
                <a:spcPts val="1600"/>
              </a:spcBef>
              <a:spcAft>
                <a:spcPts val="1600"/>
              </a:spcAft>
              <a:buNone/>
            </a:pPr>
            <a:r>
              <a:rPr lang="en" sz="1600">
                <a:latin typeface="Permanent Marker"/>
                <a:ea typeface="Permanent Marker"/>
                <a:cs typeface="Permanent Marker"/>
                <a:sym typeface="Permanent Marker"/>
              </a:rPr>
              <a:t>Cashapp </a:t>
            </a:r>
            <a:r>
              <a:rPr lang="en" sz="1200" u="sng">
                <a:solidFill>
                  <a:srgbClr val="000000"/>
                </a:solidFill>
                <a:latin typeface="Bree Serif"/>
                <a:ea typeface="Bree Serif"/>
                <a:cs typeface="Bree Serif"/>
                <a:sym typeface="Bree Serif"/>
                <a:hlinkClick r:id="rId8"/>
              </a:rPr>
              <a:t>https://cash.app/</a:t>
            </a:r>
            <a:endParaRPr sz="1700">
              <a:solidFill>
                <a:srgbClr val="000000"/>
              </a:solidFill>
              <a:latin typeface="Bree Serif"/>
              <a:ea typeface="Bree Serif"/>
              <a:cs typeface="Bree Serif"/>
              <a:sym typeface="Bree Serif"/>
            </a:endParaRPr>
          </a:p>
        </p:txBody>
      </p:sp>
      <p:pic>
        <p:nvPicPr>
          <p:cNvPr id="222" name="Google Shape;222;p32"/>
          <p:cNvPicPr preferRelativeResize="0"/>
          <p:nvPr/>
        </p:nvPicPr>
        <p:blipFill>
          <a:blip r:embed="rId9">
            <a:alphaModFix/>
          </a:blip>
          <a:stretch>
            <a:fillRect/>
          </a:stretch>
        </p:blipFill>
        <p:spPr>
          <a:xfrm>
            <a:off x="6807900" y="1255075"/>
            <a:ext cx="2024400" cy="3036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226" name="Shape 226"/>
        <p:cNvGrpSpPr/>
        <p:nvPr/>
      </p:nvGrpSpPr>
      <p:grpSpPr>
        <a:xfrm>
          <a:off x="0" y="0"/>
          <a:ext cx="0" cy="0"/>
          <a:chOff x="0" y="0"/>
          <a:chExt cx="0" cy="0"/>
        </a:xfrm>
      </p:grpSpPr>
      <p:sp>
        <p:nvSpPr>
          <p:cNvPr id="227" name="Google Shape;227;p33"/>
          <p:cNvSpPr txBox="1"/>
          <p:nvPr>
            <p:ph type="title"/>
          </p:nvPr>
        </p:nvSpPr>
        <p:spPr>
          <a:xfrm>
            <a:off x="306425" y="329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Increasing Revenue</a:t>
            </a:r>
            <a:endParaRPr>
              <a:latin typeface="Lobster"/>
              <a:ea typeface="Lobster"/>
              <a:cs typeface="Lobster"/>
              <a:sym typeface="Lobster"/>
            </a:endParaRPr>
          </a:p>
        </p:txBody>
      </p:sp>
      <p:sp>
        <p:nvSpPr>
          <p:cNvPr id="228" name="Google Shape;228;p33"/>
          <p:cNvSpPr txBox="1"/>
          <p:nvPr>
            <p:ph idx="1" type="body"/>
          </p:nvPr>
        </p:nvSpPr>
        <p:spPr>
          <a:xfrm>
            <a:off x="141600" y="1101950"/>
            <a:ext cx="8860800" cy="2813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Bree Serif"/>
              <a:buChar char="●"/>
            </a:pPr>
            <a:r>
              <a:rPr lang="en" sz="1600">
                <a:latin typeface="Bree Serif"/>
                <a:ea typeface="Bree Serif"/>
                <a:cs typeface="Bree Serif"/>
                <a:sym typeface="Bree Serif"/>
              </a:rPr>
              <a:t>Request rehearsal rate for venue rental (less tech, less wear &amp; tear on facilities)</a:t>
            </a:r>
            <a:endParaRPr sz="1600">
              <a:latin typeface="Bree Serif"/>
              <a:ea typeface="Bree Serif"/>
              <a:cs typeface="Bree Serif"/>
              <a:sym typeface="Bree Serif"/>
            </a:endParaRPr>
          </a:p>
          <a:p>
            <a:pPr indent="0" lvl="0" marL="457200" rtl="0" algn="l">
              <a:spcBef>
                <a:spcPts val="0"/>
              </a:spcBef>
              <a:spcAft>
                <a:spcPts val="0"/>
              </a:spcAft>
              <a:buClr>
                <a:schemeClr val="dk1"/>
              </a:buClr>
              <a:buSzPts val="1100"/>
              <a:buFont typeface="Arial"/>
              <a:buNone/>
            </a:pPr>
            <a:r>
              <a:t/>
            </a:r>
            <a:endParaRPr sz="1600">
              <a:latin typeface="Bree Serif"/>
              <a:ea typeface="Bree Serif"/>
              <a:cs typeface="Bree Serif"/>
              <a:sym typeface="Bree Serif"/>
            </a:endParaRPr>
          </a:p>
          <a:p>
            <a:pPr indent="-330200" lvl="0" marL="457200" rtl="0" algn="l">
              <a:spcBef>
                <a:spcPts val="0"/>
              </a:spcBef>
              <a:spcAft>
                <a:spcPts val="0"/>
              </a:spcAft>
              <a:buSzPts val="1600"/>
              <a:buFont typeface="Bree Serif"/>
              <a:buChar char="●"/>
            </a:pPr>
            <a:r>
              <a:rPr lang="en" sz="1600">
                <a:latin typeface="Bree Serif"/>
                <a:ea typeface="Bree Serif"/>
                <a:cs typeface="Bree Serif"/>
                <a:sym typeface="Bree Serif"/>
              </a:rPr>
              <a:t>Program sponsorships to be listed in credits.</a:t>
            </a:r>
            <a:endParaRPr sz="1600">
              <a:latin typeface="Bree Serif"/>
              <a:ea typeface="Bree Serif"/>
              <a:cs typeface="Bree Serif"/>
              <a:sym typeface="Bree Serif"/>
            </a:endParaRPr>
          </a:p>
          <a:p>
            <a:pPr indent="0" lvl="0" marL="457200" rtl="0" algn="l">
              <a:spcBef>
                <a:spcPts val="0"/>
              </a:spcBef>
              <a:spcAft>
                <a:spcPts val="0"/>
              </a:spcAft>
              <a:buNone/>
            </a:pPr>
            <a:r>
              <a:t/>
            </a:r>
            <a:endParaRPr sz="1600">
              <a:latin typeface="Bree Serif"/>
              <a:ea typeface="Bree Serif"/>
              <a:cs typeface="Bree Serif"/>
              <a:sym typeface="Bree Serif"/>
            </a:endParaRPr>
          </a:p>
          <a:p>
            <a:pPr indent="-330200" lvl="0" marL="457200" rtl="0" algn="l">
              <a:spcBef>
                <a:spcPts val="0"/>
              </a:spcBef>
              <a:spcAft>
                <a:spcPts val="0"/>
              </a:spcAft>
              <a:buSzPts val="1600"/>
              <a:buFont typeface="Bree Serif"/>
              <a:buChar char="●"/>
            </a:pPr>
            <a:r>
              <a:rPr lang="en" sz="1600">
                <a:latin typeface="Bree Serif"/>
                <a:ea typeface="Bree Serif"/>
                <a:cs typeface="Bree Serif"/>
                <a:sym typeface="Bree Serif"/>
              </a:rPr>
              <a:t>Recruit volunteers to help promote the performance (sign up genius)</a:t>
            </a:r>
            <a:endParaRPr sz="1600">
              <a:latin typeface="Bree Serif"/>
              <a:ea typeface="Bree Serif"/>
              <a:cs typeface="Bree Serif"/>
              <a:sym typeface="Bree Serif"/>
            </a:endParaRPr>
          </a:p>
          <a:p>
            <a:pPr indent="0" lvl="0" marL="457200" rtl="0" algn="l">
              <a:spcBef>
                <a:spcPts val="0"/>
              </a:spcBef>
              <a:spcAft>
                <a:spcPts val="0"/>
              </a:spcAft>
              <a:buClr>
                <a:schemeClr val="dk1"/>
              </a:buClr>
              <a:buSzPts val="1100"/>
              <a:buFont typeface="Arial"/>
              <a:buNone/>
            </a:pPr>
            <a:r>
              <a:t/>
            </a:r>
            <a:endParaRPr sz="1600">
              <a:latin typeface="Bree Serif"/>
              <a:ea typeface="Bree Serif"/>
              <a:cs typeface="Bree Serif"/>
              <a:sym typeface="Bree Serif"/>
            </a:endParaRPr>
          </a:p>
          <a:p>
            <a:pPr indent="-330200" lvl="0" marL="457200" rtl="0" algn="l">
              <a:spcBef>
                <a:spcPts val="0"/>
              </a:spcBef>
              <a:spcAft>
                <a:spcPts val="0"/>
              </a:spcAft>
              <a:buSzPts val="1600"/>
              <a:buFont typeface="Bree Serif"/>
              <a:buChar char="●"/>
            </a:pPr>
            <a:r>
              <a:rPr lang="en" sz="1600">
                <a:latin typeface="Bree Serif"/>
                <a:ea typeface="Bree Serif"/>
                <a:cs typeface="Bree Serif"/>
                <a:sym typeface="Bree Serif"/>
              </a:rPr>
              <a:t>Summer 2020, offer dance workshops for new audiences not yet represented in your studio or program. </a:t>
            </a:r>
            <a:endParaRPr sz="1600">
              <a:latin typeface="Bree Serif"/>
              <a:ea typeface="Bree Serif"/>
              <a:cs typeface="Bree Serif"/>
              <a:sym typeface="Bree Serif"/>
            </a:endParaRPr>
          </a:p>
          <a:p>
            <a:pPr indent="0" lvl="0" marL="457200" rtl="0" algn="l">
              <a:spcBef>
                <a:spcPts val="0"/>
              </a:spcBef>
              <a:spcAft>
                <a:spcPts val="0"/>
              </a:spcAft>
              <a:buClr>
                <a:schemeClr val="dk1"/>
              </a:buClr>
              <a:buSzPts val="1100"/>
              <a:buFont typeface="Arial"/>
              <a:buNone/>
            </a:pPr>
            <a:r>
              <a:t/>
            </a:r>
            <a:endParaRPr sz="1600">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400"/>
          </a:p>
          <a:p>
            <a:pPr indent="0" lvl="0" marL="0" rtl="0" algn="l">
              <a:spcBef>
                <a:spcPts val="1600"/>
              </a:spcBef>
              <a:spcAft>
                <a:spcPts val="0"/>
              </a:spcAft>
              <a:buClr>
                <a:schemeClr val="dk1"/>
              </a:buClr>
              <a:buSzPts val="1100"/>
              <a:buFont typeface="Arial"/>
              <a:buNone/>
            </a:pPr>
            <a:r>
              <a:t/>
            </a:r>
            <a:endParaRPr sz="1400"/>
          </a:p>
          <a:p>
            <a:pPr indent="0" lvl="0" marL="0" rtl="0" algn="l">
              <a:spcBef>
                <a:spcPts val="1600"/>
              </a:spcBef>
              <a:spcAft>
                <a:spcPts val="1600"/>
              </a:spcAft>
              <a:buNone/>
            </a:pPr>
            <a:r>
              <a:t/>
            </a:r>
            <a:endParaRPr/>
          </a:p>
        </p:txBody>
      </p:sp>
      <p:pic>
        <p:nvPicPr>
          <p:cNvPr id="229" name="Google Shape;229;p33"/>
          <p:cNvPicPr preferRelativeResize="0"/>
          <p:nvPr/>
        </p:nvPicPr>
        <p:blipFill>
          <a:blip r:embed="rId3">
            <a:alphaModFix/>
          </a:blip>
          <a:stretch>
            <a:fillRect/>
          </a:stretch>
        </p:blipFill>
        <p:spPr>
          <a:xfrm>
            <a:off x="3114075" y="3055575"/>
            <a:ext cx="2501774" cy="19129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33" name="Shape 233"/>
        <p:cNvGrpSpPr/>
        <p:nvPr/>
      </p:nvGrpSpPr>
      <p:grpSpPr>
        <a:xfrm>
          <a:off x="0" y="0"/>
          <a:ext cx="0" cy="0"/>
          <a:chOff x="0" y="0"/>
          <a:chExt cx="0" cy="0"/>
        </a:xfrm>
      </p:grpSpPr>
      <p:sp>
        <p:nvSpPr>
          <p:cNvPr id="234" name="Google Shape;234;p34"/>
          <p:cNvSpPr txBox="1"/>
          <p:nvPr>
            <p:ph type="title"/>
          </p:nvPr>
        </p:nvSpPr>
        <p:spPr>
          <a:xfrm>
            <a:off x="311700" y="163075"/>
            <a:ext cx="8520600" cy="98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Considerations for Nurturing Community</a:t>
            </a:r>
            <a:endParaRPr>
              <a:latin typeface="Lobster"/>
              <a:ea typeface="Lobster"/>
              <a:cs typeface="Lobster"/>
              <a:sym typeface="Lobster"/>
            </a:endParaRPr>
          </a:p>
          <a:p>
            <a:pPr indent="0" lvl="0" marL="0" rtl="0" algn="r">
              <a:spcBef>
                <a:spcPts val="0"/>
              </a:spcBef>
              <a:spcAft>
                <a:spcPts val="0"/>
              </a:spcAft>
              <a:buNone/>
            </a:pPr>
            <a:r>
              <a:rPr lang="en" sz="2000">
                <a:latin typeface="Lobster"/>
                <a:ea typeface="Lobster"/>
                <a:cs typeface="Lobster"/>
                <a:sym typeface="Lobster"/>
              </a:rPr>
              <a:t>...that’s impressive. But, how do I nurture my community?</a:t>
            </a:r>
            <a:endParaRPr sz="2000">
              <a:latin typeface="Lobster"/>
              <a:ea typeface="Lobster"/>
              <a:cs typeface="Lobster"/>
              <a:sym typeface="Lobster"/>
            </a:endParaRPr>
          </a:p>
        </p:txBody>
      </p:sp>
      <p:sp>
        <p:nvSpPr>
          <p:cNvPr id="235" name="Google Shape;235;p3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latin typeface="Bree Serif"/>
                <a:ea typeface="Bree Serif"/>
                <a:cs typeface="Bree Serif"/>
                <a:sym typeface="Bree Serif"/>
              </a:rPr>
              <a:t>Awards &amp; Recognitions</a:t>
            </a:r>
            <a:endParaRPr i="1" sz="2000">
              <a:latin typeface="Bree Serif"/>
              <a:ea typeface="Bree Serif"/>
              <a:cs typeface="Bree Serif"/>
              <a:sym typeface="Bree Serif"/>
            </a:endParaRPr>
          </a:p>
          <a:p>
            <a:pPr indent="457200" lvl="0" marL="0" rtl="0" algn="l">
              <a:spcBef>
                <a:spcPts val="1600"/>
              </a:spcBef>
              <a:spcAft>
                <a:spcPts val="0"/>
              </a:spcAft>
              <a:buNone/>
            </a:pPr>
            <a:r>
              <a:rPr lang="en" sz="1200">
                <a:solidFill>
                  <a:schemeClr val="dk1"/>
                </a:solidFill>
                <a:latin typeface="Bree Serif"/>
                <a:ea typeface="Bree Serif"/>
                <a:cs typeface="Bree Serif"/>
                <a:sym typeface="Bree Serif"/>
              </a:rPr>
              <a:t>Audience “adjudicators” -  spectators given criteria before the performance to vote on areas like:  most innovative use of tech, most creative, I love to Dance award, best use of a small space, best musical interpretation, you make me smile award….etc etc… </a:t>
            </a:r>
            <a:endParaRPr sz="1200">
              <a:solidFill>
                <a:schemeClr val="dk1"/>
              </a:solidFill>
              <a:latin typeface="Bree Serif"/>
              <a:ea typeface="Bree Serif"/>
              <a:cs typeface="Bree Serif"/>
              <a:sym typeface="Bree Serif"/>
            </a:endParaRPr>
          </a:p>
          <a:p>
            <a:pPr indent="457200" lvl="0" marL="0" rtl="0" algn="l">
              <a:spcBef>
                <a:spcPts val="1600"/>
              </a:spcBef>
              <a:spcAft>
                <a:spcPts val="0"/>
              </a:spcAft>
              <a:buNone/>
            </a:pPr>
            <a:r>
              <a:rPr lang="en" sz="1200">
                <a:solidFill>
                  <a:schemeClr val="dk1"/>
                </a:solidFill>
                <a:latin typeface="Bree Serif"/>
                <a:ea typeface="Bree Serif"/>
                <a:cs typeface="Bree Serif"/>
                <a:sym typeface="Bree Serif"/>
              </a:rPr>
              <a:t>Studios could come with their own awards and their own criteria </a:t>
            </a:r>
            <a:endParaRPr sz="1200">
              <a:solidFill>
                <a:schemeClr val="dk1"/>
              </a:solidFill>
              <a:latin typeface="Bree Serif"/>
              <a:ea typeface="Bree Serif"/>
              <a:cs typeface="Bree Serif"/>
              <a:sym typeface="Bree Serif"/>
            </a:endParaRPr>
          </a:p>
          <a:p>
            <a:pPr indent="457200" lvl="0" marL="0" rtl="0" algn="l">
              <a:spcBef>
                <a:spcPts val="1600"/>
              </a:spcBef>
              <a:spcAft>
                <a:spcPts val="1600"/>
              </a:spcAft>
              <a:buNone/>
            </a:pPr>
            <a:r>
              <a:rPr lang="en" sz="1200">
                <a:solidFill>
                  <a:schemeClr val="dk1"/>
                </a:solidFill>
                <a:latin typeface="Bree Serif"/>
                <a:ea typeface="Bree Serif"/>
                <a:cs typeface="Bree Serif"/>
                <a:sym typeface="Bree Serif"/>
              </a:rPr>
              <a:t>Recognition of any and all volunteers.</a:t>
            </a:r>
            <a:endParaRPr sz="1200">
              <a:solidFill>
                <a:schemeClr val="dk1"/>
              </a:solidFill>
              <a:latin typeface="Bree Serif"/>
              <a:ea typeface="Bree Serif"/>
              <a:cs typeface="Bree Serif"/>
              <a:sym typeface="Bree Serif"/>
            </a:endParaRPr>
          </a:p>
        </p:txBody>
      </p:sp>
      <p:sp>
        <p:nvSpPr>
          <p:cNvPr id="236" name="Google Shape;236;p3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latin typeface="Bree Serif"/>
                <a:ea typeface="Bree Serif"/>
                <a:cs typeface="Bree Serif"/>
                <a:sym typeface="Bree Serif"/>
              </a:rPr>
              <a:t>Solos, Special Dedications</a:t>
            </a:r>
            <a:endParaRPr i="1" sz="2000">
              <a:latin typeface="Bree Serif"/>
              <a:ea typeface="Bree Serif"/>
              <a:cs typeface="Bree Serif"/>
              <a:sym typeface="Bree Serif"/>
            </a:endParaRPr>
          </a:p>
          <a:p>
            <a:pPr indent="0" lvl="0" marL="0" rtl="0" algn="l">
              <a:spcBef>
                <a:spcPts val="1600"/>
              </a:spcBef>
              <a:spcAft>
                <a:spcPts val="0"/>
              </a:spcAft>
              <a:buNone/>
            </a:pPr>
            <a:r>
              <a:rPr i="1" lang="en" sz="1500">
                <a:latin typeface="Bree Serif"/>
                <a:ea typeface="Bree Serif"/>
                <a:cs typeface="Bree Serif"/>
                <a:sym typeface="Bree Serif"/>
              </a:rPr>
              <a:t>Seniors solos, Graduate dance</a:t>
            </a:r>
            <a:endParaRPr i="1" sz="1500">
              <a:latin typeface="Bree Serif"/>
              <a:ea typeface="Bree Serif"/>
              <a:cs typeface="Bree Serif"/>
              <a:sym typeface="Bree Serif"/>
            </a:endParaRPr>
          </a:p>
          <a:p>
            <a:pPr indent="0" lvl="0" marL="0" rtl="0" algn="l">
              <a:spcBef>
                <a:spcPts val="1600"/>
              </a:spcBef>
              <a:spcAft>
                <a:spcPts val="0"/>
              </a:spcAft>
              <a:buNone/>
            </a:pPr>
            <a:r>
              <a:rPr i="1" lang="en" sz="1500">
                <a:latin typeface="Bree Serif"/>
                <a:ea typeface="Bree Serif"/>
                <a:cs typeface="Bree Serif"/>
                <a:sym typeface="Bree Serif"/>
              </a:rPr>
              <a:t>Essential employees/families affected by </a:t>
            </a:r>
            <a:r>
              <a:rPr i="1" lang="en" sz="1500">
                <a:latin typeface="Bree Serif"/>
                <a:ea typeface="Bree Serif"/>
                <a:cs typeface="Bree Serif"/>
                <a:sym typeface="Bree Serif"/>
              </a:rPr>
              <a:t>coronavirus</a:t>
            </a:r>
            <a:endParaRPr i="1" sz="1500">
              <a:latin typeface="Bree Serif"/>
              <a:ea typeface="Bree Serif"/>
              <a:cs typeface="Bree Serif"/>
              <a:sym typeface="Bree Serif"/>
            </a:endParaRPr>
          </a:p>
          <a:p>
            <a:pPr indent="0" lvl="0" marL="0" rtl="0" algn="l">
              <a:spcBef>
                <a:spcPts val="1600"/>
              </a:spcBef>
              <a:spcAft>
                <a:spcPts val="0"/>
              </a:spcAft>
              <a:buNone/>
            </a:pPr>
            <a:r>
              <a:rPr i="1" lang="en" sz="1500">
                <a:latin typeface="Bree Serif"/>
                <a:ea typeface="Bree Serif"/>
                <a:cs typeface="Bree Serif"/>
                <a:sym typeface="Bree Serif"/>
              </a:rPr>
              <a:t>Memorials</a:t>
            </a:r>
            <a:endParaRPr i="1" sz="1500">
              <a:latin typeface="Bree Serif"/>
              <a:ea typeface="Bree Serif"/>
              <a:cs typeface="Bree Serif"/>
              <a:sym typeface="Bree Serif"/>
            </a:endParaRPr>
          </a:p>
          <a:p>
            <a:pPr indent="0" lvl="0" marL="0" rtl="0" algn="l">
              <a:spcBef>
                <a:spcPts val="1600"/>
              </a:spcBef>
              <a:spcAft>
                <a:spcPts val="0"/>
              </a:spcAft>
              <a:buNone/>
            </a:pPr>
            <a:r>
              <a:rPr i="1" lang="en" sz="1500">
                <a:latin typeface="Bree Serif"/>
                <a:ea typeface="Bree Serif"/>
                <a:cs typeface="Bree Serif"/>
                <a:sym typeface="Bree Serif"/>
              </a:rPr>
              <a:t>Scholarships</a:t>
            </a:r>
            <a:endParaRPr i="1" sz="1500">
              <a:latin typeface="Bree Serif"/>
              <a:ea typeface="Bree Serif"/>
              <a:cs typeface="Bree Serif"/>
              <a:sym typeface="Bree Serif"/>
            </a:endParaRPr>
          </a:p>
          <a:p>
            <a:pPr indent="0" lvl="0" marL="0" rtl="0" algn="l">
              <a:spcBef>
                <a:spcPts val="1600"/>
              </a:spcBef>
              <a:spcAft>
                <a:spcPts val="0"/>
              </a:spcAft>
              <a:buNone/>
            </a:pPr>
            <a:r>
              <a:rPr i="1" lang="en" sz="1500">
                <a:latin typeface="Bree Serif"/>
                <a:ea typeface="Bree Serif"/>
                <a:cs typeface="Bree Serif"/>
                <a:sym typeface="Bree Serif"/>
              </a:rPr>
              <a:t>Online workshops/classes</a:t>
            </a:r>
            <a:endParaRPr i="1" sz="1500">
              <a:latin typeface="Bree Serif"/>
              <a:ea typeface="Bree Serif"/>
              <a:cs typeface="Bree Serif"/>
              <a:sym typeface="Bree Serif"/>
            </a:endParaRPr>
          </a:p>
          <a:p>
            <a:pPr indent="0" lvl="0" marL="0" rtl="0" algn="l">
              <a:spcBef>
                <a:spcPts val="1600"/>
              </a:spcBef>
              <a:spcAft>
                <a:spcPts val="1600"/>
              </a:spcAft>
              <a:buNone/>
            </a:pPr>
            <a:r>
              <a:t/>
            </a:r>
            <a:endParaRPr i="1" sz="1500">
              <a:latin typeface="Bree Serif"/>
              <a:ea typeface="Bree Serif"/>
              <a:cs typeface="Bree Serif"/>
              <a:sym typeface="Bree Serif"/>
            </a:endParaRPr>
          </a:p>
        </p:txBody>
      </p:sp>
      <p:pic>
        <p:nvPicPr>
          <p:cNvPr id="237" name="Google Shape;237;p34"/>
          <p:cNvPicPr preferRelativeResize="0"/>
          <p:nvPr/>
        </p:nvPicPr>
        <p:blipFill>
          <a:blip r:embed="rId3">
            <a:alphaModFix/>
          </a:blip>
          <a:stretch>
            <a:fillRect/>
          </a:stretch>
        </p:blipFill>
        <p:spPr>
          <a:xfrm rot="17">
            <a:off x="1813115" y="3962333"/>
            <a:ext cx="997066" cy="982039"/>
          </a:xfrm>
          <a:prstGeom prst="rect">
            <a:avLst/>
          </a:prstGeom>
          <a:noFill/>
          <a:ln>
            <a:noFill/>
          </a:ln>
        </p:spPr>
      </p:pic>
      <p:pic>
        <p:nvPicPr>
          <p:cNvPr id="238" name="Google Shape;238;p34"/>
          <p:cNvPicPr preferRelativeResize="0"/>
          <p:nvPr/>
        </p:nvPicPr>
        <p:blipFill>
          <a:blip r:embed="rId4">
            <a:alphaModFix/>
          </a:blip>
          <a:stretch>
            <a:fillRect/>
          </a:stretch>
        </p:blipFill>
        <p:spPr>
          <a:xfrm>
            <a:off x="7050400" y="2571750"/>
            <a:ext cx="1376624" cy="1390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42" name="Shape 242"/>
        <p:cNvGrpSpPr/>
        <p:nvPr/>
      </p:nvGrpSpPr>
      <p:grpSpPr>
        <a:xfrm>
          <a:off x="0" y="0"/>
          <a:ext cx="0" cy="0"/>
          <a:chOff x="0" y="0"/>
          <a:chExt cx="0" cy="0"/>
        </a:xfrm>
      </p:grpSpPr>
      <p:sp>
        <p:nvSpPr>
          <p:cNvPr id="243" name="Google Shape;243;p35"/>
          <p:cNvSpPr txBox="1"/>
          <p:nvPr>
            <p:ph type="title"/>
          </p:nvPr>
        </p:nvSpPr>
        <p:spPr>
          <a:xfrm>
            <a:off x="311700" y="95575"/>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Let’s Get Creative!</a:t>
            </a:r>
            <a:r>
              <a:rPr lang="en"/>
              <a:t> </a:t>
            </a:r>
            <a:endParaRPr/>
          </a:p>
          <a:p>
            <a:pPr indent="0" lvl="0" marL="0" rtl="0" algn="ctr">
              <a:spcBef>
                <a:spcPts val="0"/>
              </a:spcBef>
              <a:spcAft>
                <a:spcPts val="0"/>
              </a:spcAft>
              <a:buNone/>
            </a:pPr>
            <a:r>
              <a:rPr i="1" lang="en" sz="2200">
                <a:latin typeface="Lobster"/>
                <a:ea typeface="Lobster"/>
                <a:cs typeface="Lobster"/>
                <a:sym typeface="Lobster"/>
              </a:rPr>
              <a:t>What are the opportunities here?</a:t>
            </a:r>
            <a:endParaRPr i="1" sz="2200">
              <a:latin typeface="Lobster"/>
              <a:ea typeface="Lobster"/>
              <a:cs typeface="Lobster"/>
              <a:sym typeface="Lobster"/>
            </a:endParaRPr>
          </a:p>
        </p:txBody>
      </p:sp>
      <p:sp>
        <p:nvSpPr>
          <p:cNvPr id="244" name="Google Shape;244;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ree Serif"/>
                <a:ea typeface="Bree Serif"/>
                <a:cs typeface="Bree Serif"/>
                <a:sym typeface="Bree Serif"/>
              </a:rPr>
              <a:t>Invite students to refine their video editing skills (resume, portfolio, relationships)</a:t>
            </a:r>
            <a:endParaRPr>
              <a:latin typeface="Bree Serif"/>
              <a:ea typeface="Bree Serif"/>
              <a:cs typeface="Bree Serif"/>
              <a:sym typeface="Bree Serif"/>
            </a:endParaRPr>
          </a:p>
          <a:p>
            <a:pPr indent="0" lvl="0" marL="0" rtl="0" algn="l">
              <a:spcBef>
                <a:spcPts val="1600"/>
              </a:spcBef>
              <a:spcAft>
                <a:spcPts val="0"/>
              </a:spcAft>
              <a:buNone/>
            </a:pPr>
            <a:r>
              <a:rPr lang="en">
                <a:latin typeface="Bree Serif"/>
                <a:ea typeface="Bree Serif"/>
                <a:cs typeface="Bree Serif"/>
                <a:sym typeface="Bree Serif"/>
              </a:rPr>
              <a:t>Site specific Dance: see familiar spaces in new ways</a:t>
            </a:r>
            <a:endParaRPr>
              <a:latin typeface="Bree Serif"/>
              <a:ea typeface="Bree Serif"/>
              <a:cs typeface="Bree Serif"/>
              <a:sym typeface="Bree Serif"/>
            </a:endParaRPr>
          </a:p>
          <a:p>
            <a:pPr indent="0" lvl="0" marL="0" rtl="0" algn="l">
              <a:spcBef>
                <a:spcPts val="1600"/>
              </a:spcBef>
              <a:spcAft>
                <a:spcPts val="0"/>
              </a:spcAft>
              <a:buNone/>
            </a:pPr>
            <a:r>
              <a:rPr lang="en">
                <a:latin typeface="Bree Serif"/>
                <a:ea typeface="Bree Serif"/>
                <a:cs typeface="Bree Serif"/>
                <a:sym typeface="Bree Serif"/>
              </a:rPr>
              <a:t>Tik Tok</a:t>
            </a:r>
            <a:endParaRPr>
              <a:latin typeface="Bree Serif"/>
              <a:ea typeface="Bree Serif"/>
              <a:cs typeface="Bree Serif"/>
              <a:sym typeface="Bree Serif"/>
            </a:endParaRPr>
          </a:p>
          <a:p>
            <a:pPr indent="0" lvl="0" marL="0" rtl="0" algn="l">
              <a:spcBef>
                <a:spcPts val="1600"/>
              </a:spcBef>
              <a:spcAft>
                <a:spcPts val="0"/>
              </a:spcAft>
              <a:buNone/>
            </a:pPr>
            <a:r>
              <a:rPr lang="en">
                <a:latin typeface="Bree Serif"/>
                <a:ea typeface="Bree Serif"/>
                <a:cs typeface="Bree Serif"/>
                <a:sym typeface="Bree Serif"/>
              </a:rPr>
              <a:t>Drive-in movie style dance performance</a:t>
            </a:r>
            <a:endParaRPr>
              <a:latin typeface="Bree Serif"/>
              <a:ea typeface="Bree Serif"/>
              <a:cs typeface="Bree Serif"/>
              <a:sym typeface="Bree Serif"/>
            </a:endParaRPr>
          </a:p>
          <a:p>
            <a:pPr indent="0" lvl="0" marL="0" rtl="0" algn="l">
              <a:spcBef>
                <a:spcPts val="1600"/>
              </a:spcBef>
              <a:spcAft>
                <a:spcPts val="0"/>
              </a:spcAft>
              <a:buNone/>
            </a:pPr>
            <a:r>
              <a:rPr lang="en" u="sng">
                <a:solidFill>
                  <a:schemeClr val="hlink"/>
                </a:solidFill>
                <a:latin typeface="Bree Serif"/>
                <a:ea typeface="Bree Serif"/>
                <a:cs typeface="Bree Serif"/>
                <a:sym typeface="Bree Serif"/>
                <a:hlinkClick r:id="rId3"/>
              </a:rPr>
              <a:t>Seattle Drive In Dance Performance</a:t>
            </a:r>
            <a:endParaRPr>
              <a:latin typeface="Bree Serif"/>
              <a:ea typeface="Bree Serif"/>
              <a:cs typeface="Bree Serif"/>
              <a:sym typeface="Bree Serif"/>
            </a:endParaRPr>
          </a:p>
          <a:p>
            <a:pPr indent="0" lvl="0" marL="0" rtl="0" algn="l">
              <a:spcBef>
                <a:spcPts val="1600"/>
              </a:spcBef>
              <a:spcAft>
                <a:spcPts val="1600"/>
              </a:spcAft>
              <a:buNone/>
            </a:pPr>
            <a:r>
              <a:t/>
            </a:r>
            <a:endParaRPr/>
          </a:p>
        </p:txBody>
      </p:sp>
      <p:pic>
        <p:nvPicPr>
          <p:cNvPr id="245" name="Google Shape;245;p35"/>
          <p:cNvPicPr preferRelativeResize="0"/>
          <p:nvPr/>
        </p:nvPicPr>
        <p:blipFill>
          <a:blip r:embed="rId4">
            <a:alphaModFix/>
          </a:blip>
          <a:stretch>
            <a:fillRect/>
          </a:stretch>
        </p:blipFill>
        <p:spPr>
          <a:xfrm rot="791837">
            <a:off x="5825851" y="1890901"/>
            <a:ext cx="2344251" cy="2442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49" name="Shape 249"/>
        <p:cNvGrpSpPr/>
        <p:nvPr/>
      </p:nvGrpSpPr>
      <p:grpSpPr>
        <a:xfrm>
          <a:off x="0" y="0"/>
          <a:ext cx="0" cy="0"/>
          <a:chOff x="0" y="0"/>
          <a:chExt cx="0" cy="0"/>
        </a:xfrm>
      </p:grpSpPr>
      <p:sp>
        <p:nvSpPr>
          <p:cNvPr id="250" name="Google Shape;250;p36"/>
          <p:cNvSpPr txBox="1"/>
          <p:nvPr>
            <p:ph type="title"/>
          </p:nvPr>
        </p:nvSpPr>
        <p:spPr>
          <a:xfrm>
            <a:off x="311700" y="95575"/>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Join DDEO Today</a:t>
            </a:r>
            <a:r>
              <a:rPr lang="en">
                <a:latin typeface="Lobster"/>
                <a:ea typeface="Lobster"/>
                <a:cs typeface="Lobster"/>
                <a:sym typeface="Lobster"/>
              </a:rPr>
              <a:t>!</a:t>
            </a:r>
            <a:r>
              <a:rPr lang="en"/>
              <a:t> </a:t>
            </a:r>
            <a:endParaRPr/>
          </a:p>
          <a:p>
            <a:pPr indent="0" lvl="0" marL="0" rtl="0" algn="ctr">
              <a:spcBef>
                <a:spcPts val="0"/>
              </a:spcBef>
              <a:spcAft>
                <a:spcPts val="0"/>
              </a:spcAft>
              <a:buNone/>
            </a:pPr>
            <a:r>
              <a:rPr i="1" lang="en" sz="2200">
                <a:latin typeface="Lobster"/>
                <a:ea typeface="Lobster"/>
                <a:cs typeface="Lobster"/>
                <a:sym typeface="Lobster"/>
              </a:rPr>
              <a:t>Be A Part of Our Team of Dance Educators Working for Delaware’s Children.</a:t>
            </a:r>
            <a:endParaRPr i="1" sz="2200">
              <a:latin typeface="Lobster"/>
              <a:ea typeface="Lobster"/>
              <a:cs typeface="Lobster"/>
              <a:sym typeface="Lobster"/>
            </a:endParaRPr>
          </a:p>
        </p:txBody>
      </p:sp>
      <p:pic>
        <p:nvPicPr>
          <p:cNvPr id="251" name="Google Shape;251;p36">
            <a:hlinkClick r:id="rId3"/>
          </p:cNvPr>
          <p:cNvPicPr preferRelativeResize="0"/>
          <p:nvPr/>
        </p:nvPicPr>
        <p:blipFill>
          <a:blip r:embed="rId4">
            <a:alphaModFix/>
          </a:blip>
          <a:stretch>
            <a:fillRect/>
          </a:stretch>
        </p:blipFill>
        <p:spPr>
          <a:xfrm>
            <a:off x="2767700" y="1263975"/>
            <a:ext cx="3608600" cy="2211000"/>
          </a:xfrm>
          <a:prstGeom prst="rect">
            <a:avLst/>
          </a:prstGeom>
          <a:noFill/>
          <a:ln>
            <a:noFill/>
          </a:ln>
        </p:spPr>
      </p:pic>
      <p:sp>
        <p:nvSpPr>
          <p:cNvPr id="252" name="Google Shape;252;p36"/>
          <p:cNvSpPr txBox="1"/>
          <p:nvPr/>
        </p:nvSpPr>
        <p:spPr>
          <a:xfrm>
            <a:off x="2210125" y="3586475"/>
            <a:ext cx="4513800" cy="76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Permanent Marker"/>
                <a:ea typeface="Permanent Marker"/>
                <a:cs typeface="Permanent Marker"/>
                <a:sym typeface="Permanent Marker"/>
                <a:hlinkClick r:id="rId5"/>
              </a:rPr>
              <a:t>https://www.ddeo.org/join</a:t>
            </a:r>
            <a:endParaRPr sz="2800">
              <a:latin typeface="Permanent Marker"/>
              <a:ea typeface="Permanent Marker"/>
              <a:cs typeface="Permanent Marker"/>
              <a:sym typeface="Permanent Marker"/>
            </a:endParaRPr>
          </a:p>
        </p:txBody>
      </p:sp>
      <p:pic>
        <p:nvPicPr>
          <p:cNvPr id="253" name="Google Shape;253;p36"/>
          <p:cNvPicPr preferRelativeResize="0"/>
          <p:nvPr/>
        </p:nvPicPr>
        <p:blipFill>
          <a:blip r:embed="rId6">
            <a:alphaModFix/>
          </a:blip>
          <a:stretch>
            <a:fillRect/>
          </a:stretch>
        </p:blipFill>
        <p:spPr>
          <a:xfrm>
            <a:off x="4489858" y="4104675"/>
            <a:ext cx="599397" cy="1056900"/>
          </a:xfrm>
          <a:prstGeom prst="rect">
            <a:avLst/>
          </a:prstGeom>
          <a:noFill/>
          <a:ln>
            <a:noFill/>
          </a:ln>
        </p:spPr>
      </p:pic>
      <p:pic>
        <p:nvPicPr>
          <p:cNvPr id="254" name="Google Shape;254;p36"/>
          <p:cNvPicPr preferRelativeResize="0"/>
          <p:nvPr/>
        </p:nvPicPr>
        <p:blipFill>
          <a:blip r:embed="rId7">
            <a:alphaModFix/>
          </a:blip>
          <a:stretch>
            <a:fillRect/>
          </a:stretch>
        </p:blipFill>
        <p:spPr>
          <a:xfrm>
            <a:off x="2983850" y="4251688"/>
            <a:ext cx="1146400" cy="762873"/>
          </a:xfrm>
          <a:prstGeom prst="rect">
            <a:avLst/>
          </a:prstGeom>
          <a:noFill/>
          <a:ln>
            <a:noFill/>
          </a:ln>
        </p:spPr>
      </p:pic>
      <p:sp>
        <p:nvSpPr>
          <p:cNvPr id="255" name="Google Shape;255;p36"/>
          <p:cNvSpPr txBox="1"/>
          <p:nvPr/>
        </p:nvSpPr>
        <p:spPr>
          <a:xfrm>
            <a:off x="192450" y="1032200"/>
            <a:ext cx="2431800" cy="43272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 sz="1050">
                <a:solidFill>
                  <a:schemeClr val="dk1"/>
                </a:solidFill>
                <a:latin typeface="Times New Roman"/>
                <a:ea typeface="Times New Roman"/>
                <a:cs typeface="Times New Roman"/>
                <a:sym typeface="Times New Roman"/>
              </a:rPr>
              <a:t>By joining DDEO, you have a dual membership with our DDEO and NDEO. Membership benefits allow you access to many different opportunities, including the following:</a:t>
            </a:r>
            <a:endParaRPr sz="105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 sz="1050">
                <a:solidFill>
                  <a:schemeClr val="dk1"/>
                </a:solidFill>
                <a:latin typeface="Times New Roman"/>
                <a:ea typeface="Times New Roman"/>
                <a:cs typeface="Times New Roman"/>
                <a:sym typeface="Times New Roman"/>
              </a:rPr>
              <a:t>​</a:t>
            </a:r>
            <a:endParaRPr sz="105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b="1" lang="en" sz="1050">
                <a:solidFill>
                  <a:schemeClr val="dk1"/>
                </a:solidFill>
                <a:latin typeface="Times New Roman"/>
                <a:ea typeface="Times New Roman"/>
                <a:cs typeface="Times New Roman"/>
                <a:sym typeface="Times New Roman"/>
              </a:rPr>
              <a:t>Professional Development</a:t>
            </a:r>
            <a:endParaRPr b="1" sz="105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b="1" lang="en" sz="1050">
                <a:solidFill>
                  <a:schemeClr val="dk1"/>
                </a:solidFill>
                <a:latin typeface="Times New Roman"/>
                <a:ea typeface="Times New Roman"/>
                <a:cs typeface="Times New Roman"/>
                <a:sym typeface="Times New Roman"/>
              </a:rPr>
              <a:t>Opportunities for Leadership</a:t>
            </a:r>
            <a:endParaRPr b="1" sz="105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b="1" lang="en" sz="1050">
                <a:solidFill>
                  <a:schemeClr val="dk1"/>
                </a:solidFill>
                <a:latin typeface="Times New Roman"/>
                <a:ea typeface="Times New Roman"/>
                <a:cs typeface="Times New Roman"/>
                <a:sym typeface="Times New Roman"/>
              </a:rPr>
              <a:t>Research and Publications</a:t>
            </a:r>
            <a:endParaRPr b="1" sz="105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b="1" lang="en" sz="1050">
                <a:solidFill>
                  <a:schemeClr val="dk1"/>
                </a:solidFill>
                <a:latin typeface="Times New Roman"/>
                <a:ea typeface="Times New Roman"/>
                <a:cs typeface="Times New Roman"/>
                <a:sym typeface="Times New Roman"/>
              </a:rPr>
              <a:t>Awards and Scholarships</a:t>
            </a:r>
            <a:endParaRPr b="1" sz="105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b="1" lang="en" sz="1050">
                <a:solidFill>
                  <a:schemeClr val="dk1"/>
                </a:solidFill>
                <a:latin typeface="Times New Roman"/>
                <a:ea typeface="Times New Roman"/>
                <a:cs typeface="Times New Roman"/>
                <a:sym typeface="Times New Roman"/>
              </a:rPr>
              <a:t>Standards for practicing Dance Education</a:t>
            </a:r>
            <a:endParaRPr b="1" sz="105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b="1" lang="en" sz="1050">
                <a:solidFill>
                  <a:schemeClr val="dk1"/>
                </a:solidFill>
                <a:latin typeface="Times New Roman"/>
                <a:ea typeface="Times New Roman"/>
                <a:cs typeface="Times New Roman"/>
                <a:sym typeface="Times New Roman"/>
              </a:rPr>
              <a:t>National Honor Society and Recognitions</a:t>
            </a:r>
            <a:endParaRPr b="1" sz="105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b="1" lang="en" sz="1050">
                <a:solidFill>
                  <a:schemeClr val="dk1"/>
                </a:solidFill>
                <a:latin typeface="Times New Roman"/>
                <a:ea typeface="Times New Roman"/>
                <a:cs typeface="Times New Roman"/>
                <a:sym typeface="Times New Roman"/>
              </a:rPr>
              <a:t>A Network of Leads and Peers </a:t>
            </a:r>
            <a:endParaRPr b="1" sz="105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b="1" lang="en" sz="1050">
                <a:solidFill>
                  <a:schemeClr val="dk1"/>
                </a:solidFill>
                <a:latin typeface="Times New Roman"/>
                <a:ea typeface="Times New Roman"/>
                <a:cs typeface="Times New Roman"/>
                <a:sym typeface="Times New Roman"/>
              </a:rPr>
              <a:t>A National Voice to advocate for Dance Education</a:t>
            </a:r>
            <a:endParaRPr b="1" sz="10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pic>
        <p:nvPicPr>
          <p:cNvPr id="256" name="Google Shape;256;p36"/>
          <p:cNvPicPr preferRelativeResize="0"/>
          <p:nvPr/>
        </p:nvPicPr>
        <p:blipFill>
          <a:blip r:embed="rId8">
            <a:alphaModFix/>
          </a:blip>
          <a:stretch>
            <a:fillRect/>
          </a:stretch>
        </p:blipFill>
        <p:spPr>
          <a:xfrm>
            <a:off x="5361694" y="4248225"/>
            <a:ext cx="1146405" cy="769799"/>
          </a:xfrm>
          <a:prstGeom prst="rect">
            <a:avLst/>
          </a:prstGeom>
          <a:noFill/>
          <a:ln>
            <a:noFill/>
          </a:ln>
        </p:spPr>
      </p:pic>
      <p:sp>
        <p:nvSpPr>
          <p:cNvPr id="257" name="Google Shape;257;p36"/>
          <p:cNvSpPr txBox="1"/>
          <p:nvPr/>
        </p:nvSpPr>
        <p:spPr>
          <a:xfrm>
            <a:off x="6519750" y="957200"/>
            <a:ext cx="2431800" cy="405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2F2E2E"/>
                </a:solidFill>
                <a:latin typeface="Times New Roman"/>
                <a:ea typeface="Times New Roman"/>
                <a:cs typeface="Times New Roman"/>
                <a:sym typeface="Times New Roman"/>
              </a:rPr>
              <a:t>Individual Memberships</a:t>
            </a:r>
            <a:endParaRPr sz="160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Professional Member: $115/year</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Ph.D./Ed.D. Candidate member: $115/year</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Young Professional: $85/year</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Retiree Member: $60/year</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600">
                <a:solidFill>
                  <a:srgbClr val="2F2E2E"/>
                </a:solidFill>
                <a:latin typeface="Times New Roman"/>
                <a:ea typeface="Times New Roman"/>
                <a:cs typeface="Times New Roman"/>
                <a:sym typeface="Times New Roman"/>
              </a:rPr>
              <a:t>Student Memberships</a:t>
            </a:r>
            <a:endParaRPr sz="160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Graduate Student: $75/year</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Undergraduate Student: $50/year</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600">
                <a:solidFill>
                  <a:srgbClr val="2F2E2E"/>
                </a:solidFill>
                <a:latin typeface="Times New Roman"/>
                <a:ea typeface="Times New Roman"/>
                <a:cs typeface="Times New Roman"/>
                <a:sym typeface="Times New Roman"/>
              </a:rPr>
              <a:t>Institutional Memberships</a:t>
            </a:r>
            <a:endParaRPr sz="160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Dance Studio: $185/year</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K-12 Schools: $185/year</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Performing Arts Organization: $185/year</a:t>
            </a:r>
            <a:endParaRPr sz="1150">
              <a:solidFill>
                <a:srgbClr val="2F2E2E"/>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150">
                <a:solidFill>
                  <a:srgbClr val="2F2E2E"/>
                </a:solidFill>
                <a:latin typeface="Times New Roman"/>
                <a:ea typeface="Times New Roman"/>
                <a:cs typeface="Times New Roman"/>
                <a:sym typeface="Times New Roman"/>
              </a:rPr>
              <a:t>Higher Education Institution: $250/year</a:t>
            </a:r>
            <a:endParaRPr sz="1150">
              <a:solidFill>
                <a:srgbClr val="2F2E2E"/>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74"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8805974" cy="483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ermanent Marker"/>
                <a:ea typeface="Permanent Marker"/>
                <a:cs typeface="Permanent Marker"/>
                <a:sym typeface="Permanent Marker"/>
              </a:rPr>
              <a:t>disclaimer!</a:t>
            </a:r>
            <a:endParaRPr>
              <a:latin typeface="Permanent Marker"/>
              <a:ea typeface="Permanent Marker"/>
              <a:cs typeface="Permanent Marker"/>
              <a:sym typeface="Permanent Marke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latin typeface="Bree Serif"/>
                <a:ea typeface="Bree Serif"/>
                <a:cs typeface="Bree Serif"/>
                <a:sym typeface="Bree Serif"/>
              </a:rPr>
              <a:t>Although similar in intent, we  openly recognize and acknowledge that there is no “one size that will fit all.” We encourage and support creative, out of the box thinking.</a:t>
            </a:r>
            <a:endParaRPr i="1">
              <a:latin typeface="Bree Serif"/>
              <a:ea typeface="Bree Serif"/>
              <a:cs typeface="Bree Serif"/>
              <a:sym typeface="Bree Serif"/>
            </a:endParaRPr>
          </a:p>
        </p:txBody>
      </p:sp>
      <p:pic>
        <p:nvPicPr>
          <p:cNvPr id="82" name="Google Shape;82;p16"/>
          <p:cNvPicPr preferRelativeResize="0"/>
          <p:nvPr/>
        </p:nvPicPr>
        <p:blipFill>
          <a:blip r:embed="rId3">
            <a:alphaModFix/>
          </a:blip>
          <a:stretch>
            <a:fillRect/>
          </a:stretch>
        </p:blipFill>
        <p:spPr>
          <a:xfrm>
            <a:off x="2903812" y="2019575"/>
            <a:ext cx="3901688" cy="2948950"/>
          </a:xfrm>
          <a:prstGeom prst="rect">
            <a:avLst/>
          </a:prstGeom>
          <a:noFill/>
          <a:ln>
            <a:noFill/>
          </a:ln>
        </p:spPr>
      </p:pic>
      <p:sp>
        <p:nvSpPr>
          <p:cNvPr id="83" name="Google Shape;83;p16"/>
          <p:cNvSpPr txBox="1"/>
          <p:nvPr/>
        </p:nvSpPr>
        <p:spPr>
          <a:xfrm>
            <a:off x="437400" y="2516025"/>
            <a:ext cx="2134500" cy="21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700">
                <a:latin typeface="Lora"/>
                <a:ea typeface="Lora"/>
                <a:cs typeface="Lora"/>
                <a:sym typeface="Lora"/>
              </a:rPr>
              <a:t>Open invitation:</a:t>
            </a:r>
            <a:endParaRPr i="1" sz="1700">
              <a:latin typeface="Lora"/>
              <a:ea typeface="Lora"/>
              <a:cs typeface="Lora"/>
              <a:sym typeface="Lora"/>
            </a:endParaRPr>
          </a:p>
          <a:p>
            <a:pPr indent="0" lvl="0" marL="0" rtl="0" algn="l">
              <a:spcBef>
                <a:spcPts val="0"/>
              </a:spcBef>
              <a:spcAft>
                <a:spcPts val="0"/>
              </a:spcAft>
              <a:buNone/>
            </a:pPr>
            <a:r>
              <a:rPr i="1" lang="en" sz="1700">
                <a:latin typeface="Lora"/>
                <a:ea typeface="Lora"/>
                <a:cs typeface="Lora"/>
                <a:sym typeface="Lora"/>
              </a:rPr>
              <a:t>Use the chat for questions, suggestions or other helpful comments.</a:t>
            </a:r>
            <a:endParaRPr i="1" sz="1700">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311700" y="256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Excellent examples for the tech savvy to the newbie... </a:t>
            </a:r>
            <a:endParaRPr>
              <a:latin typeface="Lobster"/>
              <a:ea typeface="Lobster"/>
              <a:cs typeface="Lobster"/>
              <a:sym typeface="Lobster"/>
            </a:endParaRPr>
          </a:p>
        </p:txBody>
      </p:sp>
      <p:sp>
        <p:nvSpPr>
          <p:cNvPr id="89" name="Google Shape;89;p17"/>
          <p:cNvSpPr txBox="1"/>
          <p:nvPr>
            <p:ph idx="1" type="body"/>
          </p:nvPr>
        </p:nvSpPr>
        <p:spPr>
          <a:xfrm>
            <a:off x="311700" y="922800"/>
            <a:ext cx="8520600" cy="3984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Bree Serif"/>
              <a:buChar char="●"/>
            </a:pPr>
            <a:r>
              <a:rPr lang="en" sz="2200">
                <a:latin typeface="Bree Serif"/>
                <a:ea typeface="Bree Serif"/>
                <a:cs typeface="Bree Serif"/>
                <a:sym typeface="Bree Serif"/>
              </a:rPr>
              <a:t>Dance </a:t>
            </a:r>
            <a:r>
              <a:rPr lang="en" sz="2200">
                <a:latin typeface="Bree Serif"/>
                <a:ea typeface="Bree Serif"/>
                <a:cs typeface="Bree Serif"/>
                <a:sym typeface="Bree Serif"/>
              </a:rPr>
              <a:t>Films/Video Dances </a:t>
            </a:r>
            <a:endParaRPr sz="2200">
              <a:latin typeface="Bree Serif"/>
              <a:ea typeface="Bree Serif"/>
              <a:cs typeface="Bree Serif"/>
              <a:sym typeface="Bree Serif"/>
            </a:endParaRPr>
          </a:p>
          <a:p>
            <a:pPr indent="-361950" lvl="0" marL="914400" rtl="0" algn="l">
              <a:spcBef>
                <a:spcPts val="0"/>
              </a:spcBef>
              <a:spcAft>
                <a:spcPts val="0"/>
              </a:spcAft>
              <a:buSzPts val="2100"/>
              <a:buFont typeface="Bree Serif"/>
              <a:buChar char="-"/>
            </a:pPr>
            <a:r>
              <a:rPr lang="en" sz="2100">
                <a:latin typeface="Bree Serif"/>
                <a:ea typeface="Bree Serif"/>
                <a:cs typeface="Bree Serif"/>
                <a:sym typeface="Bree Serif"/>
              </a:rPr>
              <a:t>Asynchronous viewing</a:t>
            </a:r>
            <a:endParaRPr sz="2100">
              <a:latin typeface="Bree Serif"/>
              <a:ea typeface="Bree Serif"/>
              <a:cs typeface="Bree Serif"/>
              <a:sym typeface="Bree Serif"/>
            </a:endParaRPr>
          </a:p>
          <a:p>
            <a:pPr indent="-361950" lvl="0" marL="914400" rtl="0" algn="l">
              <a:spcBef>
                <a:spcPts val="0"/>
              </a:spcBef>
              <a:spcAft>
                <a:spcPts val="0"/>
              </a:spcAft>
              <a:buSzPts val="2100"/>
              <a:buFont typeface="Bree Serif"/>
              <a:buChar char="-"/>
            </a:pPr>
            <a:r>
              <a:rPr lang="en" sz="2100">
                <a:latin typeface="Bree Serif"/>
                <a:ea typeface="Bree Serif"/>
                <a:cs typeface="Bree Serif"/>
                <a:sym typeface="Bree Serif"/>
              </a:rPr>
              <a:t>Virtual performances page on website</a:t>
            </a:r>
            <a:endParaRPr sz="2100">
              <a:latin typeface="Bree Serif"/>
              <a:ea typeface="Bree Serif"/>
              <a:cs typeface="Bree Serif"/>
              <a:sym typeface="Bree Serif"/>
            </a:endParaRPr>
          </a:p>
          <a:p>
            <a:pPr indent="-361950" lvl="0" marL="914400" rtl="0" algn="l">
              <a:spcBef>
                <a:spcPts val="0"/>
              </a:spcBef>
              <a:spcAft>
                <a:spcPts val="0"/>
              </a:spcAft>
              <a:buSzPts val="2100"/>
              <a:buFont typeface="Bree Serif"/>
              <a:buChar char="-"/>
            </a:pPr>
            <a:r>
              <a:rPr lang="en" sz="2100">
                <a:latin typeface="Bree Serif"/>
                <a:ea typeface="Bree Serif"/>
                <a:cs typeface="Bree Serif"/>
                <a:sym typeface="Bree Serif"/>
              </a:rPr>
              <a:t> Vimeo/YouTube channel</a:t>
            </a:r>
            <a:endParaRPr sz="2100">
              <a:latin typeface="Bree Serif"/>
              <a:ea typeface="Bree Serif"/>
              <a:cs typeface="Bree Serif"/>
              <a:sym typeface="Bree Serif"/>
            </a:endParaRPr>
          </a:p>
          <a:p>
            <a:pPr indent="0" lvl="0" marL="1371600" rtl="0" algn="l">
              <a:spcBef>
                <a:spcPts val="1600"/>
              </a:spcBef>
              <a:spcAft>
                <a:spcPts val="0"/>
              </a:spcAft>
              <a:buNone/>
            </a:pPr>
            <a:r>
              <a:t/>
            </a:r>
            <a:endParaRPr sz="1700">
              <a:latin typeface="Bree Serif"/>
              <a:ea typeface="Bree Serif"/>
              <a:cs typeface="Bree Serif"/>
              <a:sym typeface="Bree Serif"/>
            </a:endParaRPr>
          </a:p>
          <a:p>
            <a:pPr indent="0" lvl="0" marL="0" rtl="0" algn="l">
              <a:spcBef>
                <a:spcPts val="1600"/>
              </a:spcBef>
              <a:spcAft>
                <a:spcPts val="0"/>
              </a:spcAft>
              <a:buNone/>
            </a:pPr>
            <a:r>
              <a:rPr lang="en" sz="1900" u="sng">
                <a:solidFill>
                  <a:srgbClr val="000000"/>
                </a:solidFill>
                <a:latin typeface="Bree Serif"/>
                <a:ea typeface="Bree Serif"/>
                <a:cs typeface="Bree Serif"/>
                <a:sym typeface="Bree Serif"/>
                <a:hlinkClick r:id="rId3"/>
              </a:rPr>
              <a:t>Orange Grove Dance - Orange Grove Dance National Water Dance 2020</a:t>
            </a:r>
            <a:endParaRPr sz="2500">
              <a:solidFill>
                <a:srgbClr val="000000"/>
              </a:solidFill>
              <a:latin typeface="Bree Serif"/>
              <a:ea typeface="Bree Serif"/>
              <a:cs typeface="Bree Serif"/>
              <a:sym typeface="Bree Serif"/>
            </a:endParaRPr>
          </a:p>
          <a:p>
            <a:pPr indent="0" lvl="0" marL="0" rtl="0" algn="l">
              <a:spcBef>
                <a:spcPts val="1600"/>
              </a:spcBef>
              <a:spcAft>
                <a:spcPts val="0"/>
              </a:spcAft>
              <a:buNone/>
            </a:pPr>
            <a:r>
              <a:rPr lang="en">
                <a:solidFill>
                  <a:srgbClr val="000000"/>
                </a:solidFill>
                <a:latin typeface="Bree Serif"/>
                <a:ea typeface="Bree Serif"/>
                <a:cs typeface="Bree Serif"/>
                <a:sym typeface="Bree Serif"/>
              </a:rPr>
              <a:t>Artistic Directors: Collette Krogol &amp; Matt Reeves</a:t>
            </a:r>
            <a:endParaRPr>
              <a:solidFill>
                <a:srgbClr val="000000"/>
              </a:solidFill>
              <a:latin typeface="Bree Serif"/>
              <a:ea typeface="Bree Serif"/>
              <a:cs typeface="Bree Serif"/>
              <a:sym typeface="Bree Serif"/>
            </a:endParaRPr>
          </a:p>
          <a:p>
            <a:pPr indent="0" lvl="0" marL="0" rtl="0" algn="l">
              <a:spcBef>
                <a:spcPts val="1600"/>
              </a:spcBef>
              <a:spcAft>
                <a:spcPts val="0"/>
              </a:spcAft>
              <a:buNone/>
            </a:pPr>
            <a:r>
              <a:t/>
            </a:r>
            <a:endParaRPr>
              <a:latin typeface="Bree Serif"/>
              <a:ea typeface="Bree Serif"/>
              <a:cs typeface="Bree Serif"/>
              <a:sym typeface="Bree Serif"/>
            </a:endParaRPr>
          </a:p>
          <a:p>
            <a:pPr indent="0" lvl="0" marL="457200" rtl="0" algn="l">
              <a:spcBef>
                <a:spcPts val="1600"/>
              </a:spcBef>
              <a:spcAft>
                <a:spcPts val="0"/>
              </a:spcAft>
              <a:buNone/>
            </a:pPr>
            <a:r>
              <a:t/>
            </a:r>
            <a:endParaRPr>
              <a:latin typeface="Bree Serif"/>
              <a:ea typeface="Bree Serif"/>
              <a:cs typeface="Bree Serif"/>
              <a:sym typeface="Bree Serif"/>
            </a:endParaRPr>
          </a:p>
          <a:p>
            <a:pPr indent="0" lvl="0" marL="457200" rtl="0" algn="l">
              <a:spcBef>
                <a:spcPts val="1600"/>
              </a:spcBef>
              <a:spcAft>
                <a:spcPts val="1600"/>
              </a:spcAft>
              <a:buNone/>
            </a:pPr>
            <a:r>
              <a:t/>
            </a:r>
            <a:endParaRPr/>
          </a:p>
        </p:txBody>
      </p:sp>
      <p:pic>
        <p:nvPicPr>
          <p:cNvPr id="90" name="Google Shape;90;p17"/>
          <p:cNvPicPr preferRelativeResize="0"/>
          <p:nvPr/>
        </p:nvPicPr>
        <p:blipFill>
          <a:blip r:embed="rId4">
            <a:alphaModFix/>
          </a:blip>
          <a:stretch>
            <a:fillRect/>
          </a:stretch>
        </p:blipFill>
        <p:spPr>
          <a:xfrm>
            <a:off x="7872100" y="509850"/>
            <a:ext cx="1110900" cy="1110900"/>
          </a:xfrm>
          <a:prstGeom prst="rect">
            <a:avLst/>
          </a:prstGeom>
          <a:noFill/>
          <a:ln>
            <a:noFill/>
          </a:ln>
        </p:spPr>
      </p:pic>
      <p:pic>
        <p:nvPicPr>
          <p:cNvPr id="91" name="Google Shape;91;p17"/>
          <p:cNvPicPr preferRelativeResize="0"/>
          <p:nvPr/>
        </p:nvPicPr>
        <p:blipFill>
          <a:blip r:embed="rId5">
            <a:alphaModFix/>
          </a:blip>
          <a:stretch>
            <a:fillRect/>
          </a:stretch>
        </p:blipFill>
        <p:spPr>
          <a:xfrm flipH="1">
            <a:off x="7955250" y="1620750"/>
            <a:ext cx="944600" cy="2413075"/>
          </a:xfrm>
          <a:prstGeom prst="rect">
            <a:avLst/>
          </a:prstGeom>
          <a:noFill/>
          <a:ln>
            <a:noFill/>
          </a:ln>
        </p:spPr>
      </p:pic>
      <p:pic>
        <p:nvPicPr>
          <p:cNvPr id="92" name="Google Shape;92;p17"/>
          <p:cNvPicPr preferRelativeResize="0"/>
          <p:nvPr/>
        </p:nvPicPr>
        <p:blipFill>
          <a:blip r:embed="rId6">
            <a:alphaModFix/>
          </a:blip>
          <a:stretch>
            <a:fillRect/>
          </a:stretch>
        </p:blipFill>
        <p:spPr>
          <a:xfrm>
            <a:off x="7809100" y="4123925"/>
            <a:ext cx="1259000" cy="944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96" name="Shape 96"/>
        <p:cNvGrpSpPr/>
        <p:nvPr/>
      </p:nvGrpSpPr>
      <p:grpSpPr>
        <a:xfrm>
          <a:off x="0" y="0"/>
          <a:ext cx="0" cy="0"/>
          <a:chOff x="0" y="0"/>
          <a:chExt cx="0" cy="0"/>
        </a:xfrm>
      </p:grpSpPr>
      <p:sp>
        <p:nvSpPr>
          <p:cNvPr id="97" name="Google Shape;97;p18"/>
          <p:cNvSpPr txBox="1"/>
          <p:nvPr>
            <p:ph type="title"/>
          </p:nvPr>
        </p:nvSpPr>
        <p:spPr>
          <a:xfrm>
            <a:off x="311700" y="163075"/>
            <a:ext cx="8520600" cy="98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Tech &amp; Video Production Considerations for Virtual Performances </a:t>
            </a:r>
            <a:endParaRPr>
              <a:latin typeface="Lobster"/>
              <a:ea typeface="Lobster"/>
              <a:cs typeface="Lobster"/>
              <a:sym typeface="Lobster"/>
            </a:endParaRPr>
          </a:p>
          <a:p>
            <a:pPr indent="0" lvl="0" marL="0" rtl="0" algn="ctr">
              <a:spcBef>
                <a:spcPts val="0"/>
              </a:spcBef>
              <a:spcAft>
                <a:spcPts val="0"/>
              </a:spcAft>
              <a:buNone/>
            </a:pPr>
            <a:r>
              <a:rPr lang="en" sz="2000">
                <a:latin typeface="Lobster"/>
                <a:ea typeface="Lobster"/>
                <a:cs typeface="Lobster"/>
                <a:sym typeface="Lobster"/>
              </a:rPr>
              <a:t>...that’s impressive. But, where can I?</a:t>
            </a:r>
            <a:endParaRPr sz="2000">
              <a:latin typeface="Lobster"/>
              <a:ea typeface="Lobster"/>
              <a:cs typeface="Lobster"/>
              <a:sym typeface="Lobster"/>
            </a:endParaRPr>
          </a:p>
        </p:txBody>
      </p:sp>
      <p:sp>
        <p:nvSpPr>
          <p:cNvPr id="98" name="Google Shape;98;p18"/>
          <p:cNvSpPr txBox="1"/>
          <p:nvPr>
            <p:ph idx="1" type="body"/>
          </p:nvPr>
        </p:nvSpPr>
        <p:spPr>
          <a:xfrm>
            <a:off x="311700" y="1542825"/>
            <a:ext cx="3999900" cy="376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u="sng">
                <a:latin typeface="Bree Serif"/>
                <a:ea typeface="Bree Serif"/>
                <a:cs typeface="Bree Serif"/>
                <a:sym typeface="Bree Serif"/>
              </a:rPr>
              <a:t>Editing Software</a:t>
            </a:r>
            <a:endParaRPr sz="1500" u="sng">
              <a:latin typeface="Bree Serif"/>
              <a:ea typeface="Bree Serif"/>
              <a:cs typeface="Bree Serif"/>
              <a:sym typeface="Bree Serif"/>
            </a:endParaRPr>
          </a:p>
          <a:p>
            <a:pPr indent="0" lvl="0" marL="0" rtl="0" algn="l">
              <a:spcBef>
                <a:spcPts val="1600"/>
              </a:spcBef>
              <a:spcAft>
                <a:spcPts val="0"/>
              </a:spcAft>
              <a:buClr>
                <a:schemeClr val="dk1"/>
              </a:buClr>
              <a:buSzPts val="1100"/>
              <a:buFont typeface="Arial"/>
              <a:buNone/>
            </a:pPr>
            <a:r>
              <a:rPr lang="en" sz="1500">
                <a:latin typeface="Bree Serif"/>
                <a:ea typeface="Bree Serif"/>
                <a:cs typeface="Bree Serif"/>
                <a:sym typeface="Bree Serif"/>
              </a:rPr>
              <a:t>IMovie! (Mac &amp; PC)</a:t>
            </a:r>
            <a:endParaRPr sz="1500">
              <a:latin typeface="Bree Serif"/>
              <a:ea typeface="Bree Serif"/>
              <a:cs typeface="Bree Serif"/>
              <a:sym typeface="Bree Serif"/>
            </a:endParaRPr>
          </a:p>
          <a:p>
            <a:pPr indent="0" lvl="0" marL="0" rtl="0" algn="l">
              <a:spcBef>
                <a:spcPts val="1600"/>
              </a:spcBef>
              <a:spcAft>
                <a:spcPts val="0"/>
              </a:spcAft>
              <a:buClr>
                <a:schemeClr val="dk1"/>
              </a:buClr>
              <a:buSzPts val="1100"/>
              <a:buFont typeface="Arial"/>
              <a:buNone/>
            </a:pPr>
            <a:r>
              <a:rPr lang="en" sz="1500">
                <a:latin typeface="Bree Serif"/>
                <a:ea typeface="Bree Serif"/>
                <a:cs typeface="Bree Serif"/>
                <a:sym typeface="Bree Serif"/>
              </a:rPr>
              <a:t>Final Cut Pro (Mac)</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DaVinci resolve 16 (Mac, PC &amp; Linux)</a:t>
            </a:r>
            <a:endParaRPr sz="1500" u="sng">
              <a:latin typeface="Bree Serif"/>
              <a:ea typeface="Bree Serif"/>
              <a:cs typeface="Bree Serif"/>
              <a:sym typeface="Bree Serif"/>
            </a:endParaRPr>
          </a:p>
          <a:p>
            <a:pPr indent="0" lvl="0" marL="0" rtl="0" algn="l">
              <a:spcBef>
                <a:spcPts val="0"/>
              </a:spcBef>
              <a:spcAft>
                <a:spcPts val="0"/>
              </a:spcAft>
              <a:buNone/>
            </a:pPr>
            <a:r>
              <a:rPr lang="en" sz="1150" u="sng">
                <a:solidFill>
                  <a:srgbClr val="000000"/>
                </a:solidFill>
                <a:latin typeface="Bree Serif"/>
                <a:ea typeface="Bree Serif"/>
                <a:cs typeface="Bree Serif"/>
                <a:sym typeface="Bree Serif"/>
                <a:hlinkClick r:id="rId3"/>
              </a:rPr>
              <a:t>DaVinci Resolve 16</a:t>
            </a:r>
            <a:endParaRPr sz="1300">
              <a:solidFill>
                <a:srgbClr val="000000"/>
              </a:solidFill>
              <a:latin typeface="Bree Serif"/>
              <a:ea typeface="Bree Serif"/>
              <a:cs typeface="Bree Serif"/>
              <a:sym typeface="Bree Serif"/>
            </a:endParaRPr>
          </a:p>
          <a:p>
            <a:pPr indent="0" lvl="0" marL="0" rtl="0" algn="l">
              <a:spcBef>
                <a:spcPts val="0"/>
              </a:spcBef>
              <a:spcAft>
                <a:spcPts val="0"/>
              </a:spcAft>
              <a:buNone/>
            </a:pPr>
            <a:r>
              <a:t/>
            </a:r>
            <a:endParaRPr sz="1300">
              <a:solidFill>
                <a:srgbClr val="222222"/>
              </a:solidFill>
              <a:latin typeface="Bree Serif"/>
              <a:ea typeface="Bree Serif"/>
              <a:cs typeface="Bree Serif"/>
              <a:sym typeface="Bree Serif"/>
            </a:endParaRPr>
          </a:p>
          <a:p>
            <a:pPr indent="0" lvl="0" marL="0" rtl="0" algn="l">
              <a:spcBef>
                <a:spcPts val="0"/>
              </a:spcBef>
              <a:spcAft>
                <a:spcPts val="1600"/>
              </a:spcAft>
              <a:buNone/>
            </a:pPr>
            <a:r>
              <a:rPr lang="en" sz="1500">
                <a:latin typeface="Bree Serif"/>
                <a:ea typeface="Bree Serif"/>
                <a:cs typeface="Bree Serif"/>
                <a:sym typeface="Bree Serif"/>
              </a:rPr>
              <a:t>www.shopifly.com</a:t>
            </a:r>
            <a:endParaRPr sz="1500">
              <a:latin typeface="Bree Serif"/>
              <a:ea typeface="Bree Serif"/>
              <a:cs typeface="Bree Serif"/>
              <a:sym typeface="Bree Serif"/>
            </a:endParaRPr>
          </a:p>
        </p:txBody>
      </p:sp>
      <p:sp>
        <p:nvSpPr>
          <p:cNvPr id="99" name="Google Shape;99;p18"/>
          <p:cNvSpPr txBox="1"/>
          <p:nvPr>
            <p:ph idx="2" type="body"/>
          </p:nvPr>
        </p:nvSpPr>
        <p:spPr>
          <a:xfrm>
            <a:off x="4668100" y="1542825"/>
            <a:ext cx="42102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Media Platforms for Streaming</a:t>
            </a:r>
            <a:endParaRPr u="sng"/>
          </a:p>
          <a:p>
            <a:pPr indent="0" lvl="0" marL="0" rtl="0" algn="l">
              <a:spcBef>
                <a:spcPts val="1600"/>
              </a:spcBef>
              <a:spcAft>
                <a:spcPts val="0"/>
              </a:spcAft>
              <a:buNone/>
            </a:pPr>
            <a:r>
              <a:rPr lang="en"/>
              <a:t>YouTube </a:t>
            </a:r>
            <a:endParaRPr/>
          </a:p>
          <a:p>
            <a:pPr indent="0" lvl="0" marL="0" rtl="0" algn="l">
              <a:spcBef>
                <a:spcPts val="1600"/>
              </a:spcBef>
              <a:spcAft>
                <a:spcPts val="0"/>
              </a:spcAft>
              <a:buNone/>
            </a:pPr>
            <a:r>
              <a:rPr lang="en"/>
              <a:t>Facebook Live </a:t>
            </a:r>
            <a:endParaRPr/>
          </a:p>
          <a:p>
            <a:pPr indent="0" lvl="0" marL="0" rtl="0" algn="l">
              <a:spcBef>
                <a:spcPts val="1600"/>
              </a:spcBef>
              <a:spcAft>
                <a:spcPts val="0"/>
              </a:spcAft>
              <a:buNone/>
            </a:pPr>
            <a:r>
              <a:rPr lang="en"/>
              <a:t>Vimeo</a:t>
            </a:r>
            <a:endParaRPr/>
          </a:p>
          <a:p>
            <a:pPr indent="0" lvl="0" marL="0" rtl="0" algn="l">
              <a:spcBef>
                <a:spcPts val="1600"/>
              </a:spcBef>
              <a:spcAft>
                <a:spcPts val="0"/>
              </a:spcAft>
              <a:buNone/>
            </a:pPr>
            <a:r>
              <a:rPr lang="en"/>
              <a:t>Instagram Live </a:t>
            </a:r>
            <a:endParaRPr/>
          </a:p>
          <a:p>
            <a:pPr indent="0" lvl="0" marL="0" rtl="0" algn="l">
              <a:spcBef>
                <a:spcPts val="1600"/>
              </a:spcBef>
              <a:spcAft>
                <a:spcPts val="0"/>
              </a:spcAft>
              <a:buNone/>
            </a:pPr>
            <a:r>
              <a:rPr lang="en"/>
              <a:t>LinkedIn Live</a:t>
            </a:r>
            <a:endParaRPr/>
          </a:p>
          <a:p>
            <a:pPr indent="0" lvl="0" marL="0" rtl="0" algn="l">
              <a:spcBef>
                <a:spcPts val="1600"/>
              </a:spcBef>
              <a:spcAft>
                <a:spcPts val="1600"/>
              </a:spcAft>
              <a:buNone/>
            </a:pPr>
            <a:r>
              <a:rPr lang="en" u="sng">
                <a:solidFill>
                  <a:schemeClr val="hlink"/>
                </a:solidFill>
                <a:hlinkClick r:id="rId4"/>
              </a:rPr>
              <a:t>https://livestream.com/blog/livestreaming-platform-comparison-pricing</a:t>
            </a:r>
            <a:endParaRPr/>
          </a:p>
        </p:txBody>
      </p:sp>
      <p:pic>
        <p:nvPicPr>
          <p:cNvPr id="100" name="Google Shape;100;p18"/>
          <p:cNvPicPr preferRelativeResize="0"/>
          <p:nvPr/>
        </p:nvPicPr>
        <p:blipFill>
          <a:blip r:embed="rId5">
            <a:alphaModFix/>
          </a:blip>
          <a:stretch>
            <a:fillRect/>
          </a:stretch>
        </p:blipFill>
        <p:spPr>
          <a:xfrm>
            <a:off x="6658050" y="2010325"/>
            <a:ext cx="745718" cy="313425"/>
          </a:xfrm>
          <a:prstGeom prst="rect">
            <a:avLst/>
          </a:prstGeom>
          <a:noFill/>
          <a:ln>
            <a:noFill/>
          </a:ln>
        </p:spPr>
      </p:pic>
      <p:pic>
        <p:nvPicPr>
          <p:cNvPr id="101" name="Google Shape;101;p18"/>
          <p:cNvPicPr preferRelativeResize="0"/>
          <p:nvPr/>
        </p:nvPicPr>
        <p:blipFill>
          <a:blip r:embed="rId6">
            <a:alphaModFix/>
          </a:blip>
          <a:stretch>
            <a:fillRect/>
          </a:stretch>
        </p:blipFill>
        <p:spPr>
          <a:xfrm>
            <a:off x="6199348" y="2466775"/>
            <a:ext cx="458701" cy="458701"/>
          </a:xfrm>
          <a:prstGeom prst="rect">
            <a:avLst/>
          </a:prstGeom>
          <a:noFill/>
          <a:ln>
            <a:noFill/>
          </a:ln>
        </p:spPr>
      </p:pic>
      <p:pic>
        <p:nvPicPr>
          <p:cNvPr id="102" name="Google Shape;102;p18"/>
          <p:cNvPicPr preferRelativeResize="0"/>
          <p:nvPr/>
        </p:nvPicPr>
        <p:blipFill>
          <a:blip r:embed="rId7">
            <a:alphaModFix/>
          </a:blip>
          <a:stretch>
            <a:fillRect/>
          </a:stretch>
        </p:blipFill>
        <p:spPr>
          <a:xfrm>
            <a:off x="7029625" y="2805675"/>
            <a:ext cx="948074" cy="313431"/>
          </a:xfrm>
          <a:prstGeom prst="rect">
            <a:avLst/>
          </a:prstGeom>
          <a:noFill/>
          <a:ln>
            <a:noFill/>
          </a:ln>
        </p:spPr>
      </p:pic>
      <p:pic>
        <p:nvPicPr>
          <p:cNvPr id="103" name="Google Shape;103;p18"/>
          <p:cNvPicPr preferRelativeResize="0"/>
          <p:nvPr/>
        </p:nvPicPr>
        <p:blipFill>
          <a:blip r:embed="rId8">
            <a:alphaModFix/>
          </a:blip>
          <a:stretch>
            <a:fillRect/>
          </a:stretch>
        </p:blipFill>
        <p:spPr>
          <a:xfrm>
            <a:off x="6530350" y="3293200"/>
            <a:ext cx="485701" cy="485701"/>
          </a:xfrm>
          <a:prstGeom prst="rect">
            <a:avLst/>
          </a:prstGeom>
          <a:noFill/>
          <a:ln>
            <a:noFill/>
          </a:ln>
        </p:spPr>
      </p:pic>
      <p:pic>
        <p:nvPicPr>
          <p:cNvPr id="104" name="Google Shape;104;p18"/>
          <p:cNvPicPr preferRelativeResize="0"/>
          <p:nvPr/>
        </p:nvPicPr>
        <p:blipFill>
          <a:blip r:embed="rId9">
            <a:alphaModFix/>
          </a:blip>
          <a:stretch>
            <a:fillRect/>
          </a:stretch>
        </p:blipFill>
        <p:spPr>
          <a:xfrm>
            <a:off x="2441275" y="1986573"/>
            <a:ext cx="458700" cy="458700"/>
          </a:xfrm>
          <a:prstGeom prst="rect">
            <a:avLst/>
          </a:prstGeom>
          <a:noFill/>
          <a:ln>
            <a:noFill/>
          </a:ln>
        </p:spPr>
      </p:pic>
      <p:pic>
        <p:nvPicPr>
          <p:cNvPr id="105" name="Google Shape;105;p18"/>
          <p:cNvPicPr preferRelativeResize="0"/>
          <p:nvPr/>
        </p:nvPicPr>
        <p:blipFill>
          <a:blip r:embed="rId10">
            <a:alphaModFix/>
          </a:blip>
          <a:stretch>
            <a:fillRect/>
          </a:stretch>
        </p:blipFill>
        <p:spPr>
          <a:xfrm>
            <a:off x="3291375" y="2412000"/>
            <a:ext cx="458700" cy="45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163075"/>
            <a:ext cx="8520600" cy="98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a:ea typeface="Lobster"/>
                <a:cs typeface="Lobster"/>
                <a:sym typeface="Lobster"/>
              </a:rPr>
              <a:t>Audio Considerations for Virtual Performances</a:t>
            </a:r>
            <a:endParaRPr>
              <a:latin typeface="Lobster"/>
              <a:ea typeface="Lobster"/>
              <a:cs typeface="Lobster"/>
              <a:sym typeface="Lobster"/>
            </a:endParaRPr>
          </a:p>
          <a:p>
            <a:pPr indent="0" lvl="0" marL="0" rtl="0" algn="r">
              <a:spcBef>
                <a:spcPts val="0"/>
              </a:spcBef>
              <a:spcAft>
                <a:spcPts val="0"/>
              </a:spcAft>
              <a:buNone/>
            </a:pPr>
            <a:r>
              <a:rPr lang="en" sz="2000">
                <a:latin typeface="Lobster"/>
                <a:ea typeface="Lobster"/>
                <a:cs typeface="Lobster"/>
                <a:sym typeface="Lobster"/>
              </a:rPr>
              <a:t>...that’s impressive. But, how  do I? </a:t>
            </a:r>
            <a:endParaRPr sz="2000">
              <a:latin typeface="Lobster"/>
              <a:ea typeface="Lobster"/>
              <a:cs typeface="Lobster"/>
              <a:sym typeface="Lobster"/>
            </a:endParaRPr>
          </a:p>
        </p:txBody>
      </p:sp>
      <p:sp>
        <p:nvSpPr>
          <p:cNvPr id="111" name="Google Shape;111;p19"/>
          <p:cNvSpPr txBox="1"/>
          <p:nvPr>
            <p:ph idx="1" type="body"/>
          </p:nvPr>
        </p:nvSpPr>
        <p:spPr>
          <a:xfrm>
            <a:off x="311700" y="1152475"/>
            <a:ext cx="3999900" cy="383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Bree Serif"/>
                <a:ea typeface="Bree Serif"/>
                <a:cs typeface="Bree Serif"/>
                <a:sym typeface="Bree Serif"/>
              </a:rPr>
              <a:t>Music Source</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Levels</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Lag time</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Microphone: unobstructed &amp; finding a quiet place to record </a:t>
            </a:r>
            <a:endParaRPr sz="1500">
              <a:latin typeface="Bree Serif"/>
              <a:ea typeface="Bree Serif"/>
              <a:cs typeface="Bree Serif"/>
              <a:sym typeface="Bree Serif"/>
            </a:endParaRPr>
          </a:p>
          <a:p>
            <a:pPr indent="0" lvl="0" marL="0" rtl="0" algn="l">
              <a:spcBef>
                <a:spcPts val="1600"/>
              </a:spcBef>
              <a:spcAft>
                <a:spcPts val="0"/>
              </a:spcAft>
              <a:buNone/>
            </a:pPr>
            <a:r>
              <a:rPr lang="en" sz="1500">
                <a:latin typeface="Bree Serif"/>
                <a:ea typeface="Bree Serif"/>
                <a:cs typeface="Bree Serif"/>
                <a:sym typeface="Bree Serif"/>
              </a:rPr>
              <a:t>Editing Software: Garage Band,  Audacity, &amp; Quick Time</a:t>
            </a:r>
            <a:endParaRPr sz="1500">
              <a:latin typeface="Bree Serif"/>
              <a:ea typeface="Bree Serif"/>
              <a:cs typeface="Bree Serif"/>
              <a:sym typeface="Bree Serif"/>
            </a:endParaRPr>
          </a:p>
          <a:p>
            <a:pPr indent="0" lvl="0" marL="0" rtl="0" algn="l">
              <a:spcBef>
                <a:spcPts val="1600"/>
              </a:spcBef>
              <a:spcAft>
                <a:spcPts val="0"/>
              </a:spcAft>
              <a:buClr>
                <a:schemeClr val="dk1"/>
              </a:buClr>
              <a:buSzPts val="1100"/>
              <a:buFont typeface="Arial"/>
              <a:buNone/>
            </a:pPr>
            <a:r>
              <a:rPr lang="en" sz="1500">
                <a:latin typeface="Bree Serif"/>
                <a:ea typeface="Bree Serif"/>
                <a:cs typeface="Bree Serif"/>
                <a:sym typeface="Bree Serif"/>
              </a:rPr>
              <a:t>Music Rights: free music or public domain</a:t>
            </a:r>
            <a:endParaRPr sz="1500">
              <a:latin typeface="Bree Serif"/>
              <a:ea typeface="Bree Serif"/>
              <a:cs typeface="Bree Serif"/>
              <a:sym typeface="Bree Serif"/>
            </a:endParaRPr>
          </a:p>
          <a:p>
            <a:pPr indent="0" lvl="0" marL="0" rtl="0" algn="l">
              <a:spcBef>
                <a:spcPts val="1600"/>
              </a:spcBef>
              <a:spcAft>
                <a:spcPts val="1600"/>
              </a:spcAft>
              <a:buNone/>
            </a:pPr>
            <a:r>
              <a:t/>
            </a:r>
            <a:endParaRPr>
              <a:latin typeface="Bree Serif"/>
              <a:ea typeface="Bree Serif"/>
              <a:cs typeface="Bree Serif"/>
              <a:sym typeface="Bree Serif"/>
            </a:endParaRPr>
          </a:p>
        </p:txBody>
      </p:sp>
      <p:pic>
        <p:nvPicPr>
          <p:cNvPr id="112" name="Google Shape;112;p19"/>
          <p:cNvPicPr preferRelativeResize="0"/>
          <p:nvPr/>
        </p:nvPicPr>
        <p:blipFill>
          <a:blip r:embed="rId3">
            <a:alphaModFix/>
          </a:blip>
          <a:stretch>
            <a:fillRect/>
          </a:stretch>
        </p:blipFill>
        <p:spPr>
          <a:xfrm>
            <a:off x="7956725" y="2072118"/>
            <a:ext cx="952250" cy="963207"/>
          </a:xfrm>
          <a:prstGeom prst="rect">
            <a:avLst/>
          </a:prstGeom>
          <a:noFill/>
          <a:ln>
            <a:noFill/>
          </a:ln>
        </p:spPr>
      </p:pic>
      <p:pic>
        <p:nvPicPr>
          <p:cNvPr id="113" name="Google Shape;113;p19"/>
          <p:cNvPicPr preferRelativeResize="0"/>
          <p:nvPr/>
        </p:nvPicPr>
        <p:blipFill>
          <a:blip r:embed="rId4">
            <a:alphaModFix/>
          </a:blip>
          <a:stretch>
            <a:fillRect/>
          </a:stretch>
        </p:blipFill>
        <p:spPr>
          <a:xfrm rot="-1256006">
            <a:off x="4717431" y="1040755"/>
            <a:ext cx="788392" cy="1216810"/>
          </a:xfrm>
          <a:prstGeom prst="rect">
            <a:avLst/>
          </a:prstGeom>
          <a:noFill/>
          <a:ln>
            <a:noFill/>
          </a:ln>
        </p:spPr>
      </p:pic>
      <p:pic>
        <p:nvPicPr>
          <p:cNvPr id="114" name="Google Shape;114;p19"/>
          <p:cNvPicPr preferRelativeResize="0"/>
          <p:nvPr/>
        </p:nvPicPr>
        <p:blipFill>
          <a:blip r:embed="rId5">
            <a:alphaModFix/>
          </a:blip>
          <a:stretch>
            <a:fillRect/>
          </a:stretch>
        </p:blipFill>
        <p:spPr>
          <a:xfrm>
            <a:off x="4744926" y="3200275"/>
            <a:ext cx="2673799" cy="1440450"/>
          </a:xfrm>
          <a:prstGeom prst="rect">
            <a:avLst/>
          </a:prstGeom>
          <a:noFill/>
          <a:ln>
            <a:noFill/>
          </a:ln>
        </p:spPr>
      </p:pic>
      <p:pic>
        <p:nvPicPr>
          <p:cNvPr id="115" name="Google Shape;115;p19"/>
          <p:cNvPicPr preferRelativeResize="0"/>
          <p:nvPr/>
        </p:nvPicPr>
        <p:blipFill>
          <a:blip r:embed="rId6">
            <a:alphaModFix/>
          </a:blip>
          <a:stretch>
            <a:fillRect/>
          </a:stretch>
        </p:blipFill>
        <p:spPr>
          <a:xfrm>
            <a:off x="5293450" y="1594875"/>
            <a:ext cx="2911300" cy="1440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256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Excellent examples for the tech savvy to the newbie... </a:t>
            </a:r>
            <a:endParaRPr>
              <a:latin typeface="Lobster"/>
              <a:ea typeface="Lobster"/>
              <a:cs typeface="Lobster"/>
              <a:sym typeface="Lobster"/>
            </a:endParaRPr>
          </a:p>
        </p:txBody>
      </p:sp>
      <p:sp>
        <p:nvSpPr>
          <p:cNvPr id="121" name="Google Shape;121;p20"/>
          <p:cNvSpPr txBox="1"/>
          <p:nvPr>
            <p:ph idx="1" type="body"/>
          </p:nvPr>
        </p:nvSpPr>
        <p:spPr>
          <a:xfrm>
            <a:off x="624275" y="1000950"/>
            <a:ext cx="8520600" cy="39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latin typeface="Bree Serif"/>
              <a:ea typeface="Bree Serif"/>
              <a:cs typeface="Bree Serif"/>
              <a:sym typeface="Bree Serif"/>
            </a:endParaRPr>
          </a:p>
          <a:p>
            <a:pPr indent="0" lvl="0" marL="0" rtl="0" algn="l">
              <a:spcBef>
                <a:spcPts val="1600"/>
              </a:spcBef>
              <a:spcAft>
                <a:spcPts val="0"/>
              </a:spcAft>
              <a:buNone/>
            </a:pPr>
            <a:r>
              <a:t/>
            </a:r>
            <a:endParaRPr>
              <a:solidFill>
                <a:srgbClr val="000000"/>
              </a:solidFill>
              <a:latin typeface="Bree Serif"/>
              <a:ea typeface="Bree Serif"/>
              <a:cs typeface="Bree Serif"/>
              <a:sym typeface="Bree Serif"/>
            </a:endParaRPr>
          </a:p>
          <a:p>
            <a:pPr indent="0" lvl="0" marL="0" rtl="0" algn="l">
              <a:spcBef>
                <a:spcPts val="1600"/>
              </a:spcBef>
              <a:spcAft>
                <a:spcPts val="0"/>
              </a:spcAft>
              <a:buNone/>
            </a:pPr>
            <a:r>
              <a:t/>
            </a:r>
            <a:endParaRPr>
              <a:latin typeface="Bree Serif"/>
              <a:ea typeface="Bree Serif"/>
              <a:cs typeface="Bree Serif"/>
              <a:sym typeface="Bree Serif"/>
            </a:endParaRPr>
          </a:p>
          <a:p>
            <a:pPr indent="0" lvl="0" marL="457200" rtl="0" algn="l">
              <a:spcBef>
                <a:spcPts val="1600"/>
              </a:spcBef>
              <a:spcAft>
                <a:spcPts val="0"/>
              </a:spcAft>
              <a:buNone/>
            </a:pPr>
            <a:r>
              <a:t/>
            </a:r>
            <a:endParaRPr>
              <a:latin typeface="Bree Serif"/>
              <a:ea typeface="Bree Serif"/>
              <a:cs typeface="Bree Serif"/>
              <a:sym typeface="Bree Serif"/>
            </a:endParaRPr>
          </a:p>
          <a:p>
            <a:pPr indent="0" lvl="0" marL="457200" rtl="0" algn="l">
              <a:spcBef>
                <a:spcPts val="1600"/>
              </a:spcBef>
              <a:spcAft>
                <a:spcPts val="1600"/>
              </a:spcAft>
              <a:buNone/>
            </a:pPr>
            <a:r>
              <a:t/>
            </a:r>
            <a:endParaRPr/>
          </a:p>
        </p:txBody>
      </p:sp>
      <p:pic>
        <p:nvPicPr>
          <p:cNvPr id="122" name="Google Shape;122;p20"/>
          <p:cNvPicPr preferRelativeResize="0"/>
          <p:nvPr/>
        </p:nvPicPr>
        <p:blipFill>
          <a:blip r:embed="rId3">
            <a:alphaModFix/>
          </a:blip>
          <a:stretch>
            <a:fillRect/>
          </a:stretch>
        </p:blipFill>
        <p:spPr>
          <a:xfrm>
            <a:off x="7872100" y="509850"/>
            <a:ext cx="1110900" cy="1110900"/>
          </a:xfrm>
          <a:prstGeom prst="rect">
            <a:avLst/>
          </a:prstGeom>
          <a:noFill/>
          <a:ln>
            <a:noFill/>
          </a:ln>
        </p:spPr>
      </p:pic>
      <p:pic>
        <p:nvPicPr>
          <p:cNvPr id="123" name="Google Shape;123;p20"/>
          <p:cNvPicPr preferRelativeResize="0"/>
          <p:nvPr/>
        </p:nvPicPr>
        <p:blipFill>
          <a:blip r:embed="rId4">
            <a:alphaModFix/>
          </a:blip>
          <a:stretch>
            <a:fillRect/>
          </a:stretch>
        </p:blipFill>
        <p:spPr>
          <a:xfrm flipH="1">
            <a:off x="7955250" y="1620750"/>
            <a:ext cx="944600" cy="2413075"/>
          </a:xfrm>
          <a:prstGeom prst="rect">
            <a:avLst/>
          </a:prstGeom>
          <a:noFill/>
          <a:ln>
            <a:noFill/>
          </a:ln>
        </p:spPr>
      </p:pic>
      <p:pic>
        <p:nvPicPr>
          <p:cNvPr id="124" name="Google Shape;124;p20"/>
          <p:cNvPicPr preferRelativeResize="0"/>
          <p:nvPr/>
        </p:nvPicPr>
        <p:blipFill>
          <a:blip r:embed="rId5">
            <a:alphaModFix/>
          </a:blip>
          <a:stretch>
            <a:fillRect/>
          </a:stretch>
        </p:blipFill>
        <p:spPr>
          <a:xfrm>
            <a:off x="7809100" y="4123925"/>
            <a:ext cx="1259000" cy="944599"/>
          </a:xfrm>
          <a:prstGeom prst="rect">
            <a:avLst/>
          </a:prstGeom>
          <a:noFill/>
          <a:ln>
            <a:noFill/>
          </a:ln>
        </p:spPr>
      </p:pic>
      <p:pic>
        <p:nvPicPr>
          <p:cNvPr id="125" name="Google Shape;125;p20" title="EmilyKriederDanceComp.mov">
            <a:hlinkClick r:id="rId6"/>
          </p:cNvPr>
          <p:cNvPicPr preferRelativeResize="0"/>
          <p:nvPr/>
        </p:nvPicPr>
        <p:blipFill>
          <a:blip r:embed="rId7">
            <a:alphaModFix/>
          </a:blip>
          <a:stretch>
            <a:fillRect/>
          </a:stretch>
        </p:blipFill>
        <p:spPr>
          <a:xfrm>
            <a:off x="836225" y="857238"/>
            <a:ext cx="6096000" cy="3429000"/>
          </a:xfrm>
          <a:prstGeom prst="rect">
            <a:avLst/>
          </a:prstGeom>
          <a:noFill/>
          <a:ln>
            <a:noFill/>
          </a:ln>
        </p:spPr>
      </p:pic>
      <p:sp>
        <p:nvSpPr>
          <p:cNvPr id="126" name="Google Shape;126;p20"/>
          <p:cNvSpPr txBox="1"/>
          <p:nvPr/>
        </p:nvSpPr>
        <p:spPr>
          <a:xfrm>
            <a:off x="4783025" y="4501650"/>
            <a:ext cx="203100" cy="2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txBox="1"/>
          <p:nvPr/>
        </p:nvSpPr>
        <p:spPr>
          <a:xfrm>
            <a:off x="836200" y="4532925"/>
            <a:ext cx="60960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Emily Krieder ‘20 Dance Composition Washington College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Video Reel: edited montage of single shot solos </a:t>
            </a:r>
            <a:endParaRPr>
              <a:latin typeface="Lobster"/>
              <a:ea typeface="Lobster"/>
              <a:cs typeface="Lobster"/>
              <a:sym typeface="Lobster"/>
            </a:endParaRPr>
          </a:p>
        </p:txBody>
      </p:sp>
      <p:sp>
        <p:nvSpPr>
          <p:cNvPr id="133" name="Google Shape;133;p21"/>
          <p:cNvSpPr txBox="1"/>
          <p:nvPr>
            <p:ph idx="1" type="body"/>
          </p:nvPr>
        </p:nvSpPr>
        <p:spPr>
          <a:xfrm>
            <a:off x="311700" y="1152475"/>
            <a:ext cx="47064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latin typeface="Bree Serif"/>
                <a:ea typeface="Bree Serif"/>
                <a:cs typeface="Bree Serif"/>
                <a:sym typeface="Bree Serif"/>
              </a:rPr>
              <a:t>Forward thinkers help guide our way via YouTube</a:t>
            </a:r>
            <a:endParaRPr>
              <a:latin typeface="Bree Serif"/>
              <a:ea typeface="Bree Serif"/>
              <a:cs typeface="Bree Serif"/>
              <a:sym typeface="Bree Serif"/>
            </a:endParaRPr>
          </a:p>
          <a:p>
            <a:pPr indent="0" lvl="0" marL="457200" rtl="0" algn="l">
              <a:spcBef>
                <a:spcPts val="1600"/>
              </a:spcBef>
              <a:spcAft>
                <a:spcPts val="1600"/>
              </a:spcAft>
              <a:buNone/>
            </a:pPr>
            <a:r>
              <a:t/>
            </a:r>
            <a:endParaRPr>
              <a:latin typeface="Bree Serif"/>
              <a:ea typeface="Bree Serif"/>
              <a:cs typeface="Bree Serif"/>
              <a:sym typeface="Bree Serif"/>
            </a:endParaRPr>
          </a:p>
        </p:txBody>
      </p:sp>
      <p:sp>
        <p:nvSpPr>
          <p:cNvPr id="134" name="Google Shape;134;p21"/>
          <p:cNvSpPr txBox="1"/>
          <p:nvPr/>
        </p:nvSpPr>
        <p:spPr>
          <a:xfrm>
            <a:off x="5563375" y="2029400"/>
            <a:ext cx="2554200" cy="22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700">
                <a:solidFill>
                  <a:schemeClr val="dk1"/>
                </a:solidFill>
                <a:latin typeface="Bree Serif"/>
                <a:ea typeface="Bree Serif"/>
                <a:cs typeface="Bree Serif"/>
                <a:sym typeface="Bree Serif"/>
              </a:rPr>
              <a:t>Exquisite Corpse is a professionally done video that was made 3 years ago before we had ANY idea of what was  coming down the pike.</a:t>
            </a:r>
            <a:endParaRPr i="1" sz="1900">
              <a:latin typeface="Bree Serif"/>
              <a:ea typeface="Bree Serif"/>
              <a:cs typeface="Bree Serif"/>
              <a:sym typeface="Bree Serif"/>
            </a:endParaRPr>
          </a:p>
        </p:txBody>
      </p:sp>
      <p:pic>
        <p:nvPicPr>
          <p:cNvPr descr="A dance-film: 42 American contemporary choreographers link together on a chain love letter to dance.  And catch the sequel, &quot;And So Say All of Us&quot; at  http://bit.ly/JoesFilm&#10;Directed by Mitchell Rose        (http://mitchellrose.com)&#10;Featuring (in order of appearance):&#10;Bebe Miller&#10;David Dorfman&#10;Victoria Marks&#10;Kyle Abraham&#10;Andrea Miller&#10;Joe Goode&#10;Sara Pearson&#10;Pavel Zuštiak&#10;Doug Varone&#10;Liz Lerman&#10;David Rousseve&#10;Kate Weare&#10;Ann Carlson&#10;Stephan Koplowitz&#10;Larry Keigwin&#10;Mark Dendy&#10;Sidra Bell&#10;Vicky Shick&#10;Susan Marshall&#10;Faye Driscoll&#10;Claire Porter&#10;Beth Gill&#10;Jonah Bokaer&#10;Lionel Popkin&#10;Elizabeth Streb&#10;Ivy Baldwin&#10;Jane Comfort&#10;Meredith Monk&#10;Zoe Scofield&#10;Annie-B Parson&#10;Deborah Hay&#10;Miguel Gutierrez&#10;Jamey Hampton&#10;Ashley Roland&#10;John Jasperse&#10;Sean Curran&#10;Neil Greenberg&#10;Pat Graney&#10;Stephen Petronio&#10;Eiko Otake&#10;Daniel Ezralow&#10;Brian Brooks&#10;&#10;Composer: Robert Een  (http://roberteen.com)&#10;A screendance from The Ohio State University Department of Dance  (http://dance.osu.edu)" id="135" name="Google Shape;135;p21" title="Exquisite Corps (42 choreographers, 1 dance)">
            <a:hlinkClick r:id="rId3"/>
          </p:cNvPr>
          <p:cNvPicPr preferRelativeResize="0"/>
          <p:nvPr/>
        </p:nvPicPr>
        <p:blipFill>
          <a:blip r:embed="rId4">
            <a:alphaModFix/>
          </a:blip>
          <a:stretch>
            <a:fillRect/>
          </a:stretch>
        </p:blipFill>
        <p:spPr>
          <a:xfrm>
            <a:off x="446225" y="1139875"/>
            <a:ext cx="4572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