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aleway"/>
      <p:regular r:id="rId28"/>
      <p:bold r:id="rId29"/>
      <p:italic r:id="rId30"/>
      <p:boldItalic r:id="rId31"/>
    </p:embeddedFont>
    <p:embeddedFont>
      <p:font typeface="Roboto"/>
      <p:regular r:id="rId32"/>
      <p:bold r:id="rId33"/>
      <p:italic r:id="rId34"/>
      <p:boldItalic r:id="rId35"/>
    </p:embeddedFont>
    <p:embeddedFont>
      <p:font typeface="Roboto Medium"/>
      <p:regular r:id="rId36"/>
      <p:bold r:id="rId37"/>
      <p:italic r:id="rId38"/>
      <p:boldItalic r:id="rId39"/>
    </p:embeddedFont>
    <p:embeddedFont>
      <p:font typeface="Bree Serif"/>
      <p:regular r:id="rId40"/>
    </p:embeddedFont>
    <p:embeddedFont>
      <p:font typeface="Source Sans Pr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reeSerif-regular.fntdata"/><Relationship Id="rId20" Type="http://schemas.openxmlformats.org/officeDocument/2006/relationships/slide" Target="slides/slide15.xml"/><Relationship Id="rId42" Type="http://schemas.openxmlformats.org/officeDocument/2006/relationships/font" Target="fonts/SourceSansPro-bold.fntdata"/><Relationship Id="rId41" Type="http://schemas.openxmlformats.org/officeDocument/2006/relationships/font" Target="fonts/SourceSansPro-regular.fntdata"/><Relationship Id="rId22" Type="http://schemas.openxmlformats.org/officeDocument/2006/relationships/slide" Target="slides/slide17.xml"/><Relationship Id="rId44" Type="http://schemas.openxmlformats.org/officeDocument/2006/relationships/font" Target="fonts/SourceSansPro-boldItalic.fntdata"/><Relationship Id="rId21" Type="http://schemas.openxmlformats.org/officeDocument/2006/relationships/slide" Target="slides/slide16.xml"/><Relationship Id="rId43" Type="http://schemas.openxmlformats.org/officeDocument/2006/relationships/font" Target="fonts/SourceSansPro-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Italic.fntdata"/><Relationship Id="rId30" Type="http://schemas.openxmlformats.org/officeDocument/2006/relationships/font" Target="fonts/Raleway-italic.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RobotoMedium-bold.fntdata"/><Relationship Id="rId14" Type="http://schemas.openxmlformats.org/officeDocument/2006/relationships/slide" Target="slides/slide9.xml"/><Relationship Id="rId36" Type="http://schemas.openxmlformats.org/officeDocument/2006/relationships/font" Target="fonts/RobotoMedium-regular.fntdata"/><Relationship Id="rId17" Type="http://schemas.openxmlformats.org/officeDocument/2006/relationships/slide" Target="slides/slide12.xml"/><Relationship Id="rId39" Type="http://schemas.openxmlformats.org/officeDocument/2006/relationships/font" Target="fonts/RobotoMedium-boldItalic.fntdata"/><Relationship Id="rId16" Type="http://schemas.openxmlformats.org/officeDocument/2006/relationships/slide" Target="slides/slide11.xml"/><Relationship Id="rId38" Type="http://schemas.openxmlformats.org/officeDocument/2006/relationships/font" Target="fonts/RobotoMedium-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6u-cu5WerM" TargetMode="External"/><Relationship Id="rId3" Type="http://schemas.openxmlformats.org/officeDocument/2006/relationships/hyperlink" Target="https://www.youtube.com/watch?v=dHVNiSodDB"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qsrOdrDqqk0"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arenR"/>
            </a:pPr>
            <a:r>
              <a:rPr lang="en"/>
              <a:t>Introduction by Lynnette</a:t>
            </a:r>
            <a:endParaRPr/>
          </a:p>
          <a:p>
            <a:pPr indent="-298450" lvl="0" marL="457200" rtl="0" algn="l">
              <a:spcBef>
                <a:spcPts val="0"/>
              </a:spcBef>
              <a:spcAft>
                <a:spcPts val="0"/>
              </a:spcAft>
              <a:buSzPts val="1100"/>
              <a:buAutoNum type="arabicParenR"/>
            </a:pPr>
            <a:r>
              <a:rPr lang="en"/>
              <a:t>Erika - Highlight that this style came from African roots and we are going to share ways to implement that idea into our studio teaching; to bring acknowledgment into our studio teaching</a:t>
            </a:r>
            <a:endParaRPr/>
          </a:p>
          <a:p>
            <a:pPr indent="-298450" lvl="0" marL="457200" rtl="0" algn="l">
              <a:spcBef>
                <a:spcPts val="0"/>
              </a:spcBef>
              <a:spcAft>
                <a:spcPts val="0"/>
              </a:spcAft>
              <a:buSzPts val="1100"/>
              <a:buAutoNum type="arabicParenR"/>
            </a:pPr>
            <a:r>
              <a:rPr lang="en">
                <a:solidFill>
                  <a:schemeClr val="dk2"/>
                </a:solidFill>
              </a:rPr>
              <a:t>Kim - short movement - Call &amp; Response</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ef4d279c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ef4d279c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Elements to note: </a:t>
            </a:r>
            <a:endParaRPr/>
          </a:p>
          <a:p>
            <a:pPr indent="0" lvl="0" marL="0" rtl="0" algn="l">
              <a:spcBef>
                <a:spcPts val="0"/>
              </a:spcBef>
              <a:spcAft>
                <a:spcPts val="0"/>
              </a:spcAft>
              <a:buNone/>
            </a:pPr>
            <a:r>
              <a:rPr lang="en"/>
              <a:t>Video 1: West African - community/social, grounded, flat foot. Articulating torso</a:t>
            </a:r>
            <a:endParaRPr/>
          </a:p>
          <a:p>
            <a:pPr indent="0" lvl="0" marL="0" rtl="0" algn="l">
              <a:spcBef>
                <a:spcPts val="0"/>
              </a:spcBef>
              <a:spcAft>
                <a:spcPts val="0"/>
              </a:spcAft>
              <a:buNone/>
            </a:pPr>
            <a:r>
              <a:rPr lang="en"/>
              <a:t>Video 2: West African - community, improvisation, friendly challenge</a:t>
            </a:r>
            <a:endParaRPr/>
          </a:p>
          <a:p>
            <a:pPr indent="0" lvl="0" marL="0" rtl="0" algn="l">
              <a:spcBef>
                <a:spcPts val="0"/>
              </a:spcBef>
              <a:spcAft>
                <a:spcPts val="0"/>
              </a:spcAft>
              <a:buNone/>
            </a:pPr>
            <a:r>
              <a:rPr lang="en"/>
              <a:t>Video 3: Bill Robinson -  1 minute virtuoso, timing, musicality, easy grounded posture</a:t>
            </a:r>
            <a:endParaRPr/>
          </a:p>
          <a:p>
            <a:pPr indent="0" lvl="0" marL="0" rtl="0" algn="l">
              <a:spcBef>
                <a:spcPts val="0"/>
              </a:spcBef>
              <a:spcAft>
                <a:spcPts val="0"/>
              </a:spcAft>
              <a:buNone/>
            </a:pPr>
            <a:r>
              <a:rPr lang="en"/>
              <a:t>Video 4: Hellzapoppin - Lindy hop - simply amazing, athleticism (great depression)</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5327d5de7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327d5de7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Moving forward in time:</a:t>
            </a:r>
            <a:endParaRPr/>
          </a:p>
          <a:p>
            <a:pPr indent="0" lvl="0" marL="0" rtl="0" algn="l">
              <a:spcBef>
                <a:spcPts val="0"/>
              </a:spcBef>
              <a:spcAft>
                <a:spcPts val="0"/>
              </a:spcAft>
              <a:buNone/>
            </a:pPr>
            <a:r>
              <a:rPr lang="en"/>
              <a:t>Video 1: Fosse’, broadway jazz 1998</a:t>
            </a:r>
            <a:endParaRPr/>
          </a:p>
          <a:p>
            <a:pPr indent="0" lvl="0" marL="0" rtl="0" algn="l">
              <a:spcBef>
                <a:spcPts val="0"/>
              </a:spcBef>
              <a:spcAft>
                <a:spcPts val="0"/>
              </a:spcAft>
              <a:buNone/>
            </a:pPr>
            <a:r>
              <a:rPr lang="en"/>
              <a:t>Video 2: 1961 Jazz - Matt mattox Jazz choreography</a:t>
            </a:r>
            <a:endParaRPr/>
          </a:p>
          <a:p>
            <a:pPr indent="0" lvl="0" marL="0" rtl="0" algn="l">
              <a:spcBef>
                <a:spcPts val="0"/>
              </a:spcBef>
              <a:spcAft>
                <a:spcPts val="0"/>
              </a:spcAft>
              <a:buNone/>
            </a:pPr>
            <a:r>
              <a:rPr lang="en"/>
              <a:t>Video 3: Contemporary jazz (today) , although far removed from the west african roots, still retain the groundedness, articulation in the torso and isolation work. It is indeed still infused with elements of its heritage</a:t>
            </a:r>
            <a:endParaRPr/>
          </a:p>
          <a:p>
            <a:pPr indent="0" lvl="0" marL="0" rtl="0" algn="l">
              <a:spcBef>
                <a:spcPts val="0"/>
              </a:spcBef>
              <a:spcAft>
                <a:spcPts val="0"/>
              </a:spcAft>
              <a:buNone/>
            </a:pPr>
            <a:r>
              <a:rPr lang="en"/>
              <a:t>Video 4:  Hip Hop - dance compilation, high energy, in your face, polycentric movement</a:t>
            </a:r>
            <a:endParaRPr/>
          </a:p>
          <a:p>
            <a:pPr indent="0" lvl="0" marL="0" rtl="0" algn="l">
              <a:lnSpc>
                <a:spcPct val="115000"/>
              </a:lnSpc>
              <a:spcBef>
                <a:spcPts val="0"/>
              </a:spcBef>
              <a:spcAft>
                <a:spcPts val="0"/>
              </a:spcAft>
              <a:buClr>
                <a:schemeClr val="dk2"/>
              </a:buClr>
              <a:buSzPts val="1100"/>
              <a:buFont typeface="Arial"/>
              <a:buNone/>
            </a:pPr>
            <a:r>
              <a:rPr lang="en" sz="1200" u="sng">
                <a:solidFill>
                  <a:srgbClr val="1155CC"/>
                </a:solidFill>
                <a:hlinkClick r:id="rId2">
                  <a:extLst>
                    <a:ext uri="{A12FA001-AC4F-418D-AE19-62706E023703}">
                      <ahyp:hlinkClr val="tx"/>
                    </a:ext>
                  </a:extLst>
                </a:hlinkClick>
              </a:rPr>
              <a:t>https://www.youtube.com/watch?v=K6u-cu5WerM</a:t>
            </a:r>
            <a:endParaRPr sz="1200">
              <a:solidFill>
                <a:schemeClr val="dk2"/>
              </a:solidFill>
            </a:endParaRPr>
          </a:p>
          <a:p>
            <a:pPr indent="0" lvl="0" marL="0" rtl="0" algn="l">
              <a:lnSpc>
                <a:spcPct val="115000"/>
              </a:lnSpc>
              <a:spcBef>
                <a:spcPts val="0"/>
              </a:spcBef>
              <a:spcAft>
                <a:spcPts val="0"/>
              </a:spcAft>
              <a:buNone/>
            </a:pPr>
            <a:r>
              <a:rPr lang="en" sz="1200">
                <a:solidFill>
                  <a:schemeClr val="dk2"/>
                </a:solidFill>
              </a:rPr>
              <a:t>Top 10 Viral African Dance Styles that Hit Internationally</a:t>
            </a:r>
            <a:endParaRPr sz="1200">
              <a:solidFill>
                <a:schemeClr val="dk2"/>
              </a:solidFill>
            </a:endParaRPr>
          </a:p>
          <a:p>
            <a:pPr indent="0" lvl="0" marL="0" rtl="0" algn="l">
              <a:lnSpc>
                <a:spcPct val="115000"/>
              </a:lnSpc>
              <a:spcBef>
                <a:spcPts val="0"/>
              </a:spcBef>
              <a:spcAft>
                <a:spcPts val="0"/>
              </a:spcAft>
              <a:buNone/>
            </a:pPr>
            <a:r>
              <a:rPr lang="en" sz="1200" u="sng">
                <a:solidFill>
                  <a:schemeClr val="dk2"/>
                </a:solidFill>
                <a:latin typeface="Times New Roman"/>
                <a:ea typeface="Times New Roman"/>
                <a:cs typeface="Times New Roman"/>
                <a:sym typeface="Times New Roman"/>
                <a:hlinkClick r:id="rId3">
                  <a:extLst>
                    <a:ext uri="{A12FA001-AC4F-418D-AE19-62706E023703}">
                      <ahyp:hlinkClr val="tx"/>
                    </a:ext>
                  </a:extLst>
                </a:hlinkClick>
              </a:rPr>
              <a:t>https://www.youtube.com/watch?v=dHVNiSodDB</a:t>
            </a:r>
            <a:r>
              <a:rPr lang="en" sz="1200">
                <a:solidFill>
                  <a:schemeClr val="dk2"/>
                </a:solidFill>
                <a:latin typeface="Times New Roman"/>
                <a:ea typeface="Times New Roman"/>
                <a:cs typeface="Times New Roman"/>
                <a:sym typeface="Times New Roman"/>
              </a:rPr>
              <a:t> </a:t>
            </a:r>
            <a:endParaRPr sz="1200">
              <a:solidFill>
                <a:schemeClr val="dk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2"/>
                </a:solidFill>
                <a:latin typeface="Times New Roman"/>
                <a:ea typeface="Times New Roman"/>
                <a:cs typeface="Times New Roman"/>
                <a:sym typeface="Times New Roman"/>
              </a:rPr>
              <a:t>West African Dance Company | Afriky Lolo | TEDxGatewayArch </a:t>
            </a:r>
            <a:endParaRPr sz="1200">
              <a:solidFill>
                <a:schemeClr val="dk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2"/>
                </a:solidFill>
                <a:latin typeface="Times New Roman"/>
                <a:ea typeface="Times New Roman"/>
                <a:cs typeface="Times New Roman"/>
                <a:sym typeface="Times New Roman"/>
              </a:rPr>
              <a:t>(watered down???)</a:t>
            </a:r>
            <a:endParaRPr sz="1200">
              <a:solidFill>
                <a:schemeClr val="dk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2"/>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ef4d279c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ef4d279c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90ea4678bc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90ea4678bc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90ea4678bc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90ea4678bc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learned this exercise in a jazz dance master class with scholar, Melanie George. It’s an excellent way to incorporate polyrhythm into your jazz isolation warm up and a fun brain teaser!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8ef4d279c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ef4d279c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2"/>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8ef4d279c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8ef4d279c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1789cc97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1789cc97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91789cc97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91789cc97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5327d5de7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327d5de7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great. Let’s plug in throughout.</a:t>
            </a:r>
            <a:endParaRPr/>
          </a:p>
          <a:p>
            <a:pPr indent="0" lvl="0" marL="0" rtl="0" algn="l">
              <a:spcBef>
                <a:spcPts val="0"/>
              </a:spcBef>
              <a:spcAft>
                <a:spcPts val="0"/>
              </a:spcAft>
              <a:buNone/>
            </a:pPr>
            <a:r>
              <a:rPr lang="en" u="sng">
                <a:solidFill>
                  <a:schemeClr val="hlink"/>
                </a:solidFill>
                <a:hlinkClick r:id="rId2"/>
              </a:rPr>
              <a:t>https://www.youtube.com/watch?v=qsrOdrDqqk0</a:t>
            </a:r>
            <a:r>
              <a:rPr lang="en"/>
              <a:t> Chicle chat ep 10: Lyrical, modern, contemporary, what’s the difference (funny - kid is confused...excellent example of the muddled nature surrounding jazz)</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8a08f6fbf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a08f6fbf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the arborist of this particular tree!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90ea4678bc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90ea4678bc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90ea4678bc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90ea4678bc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Clr>
                <a:schemeClr val="dk2"/>
              </a:buClr>
              <a:buSzPts val="1100"/>
              <a:buFont typeface="Arial"/>
              <a:buNone/>
            </a:pPr>
            <a:r>
              <a:t/>
            </a:r>
            <a:endParaRPr>
              <a:solidFill>
                <a:schemeClr val="dk2"/>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8ef4d279c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8ef4d279c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Lynnette suggested: Think about one way you can take what you have learned from these workshops and how you can implement/use this material and put it in the chat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2"/>
                </a:solidFill>
              </a:rPr>
              <a:t>Incorporate: Either a video or a quick question to the group or even a stretch - something to help digest - Chat survey: Scale 1-10 - how aware do you think your average student is of these foundations? How are you bringing in American History and awareness into your jazz class already? Do we feel that this level of awareness is adequate? Why?</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lnSpc>
                <a:spcPct val="115000"/>
              </a:lnSpc>
              <a:spcBef>
                <a:spcPts val="0"/>
              </a:spcBef>
              <a:spcAft>
                <a:spcPts val="0"/>
              </a:spcAft>
              <a:buNone/>
            </a:pPr>
            <a:r>
              <a:rPr lang="en">
                <a:solidFill>
                  <a:schemeClr val="dk2"/>
                </a:solidFill>
              </a:rPr>
              <a:t>Survey the participants on what style they think they teach; or what examples they already have; connect these ideas through the earlier slides</a:t>
            </a:r>
            <a:endParaRPr>
              <a:solidFill>
                <a:schemeClr val="dk2"/>
              </a:solidFill>
            </a:endParaRPr>
          </a:p>
          <a:p>
            <a:pPr indent="0" lvl="0" marL="0" rtl="0" algn="l">
              <a:lnSpc>
                <a:spcPct val="115000"/>
              </a:lnSpc>
              <a:spcBef>
                <a:spcPts val="0"/>
              </a:spcBef>
              <a:spcAft>
                <a:spcPts val="0"/>
              </a:spcAft>
              <a:buNone/>
            </a:pPr>
            <a:r>
              <a:rPr lang="en" sz="1200">
                <a:solidFill>
                  <a:schemeClr val="dk2"/>
                </a:solidFill>
                <a:latin typeface="Times New Roman"/>
                <a:ea typeface="Times New Roman"/>
                <a:cs typeface="Times New Roman"/>
                <a:sym typeface="Times New Roman"/>
              </a:rPr>
              <a:t> </a:t>
            </a:r>
            <a:endParaRPr sz="1200">
              <a:solidFill>
                <a:schemeClr val="dk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a:solidFill>
                  <a:schemeClr val="dk2"/>
                </a:solidFill>
              </a:rPr>
              <a:t>Exercise: 1) Identify what you teach; 2) Identify what you have learned from the roots that we highlighted/presented could include to enrich your teaching; 3) Add a new idea to what you already offer (Kim’s example of Melanie George’s isolation/polyrhythm example</a:t>
            </a:r>
            <a:endParaRPr>
              <a:solidFill>
                <a:schemeClr val="dk2"/>
              </a:solidFill>
            </a:endParaRPr>
          </a:p>
          <a:p>
            <a:pPr indent="0" lvl="0" marL="0" rtl="0" algn="l">
              <a:spcBef>
                <a:spcPts val="0"/>
              </a:spcBef>
              <a:spcAft>
                <a:spcPts val="0"/>
              </a:spcAft>
              <a:buClr>
                <a:schemeClr val="dk2"/>
              </a:buClr>
              <a:buSzPts val="1100"/>
              <a:buFont typeface="Arial"/>
              <a:buNone/>
            </a:pPr>
            <a:r>
              <a:t/>
            </a:r>
            <a:endParaRPr>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0be38463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0be38463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Erika: share story about attending Lindsay Guarino’s NDEO workshop with your home experience - clear example of culturally relevant teaching; reflective loop of being a teacher who has a student related experience and can cycle that back into your teaching</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a08f6fbf0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a08f6fbf0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222222"/>
              </a:solidFill>
            </a:endParaRPr>
          </a:p>
          <a:p>
            <a:pPr indent="-298450" lvl="0" marL="457200" rtl="0" algn="l">
              <a:lnSpc>
                <a:spcPct val="115000"/>
              </a:lnSpc>
              <a:spcBef>
                <a:spcPts val="0"/>
              </a:spcBef>
              <a:spcAft>
                <a:spcPts val="0"/>
              </a:spcAft>
              <a:buClr>
                <a:srgbClr val="222222"/>
              </a:buClr>
              <a:buSzPts val="1100"/>
              <a:buFont typeface="Arial"/>
              <a:buChar char="●"/>
            </a:pPr>
            <a:r>
              <a:rPr lang="en">
                <a:solidFill>
                  <a:srgbClr val="222222"/>
                </a:solidFill>
              </a:rPr>
              <a:t>A.T.: When we think about jazz - both as presentational form but also a social form - that sensibility informs how we are instructed to perform competition jazz/musical theatre; keeping performance fresh every time; also a ritual form</a:t>
            </a:r>
            <a:endParaRPr>
              <a:solidFill>
                <a:srgbClr val="222222"/>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1789cc97e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1789cc97e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These factors lead to the development of jazz dance. We see jazz dance as a social formand vernacular dance. We have The Jazz Age in the 1920s &amp; 1930s, the HArlem Renaissance, an out pouring of artistic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 to this slide: Years of Civil War and period of Jim Crow - backlash against choice to do away with slavery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Vaudeville: </a:t>
            </a:r>
            <a:r>
              <a:rPr lang="en" sz="1400">
                <a:solidFill>
                  <a:srgbClr val="9900FF"/>
                </a:solidFill>
                <a:latin typeface="Source Sans Pro"/>
                <a:ea typeface="Source Sans Pro"/>
                <a:cs typeface="Source Sans Pro"/>
                <a:sym typeface="Source Sans Pro"/>
              </a:rPr>
              <a:t>variety show format that included jazz dance and tap dance acts </a:t>
            </a:r>
            <a:endParaRPr sz="1400">
              <a:solidFill>
                <a:srgbClr val="9900FF"/>
              </a:solidFill>
              <a:latin typeface="Source Sans Pro"/>
              <a:ea typeface="Source Sans Pro"/>
              <a:cs typeface="Source Sans Pro"/>
              <a:sym typeface="Source Sans Pro"/>
            </a:endParaRPr>
          </a:p>
          <a:p>
            <a:pPr indent="0" lvl="0" marL="0" rtl="0" algn="l">
              <a:spcBef>
                <a:spcPts val="0"/>
              </a:spcBef>
              <a:spcAft>
                <a:spcPts val="0"/>
              </a:spcAft>
              <a:buNone/>
            </a:pPr>
            <a:r>
              <a:t/>
            </a:r>
            <a:endParaRPr sz="1400">
              <a:solidFill>
                <a:srgbClr val="9900FF"/>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2"/>
              </a:buClr>
              <a:buSzPts val="1100"/>
              <a:buFont typeface="Arial"/>
              <a:buNone/>
            </a:pPr>
            <a:r>
              <a:rPr lang="en" sz="1400">
                <a:solidFill>
                  <a:srgbClr val="9900FF"/>
                </a:solidFill>
                <a:latin typeface="Source Sans Pro"/>
                <a:ea typeface="Source Sans Pro"/>
                <a:cs typeface="Source Sans Pro"/>
                <a:sym typeface="Source Sans Pro"/>
              </a:rPr>
              <a:t>Is this too much info?  If so, feel free to edit.</a:t>
            </a:r>
            <a:endParaRPr sz="1400">
              <a:solidFill>
                <a:srgbClr val="9900FF"/>
              </a:solidFill>
              <a:latin typeface="Source Sans Pro"/>
              <a:ea typeface="Source Sans Pro"/>
              <a:cs typeface="Source Sans Pro"/>
              <a:sym typeface="Source Sans Pro"/>
            </a:endParaRPr>
          </a:p>
          <a:p>
            <a:pPr indent="0" lvl="0" marL="0" rtl="0" algn="l">
              <a:spcBef>
                <a:spcPts val="1600"/>
              </a:spcBef>
              <a:spcAft>
                <a:spcPts val="0"/>
              </a:spcAft>
              <a:buNone/>
            </a:pPr>
            <a:r>
              <a:t/>
            </a:r>
            <a:endParaRPr sz="1400">
              <a:solidFill>
                <a:srgbClr val="9900FF"/>
              </a:solidFill>
              <a:latin typeface="Source Sans Pro"/>
              <a:ea typeface="Source Sans Pro"/>
              <a:cs typeface="Source Sans Pro"/>
              <a:sym typeface="Source Sans Pr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1789cc97e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1789cc97e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These factors lead to the development of jazz dance. We see jazz dance as a social formand vernacular dance. We have The Jazz Age in the 1920s &amp; 1930s, the HArlem Renaissance, an out pouring of artistic activity,,,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 to this slide: Years of Civil War and period of Jim Crow - backlash against choice to do away with slavery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Vaudeville: </a:t>
            </a:r>
            <a:r>
              <a:rPr lang="en" sz="1400">
                <a:solidFill>
                  <a:srgbClr val="9900FF"/>
                </a:solidFill>
                <a:latin typeface="Source Sans Pro"/>
                <a:ea typeface="Source Sans Pro"/>
                <a:cs typeface="Source Sans Pro"/>
                <a:sym typeface="Source Sans Pro"/>
              </a:rPr>
              <a:t>variety show format that included jazz dance and tap dance acts </a:t>
            </a:r>
            <a:endParaRPr sz="1400">
              <a:solidFill>
                <a:srgbClr val="9900FF"/>
              </a:solidFill>
              <a:latin typeface="Source Sans Pro"/>
              <a:ea typeface="Source Sans Pro"/>
              <a:cs typeface="Source Sans Pro"/>
              <a:sym typeface="Source Sans Pro"/>
            </a:endParaRPr>
          </a:p>
          <a:p>
            <a:pPr indent="0" lvl="0" marL="0" rtl="0" algn="l">
              <a:spcBef>
                <a:spcPts val="0"/>
              </a:spcBef>
              <a:spcAft>
                <a:spcPts val="0"/>
              </a:spcAft>
              <a:buNone/>
            </a:pPr>
            <a:r>
              <a:t/>
            </a:r>
            <a:endParaRPr sz="1400">
              <a:solidFill>
                <a:srgbClr val="9900FF"/>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2"/>
              </a:buClr>
              <a:buSzPts val="1100"/>
              <a:buFont typeface="Arial"/>
              <a:buNone/>
            </a:pPr>
            <a:r>
              <a:rPr lang="en" sz="1400">
                <a:solidFill>
                  <a:srgbClr val="9900FF"/>
                </a:solidFill>
                <a:latin typeface="Source Sans Pro"/>
                <a:ea typeface="Source Sans Pro"/>
                <a:cs typeface="Source Sans Pro"/>
                <a:sym typeface="Source Sans Pro"/>
              </a:rPr>
              <a:t>Is this too much info?  If so, feel free to edit.</a:t>
            </a:r>
            <a:endParaRPr sz="1400">
              <a:solidFill>
                <a:srgbClr val="9900FF"/>
              </a:solidFill>
              <a:latin typeface="Source Sans Pro"/>
              <a:ea typeface="Source Sans Pro"/>
              <a:cs typeface="Source Sans Pro"/>
              <a:sym typeface="Source Sans Pro"/>
            </a:endParaRPr>
          </a:p>
          <a:p>
            <a:pPr indent="0" lvl="0" marL="0" rtl="0" algn="l">
              <a:spcBef>
                <a:spcPts val="1600"/>
              </a:spcBef>
              <a:spcAft>
                <a:spcPts val="0"/>
              </a:spcAft>
              <a:buNone/>
            </a:pPr>
            <a:r>
              <a:t/>
            </a:r>
            <a:endParaRPr sz="1400">
              <a:solidFill>
                <a:srgbClr val="9900FF"/>
              </a:solidFill>
              <a:latin typeface="Source Sans Pro"/>
              <a:ea typeface="Source Sans Pro"/>
              <a:cs typeface="Source Sans Pro"/>
              <a:sym typeface="Source Sans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a08f6fbf0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a08f6fbf0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f5d5409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f5d5409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222222"/>
              </a:buClr>
              <a:buSzPts val="1100"/>
              <a:buFont typeface="Arial"/>
              <a:buChar char="●"/>
            </a:pPr>
            <a:r>
              <a:rPr lang="en">
                <a:solidFill>
                  <a:srgbClr val="222222"/>
                </a:solidFill>
              </a:rPr>
              <a:t>When we think about jazz - both as presentational form but also a social form - that sensibility informs how we are instructed to perform competition jazz/musical theatre; keeping performance fresh every time; also a ritual form</a:t>
            </a:r>
            <a:endParaRPr>
              <a:solidFill>
                <a:srgbClr val="222222"/>
              </a:solidFill>
            </a:endParaRPr>
          </a:p>
          <a:p>
            <a:pPr indent="0" lvl="0" marL="0" rtl="0" algn="l">
              <a:lnSpc>
                <a:spcPct val="115000"/>
              </a:lnSpc>
              <a:spcBef>
                <a:spcPts val="0"/>
              </a:spcBef>
              <a:spcAft>
                <a:spcPts val="0"/>
              </a:spcAft>
              <a:buNone/>
            </a:pPr>
            <a:r>
              <a:rPr lang="en">
                <a:solidFill>
                  <a:srgbClr val="222222"/>
                </a:solidFill>
              </a:rPr>
              <a:t>Kim - leads experiential #2 - guided improvisation (walk away from camera/turn and come to camera/see someone in the zoom room and strike your “attitude”) - joyousness, confrontational attitude; friendly challenge; indiv. Creativity with in the group; groundedness; personal expression; improvisation</a:t>
            </a:r>
            <a:endParaRPr>
              <a:solidFill>
                <a:srgbClr val="222222"/>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ef4d279c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ef4d279c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Erika covers -as educators and </a:t>
            </a:r>
            <a:r>
              <a:rPr lang="en"/>
              <a:t>practitioners, we encourage active reflection on where you stand in your placement in the tree (roots, trunk and branches). And just as ballet styles are credited (classical, russian, french, vaganova method, cecchetti …) we encourage a possible “reframing” of course titles and content as you move forward in awareness….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Video examples: African Dance - show this at the beginning of presentation; Swing/Lindy; Musical Theatre; Include a video of what the average person thinks is jazz and hip hop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 add musical theatre link; Kim - Lindy video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www.youtube.com/watch?v=Zx5G3c46Y28" TargetMode="External"/><Relationship Id="rId4" Type="http://schemas.openxmlformats.org/officeDocument/2006/relationships/image" Target="../media/image19.jpg"/><Relationship Id="rId10" Type="http://schemas.openxmlformats.org/officeDocument/2006/relationships/image" Target="../media/image23.jpg"/><Relationship Id="rId9" Type="http://schemas.openxmlformats.org/officeDocument/2006/relationships/hyperlink" Target="http://www.youtube.com/watch?v=1xnHJI89PcE" TargetMode="External"/><Relationship Id="rId5" Type="http://schemas.openxmlformats.org/officeDocument/2006/relationships/hyperlink" Target="http://www.youtube.com/watch?v=cpJ_S2VCk4w" TargetMode="External"/><Relationship Id="rId6" Type="http://schemas.openxmlformats.org/officeDocument/2006/relationships/image" Target="../media/image17.jpg"/><Relationship Id="rId7" Type="http://schemas.openxmlformats.org/officeDocument/2006/relationships/hyperlink" Target="http://www.youtube.com/watch?v=ahoJReiCaPk" TargetMode="External"/><Relationship Id="rId8"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www.youtube.com/watch?v=PaAO6kDLYR8" TargetMode="External"/><Relationship Id="rId4" Type="http://schemas.openxmlformats.org/officeDocument/2006/relationships/image" Target="../media/image16.jpg"/><Relationship Id="rId10" Type="http://schemas.openxmlformats.org/officeDocument/2006/relationships/image" Target="../media/image22.jpg"/><Relationship Id="rId9" Type="http://schemas.openxmlformats.org/officeDocument/2006/relationships/hyperlink" Target="http://www.youtube.com/watch?v=12f4yNauTe4" TargetMode="External"/><Relationship Id="rId5" Type="http://schemas.openxmlformats.org/officeDocument/2006/relationships/hyperlink" Target="http://www.youtube.com/watch?v=qjyfMcLZoaY" TargetMode="External"/><Relationship Id="rId6" Type="http://schemas.openxmlformats.org/officeDocument/2006/relationships/image" Target="../media/image25.jpg"/><Relationship Id="rId7" Type="http://schemas.openxmlformats.org/officeDocument/2006/relationships/hyperlink" Target="http://www.youtube.com/watch?v=qQeB7mH1FOw" TargetMode="External"/><Relationship Id="rId8"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drive.google.com/file/d/1ugeuDHCAnD6yRGfW42oUKLobCVudXDRh/view"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open.spotify.com/playlist/52UgkbSNJh7mDBKt4aHKjb?si=8sE3LTyfSK-0w09R3YhUs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www.youtube.com/watch?v=EAhRvgkurRM" TargetMode="External"/><Relationship Id="rId4" Type="http://schemas.openxmlformats.org/officeDocument/2006/relationships/hyperlink" Target="https://www.youtube.com/watch?v=IvDNz6Iw3Lw" TargetMode="External"/><Relationship Id="rId11" Type="http://schemas.openxmlformats.org/officeDocument/2006/relationships/hyperlink" Target="https://www.youtube.com/watch?v=XihAOf2yCJc" TargetMode="External"/><Relationship Id="rId10" Type="http://schemas.openxmlformats.org/officeDocument/2006/relationships/hyperlink" Target="https://www.youtube.com/watch?v=1xnHJI89PcE" TargetMode="External"/><Relationship Id="rId12" Type="http://schemas.openxmlformats.org/officeDocument/2006/relationships/hyperlink" Target="https://www.youtube.com/watch?v=Fl0iT0v_fMs" TargetMode="External"/><Relationship Id="rId9" Type="http://schemas.openxmlformats.org/officeDocument/2006/relationships/hyperlink" Target="https://www.youtube.com/watch?v=VioVokOeCHk&amp;list=PLZ_DnuOnH6dcJJumUgIGK3e51GVTZ9j0Y&amp;index=2" TargetMode="External"/><Relationship Id="rId5" Type="http://schemas.openxmlformats.org/officeDocument/2006/relationships/hyperlink" Target="https://www.youtube.com/watch?v=Rp8Zc15gCCI" TargetMode="External"/><Relationship Id="rId6" Type="http://schemas.openxmlformats.org/officeDocument/2006/relationships/hyperlink" Target="https://www.youtube.com/watch?v=NQgrIcCtys0" TargetMode="External"/><Relationship Id="rId7" Type="http://schemas.openxmlformats.org/officeDocument/2006/relationships/hyperlink" Target="https://search.alexanderstreet.com/preview/work/bibliographic_entity%7Cvideo_work%7C1664020" TargetMode="External"/><Relationship Id="rId8" Type="http://schemas.openxmlformats.org/officeDocument/2006/relationships/hyperlink" Target="https://www.youtube.com/watch?v=qo6lPifGnGA&amp;list=PLZ_DnuOnH6dcJJumUgIGK3e51GVTZ9j0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hyperlink" Target="https://books.google.com/books/about/Jazz_Dance.html?id=ReSFmgEACAAJ" TargetMode="External"/><Relationship Id="rId4" Type="http://schemas.openxmlformats.org/officeDocument/2006/relationships/hyperlink" Target="https://www.dance-teacher.com/nyama-mccarthy-brown-makes-a-case-for-culturally-relevant-teaching-2645481808.html" TargetMode="External"/><Relationship Id="rId5" Type="http://schemas.openxmlformats.org/officeDocument/2006/relationships/hyperlink" Target="https://www.dance-teacher.com/how-to-expand-your-students-musical-literacy-2644428683.html" TargetMode="External"/><Relationship Id="rId6" Type="http://schemas.openxmlformats.org/officeDocument/2006/relationships/hyperlink" Target="https://www.tandfonline.com/doi/full/10.1080/23734833.2019.1672469" TargetMode="External"/><Relationship Id="rId7" Type="http://schemas.openxmlformats.org/officeDocument/2006/relationships/hyperlink" Target="https://www.tandfonline.com/doi/abs/10.1080/15290824.2015.1009979"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s://epi.washington.edu/sites/default/files/website_documents/DEI%20Glossary_Formatted_20190711.pdf" TargetMode="External"/><Relationship Id="rId4" Type="http://schemas.openxmlformats.org/officeDocument/2006/relationships/image" Target="../media/image4.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hyperlink" Target="http://www.youtube.com/watch?v=dpCBMwAweDI" TargetMode="External"/><Relationship Id="rId6"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2.jpg"/><Relationship Id="rId11" Type="http://schemas.openxmlformats.org/officeDocument/2006/relationships/image" Target="../media/image11.png"/><Relationship Id="rId10" Type="http://schemas.openxmlformats.org/officeDocument/2006/relationships/image" Target="../media/image10.png"/><Relationship Id="rId9" Type="http://schemas.openxmlformats.org/officeDocument/2006/relationships/image" Target="../media/image7.jpg"/><Relationship Id="rId5" Type="http://schemas.openxmlformats.org/officeDocument/2006/relationships/image" Target="../media/image26.jpg"/><Relationship Id="rId6" Type="http://schemas.openxmlformats.org/officeDocument/2006/relationships/image" Target="../media/image28.jpg"/><Relationship Id="rId7" Type="http://schemas.openxmlformats.org/officeDocument/2006/relationships/image" Target="../media/image8.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572000" y="375600"/>
            <a:ext cx="4097700" cy="211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t>Groundswell: Dance as a force for social change</a:t>
            </a:r>
            <a:endParaRPr sz="3700"/>
          </a:p>
        </p:txBody>
      </p:sp>
      <p:sp>
        <p:nvSpPr>
          <p:cNvPr id="59" name="Google Shape;59;p13"/>
          <p:cNvSpPr txBox="1"/>
          <p:nvPr>
            <p:ph idx="1" type="subTitle"/>
          </p:nvPr>
        </p:nvSpPr>
        <p:spPr>
          <a:xfrm>
            <a:off x="271250" y="1884150"/>
            <a:ext cx="85761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60" name="Google Shape;60;p13"/>
          <p:cNvSpPr txBox="1"/>
          <p:nvPr/>
        </p:nvSpPr>
        <p:spPr>
          <a:xfrm>
            <a:off x="626000" y="2889950"/>
            <a:ext cx="7981200" cy="161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rgbClr val="FFFFFF"/>
                </a:solidFill>
                <a:latin typeface="Raleway"/>
                <a:ea typeface="Raleway"/>
                <a:cs typeface="Raleway"/>
                <a:sym typeface="Raleway"/>
              </a:rPr>
              <a:t>Taking it to the Next Level: Jazz Dance for the Curious Dance Teacher </a:t>
            </a:r>
            <a:endParaRPr b="1" sz="3100">
              <a:solidFill>
                <a:srgbClr val="FFFFFF"/>
              </a:solidFill>
              <a:latin typeface="Raleway"/>
              <a:ea typeface="Raleway"/>
              <a:cs typeface="Raleway"/>
              <a:sym typeface="Raleway"/>
            </a:endParaRPr>
          </a:p>
          <a:p>
            <a:pPr indent="0" lvl="0" marL="0" rtl="0" algn="ctr">
              <a:spcBef>
                <a:spcPts val="0"/>
              </a:spcBef>
              <a:spcAft>
                <a:spcPts val="0"/>
              </a:spcAft>
              <a:buClr>
                <a:schemeClr val="dk2"/>
              </a:buClr>
              <a:buSzPts val="1100"/>
              <a:buFont typeface="Arial"/>
              <a:buNone/>
            </a:pPr>
            <a:r>
              <a:t/>
            </a:r>
            <a:endParaRPr b="1" sz="3100">
              <a:solidFill>
                <a:srgbClr val="FFFFFF"/>
              </a:solidFill>
              <a:latin typeface="Raleway"/>
              <a:ea typeface="Raleway"/>
              <a:cs typeface="Raleway"/>
              <a:sym typeface="Raleway"/>
            </a:endParaRPr>
          </a:p>
          <a:p>
            <a:pPr indent="0" lvl="0" marL="0" rtl="0" algn="ctr">
              <a:spcBef>
                <a:spcPts val="0"/>
              </a:spcBef>
              <a:spcAft>
                <a:spcPts val="0"/>
              </a:spcAft>
              <a:buNone/>
            </a:pPr>
            <a:r>
              <a:rPr lang="en" sz="1700">
                <a:solidFill>
                  <a:srgbClr val="FFFFFF"/>
                </a:solidFill>
                <a:latin typeface="Source Sans Pro"/>
                <a:ea typeface="Source Sans Pro"/>
                <a:cs typeface="Source Sans Pro"/>
                <a:sym typeface="Source Sans Pro"/>
              </a:rPr>
              <a:t>Presenters: Erika Brown, Kimberly Schroeder, &amp; A.T. Moffett</a:t>
            </a:r>
            <a:endParaRPr sz="1700">
              <a:solidFill>
                <a:srgbClr val="FFFFFF"/>
              </a:solidFill>
              <a:latin typeface="Source Sans Pro"/>
              <a:ea typeface="Source Sans Pro"/>
              <a:cs typeface="Source Sans Pro"/>
              <a:sym typeface="Source Sans Pro"/>
            </a:endParaRPr>
          </a:p>
        </p:txBody>
      </p:sp>
      <p:pic>
        <p:nvPicPr>
          <p:cNvPr id="61" name="Google Shape;61;p13"/>
          <p:cNvPicPr preferRelativeResize="0"/>
          <p:nvPr/>
        </p:nvPicPr>
        <p:blipFill>
          <a:blip r:embed="rId3">
            <a:alphaModFix/>
          </a:blip>
          <a:stretch>
            <a:fillRect/>
          </a:stretch>
        </p:blipFill>
        <p:spPr>
          <a:xfrm>
            <a:off x="146075" y="92975"/>
            <a:ext cx="4058449" cy="2400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286350" y="0"/>
            <a:ext cx="4045200" cy="73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 sz="2000"/>
              <a:t>Jazz Dance Roots and Branches  </a:t>
            </a:r>
            <a:r>
              <a:rPr i="1" lang="en" sz="2000"/>
              <a:t>Visual Aides</a:t>
            </a:r>
            <a:endParaRPr i="1" sz="2000"/>
          </a:p>
        </p:txBody>
      </p:sp>
      <p:sp>
        <p:nvSpPr>
          <p:cNvPr id="142" name="Google Shape;142;p22"/>
          <p:cNvSpPr txBox="1"/>
          <p:nvPr>
            <p:ph idx="1" type="subTitle"/>
          </p:nvPr>
        </p:nvSpPr>
        <p:spPr>
          <a:xfrm>
            <a:off x="88075" y="739825"/>
            <a:ext cx="4483800" cy="422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rPr lang="en" sz="1200">
                <a:solidFill>
                  <a:schemeClr val="dk2"/>
                </a:solidFill>
                <a:latin typeface="Arial"/>
                <a:ea typeface="Arial"/>
                <a:cs typeface="Arial"/>
                <a:sym typeface="Arial"/>
              </a:rPr>
              <a:t>Five Traditional African Dances You Have to Watch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chemeClr val="dk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2"/>
                </a:solidFill>
                <a:latin typeface="Times New Roman"/>
                <a:ea typeface="Times New Roman"/>
                <a:cs typeface="Times New Roman"/>
                <a:sym typeface="Times New Roman"/>
              </a:rPr>
              <a:t>: </a:t>
            </a:r>
            <a:endParaRPr sz="1200">
              <a:solidFill>
                <a:schemeClr val="dk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2"/>
                </a:solidFill>
                <a:latin typeface="Times New Roman"/>
                <a:ea typeface="Times New Roman"/>
                <a:cs typeface="Times New Roman"/>
                <a:sym typeface="Times New Roman"/>
              </a:rPr>
              <a:t>Dundunba #4 Community African Drum and Dance party in Guinea, West Africa 3:05</a:t>
            </a:r>
            <a:endParaRPr sz="1200">
              <a:solidFill>
                <a:schemeClr val="dk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2"/>
              </a:buClr>
              <a:buSzPts val="1100"/>
              <a:buFont typeface="Arial"/>
              <a:buNone/>
            </a:pPr>
            <a:r>
              <a:t/>
            </a:r>
            <a:endParaRPr sz="110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t/>
            </a:r>
            <a:endParaRPr>
              <a:solidFill>
                <a:srgbClr val="000000"/>
              </a:solidFill>
            </a:endParaRPr>
          </a:p>
        </p:txBody>
      </p:sp>
      <p:sp>
        <p:nvSpPr>
          <p:cNvPr id="143" name="Google Shape;143;p22"/>
          <p:cNvSpPr txBox="1"/>
          <p:nvPr>
            <p:ph idx="2" type="body"/>
          </p:nvPr>
        </p:nvSpPr>
        <p:spPr>
          <a:xfrm>
            <a:off x="4826425" y="352300"/>
            <a:ext cx="3950100" cy="453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11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1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200">
                <a:solidFill>
                  <a:srgbClr val="FFFFFF"/>
                </a:solidFill>
                <a:latin typeface="Times New Roman"/>
                <a:ea typeface="Times New Roman"/>
                <a:cs typeface="Times New Roman"/>
                <a:sym typeface="Times New Roman"/>
              </a:rPr>
              <a:t> </a:t>
            </a:r>
            <a:r>
              <a:rPr lang="en" sz="1200">
                <a:solidFill>
                  <a:srgbClr val="FFFFFF"/>
                </a:solidFill>
                <a:latin typeface="Times New Roman"/>
                <a:ea typeface="Times New Roman"/>
                <a:cs typeface="Times New Roman"/>
                <a:sym typeface="Times New Roman"/>
              </a:rPr>
              <a:t>1934 Tap Dance (Bill Robinson)</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200">
                <a:solidFill>
                  <a:srgbClr val="FFFFFF"/>
                </a:solidFill>
                <a:latin typeface="Times New Roman"/>
                <a:ea typeface="Times New Roman"/>
                <a:cs typeface="Times New Roman"/>
                <a:sym typeface="Times New Roman"/>
              </a:rPr>
              <a:t>Whtey’s Lindy Hoppers - Hellzapoppin (1941)</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1600"/>
              </a:spcAft>
              <a:buNone/>
            </a:pPr>
            <a:r>
              <a:t/>
            </a:r>
            <a:endParaRPr sz="1200">
              <a:solidFill>
                <a:srgbClr val="FFFFFF"/>
              </a:solidFill>
              <a:latin typeface="Times New Roman"/>
              <a:ea typeface="Times New Roman"/>
              <a:cs typeface="Times New Roman"/>
              <a:sym typeface="Times New Roman"/>
            </a:endParaRPr>
          </a:p>
        </p:txBody>
      </p:sp>
      <p:pic>
        <p:nvPicPr>
          <p:cNvPr descr="TO SEE.HEAR MORE FREE!  http://michaelpluznick.com/2010/11/21/dununba-dance-and-drum-party-in-guinee-west-africa/&#10;&quot;African Dance&quot;: &#10;&quot;African Dance&quot;: This video is number 4 in a series of new high definition (HD 1080i) videos I shot on my drum study trip to Conakry, Guinea, West Africa to study with djembe masters and West African dancers. This is a Dundunba community drum and dance party where dancers take turns showing their unique and interesting dance moves in the streets. Djembe masters and djembe drumming! Filmed in &quot;HD&quot;, (high definition)." id="144" name="Google Shape;144;p22" title="&quot;African Dance&quot;: Dundunba #4 Community  African Drum and Dance party in Guinea, West Africa">
            <a:hlinkClick r:id="rId3"/>
          </p:cNvPr>
          <p:cNvPicPr preferRelativeResize="0"/>
          <p:nvPr/>
        </p:nvPicPr>
        <p:blipFill>
          <a:blip r:embed="rId4">
            <a:alphaModFix/>
          </a:blip>
          <a:stretch>
            <a:fillRect/>
          </a:stretch>
        </p:blipFill>
        <p:spPr>
          <a:xfrm>
            <a:off x="510825" y="2571750"/>
            <a:ext cx="3368425" cy="1691025"/>
          </a:xfrm>
          <a:prstGeom prst="rect">
            <a:avLst/>
          </a:prstGeom>
          <a:noFill/>
          <a:ln>
            <a:noFill/>
          </a:ln>
        </p:spPr>
      </p:pic>
      <p:pic>
        <p:nvPicPr>
          <p:cNvPr descr="African traditional Dances refers mainly to the dances performed by the cultural communities found incontinent.  Communities use these dances to teach, socialize, ceremonies and for celebrating festivals and moaning funerals while Some dances are exclusively used for spiritual or religious practices.&#10;&#10;You can support 2nacheki on Patreon here https://www.patreon.com/2nacheki&#10;&#10;-~-~~-~~~-~~-~-&#10;-~-~~-~~~-~~-~-&#10;Sendwave is a mobile app on Android and iOS https://go.onelink.me/6YiX/2nacheki that allows you to send money instantly to Africa for Free. Use Promo code is CHEKI to GET 5$/5 Euros/5 Pounds in CASH.&#10;For more Visit : https://2nacheki.tv/sendwave/&#10;&#10;You can support 2nacheki on Patreon here https://www.patreon.com/2nacheki&#10;-~-~~-~~~-~~-~-" id="145" name="Google Shape;145;p22" title="5 Traditional African Dances you Have to Watch">
            <a:hlinkClick r:id="rId5"/>
          </p:cNvPr>
          <p:cNvPicPr preferRelativeResize="0"/>
          <p:nvPr/>
        </p:nvPicPr>
        <p:blipFill>
          <a:blip r:embed="rId6">
            <a:alphaModFix/>
          </a:blip>
          <a:stretch>
            <a:fillRect/>
          </a:stretch>
        </p:blipFill>
        <p:spPr>
          <a:xfrm>
            <a:off x="510825" y="644625"/>
            <a:ext cx="3241100" cy="1532975"/>
          </a:xfrm>
          <a:prstGeom prst="rect">
            <a:avLst/>
          </a:prstGeom>
          <a:noFill/>
          <a:ln>
            <a:noFill/>
          </a:ln>
        </p:spPr>
      </p:pic>
      <p:pic>
        <p:nvPicPr>
          <p:cNvPr descr="Probably the greatest Lindy hop sequence ever filmed. Whitey's Lindy Hoppers from the 1941  film Helzapoppin. See http://www.youtube.com/watch?v=m34eD21QzUw &#10;https://youtu.be/s88bDWlWH0w" id="146" name="Google Shape;146;p22" title="Whiteys Lindy Hoppers .. Hellzapoppin.">
            <a:hlinkClick r:id="rId7"/>
          </p:cNvPr>
          <p:cNvPicPr preferRelativeResize="0"/>
          <p:nvPr/>
        </p:nvPicPr>
        <p:blipFill>
          <a:blip r:embed="rId8">
            <a:alphaModFix/>
          </a:blip>
          <a:stretch>
            <a:fillRect/>
          </a:stretch>
        </p:blipFill>
        <p:spPr>
          <a:xfrm>
            <a:off x="5054875" y="2464250"/>
            <a:ext cx="3241100" cy="1532975"/>
          </a:xfrm>
          <a:prstGeom prst="rect">
            <a:avLst/>
          </a:prstGeom>
          <a:noFill/>
          <a:ln>
            <a:noFill/>
          </a:ln>
        </p:spPr>
      </p:pic>
      <p:pic>
        <p:nvPicPr>
          <p:cNvPr descr="From the short: KING FOR A DAY  1934&#10;Bill Robinson was an old school tap dancer. He stood up straight, no acrobatics, he just danced, and few did it better. He even used the old style wooden heel and sole tap shoes." id="147" name="Google Shape;147;p22" title="Tap Dance  1934  (Bill Robinson)">
            <a:hlinkClick r:id="rId9"/>
          </p:cNvPr>
          <p:cNvPicPr preferRelativeResize="0"/>
          <p:nvPr/>
        </p:nvPicPr>
        <p:blipFill>
          <a:blip r:embed="rId10">
            <a:alphaModFix/>
          </a:blip>
          <a:stretch>
            <a:fillRect/>
          </a:stretch>
        </p:blipFill>
        <p:spPr>
          <a:xfrm>
            <a:off x="5130275" y="352300"/>
            <a:ext cx="3241100" cy="1691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286350" y="156500"/>
            <a:ext cx="4045200" cy="84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i="1" lang="en" sz="2000"/>
              <a:t>Jazz Dance Roots and Branches  Visual Aides</a:t>
            </a:r>
            <a:endParaRPr/>
          </a:p>
        </p:txBody>
      </p:sp>
      <p:sp>
        <p:nvSpPr>
          <p:cNvPr id="153" name="Google Shape;153;p23"/>
          <p:cNvSpPr txBox="1"/>
          <p:nvPr>
            <p:ph idx="1" type="subTitle"/>
          </p:nvPr>
        </p:nvSpPr>
        <p:spPr>
          <a:xfrm>
            <a:off x="105575" y="886800"/>
            <a:ext cx="4226100" cy="4256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sz="1200">
              <a:solidFill>
                <a:schemeClr val="dk2"/>
              </a:solidFill>
              <a:latin typeface="Arial"/>
              <a:ea typeface="Arial"/>
              <a:cs typeface="Arial"/>
              <a:sym typeface="Arial"/>
            </a:endParaRPr>
          </a:p>
          <a:p>
            <a:pPr indent="0" lvl="0" marL="0" rtl="0" algn="l">
              <a:lnSpc>
                <a:spcPct val="115000"/>
              </a:lnSpc>
              <a:spcBef>
                <a:spcPts val="0"/>
              </a:spcBef>
              <a:spcAft>
                <a:spcPts val="0"/>
              </a:spcAft>
              <a:buNone/>
            </a:pPr>
            <a:r>
              <a:t/>
            </a:r>
            <a:endParaRPr sz="1200">
              <a:solidFill>
                <a:schemeClr val="dk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2"/>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rPr lang="en" sz="1200">
                <a:solidFill>
                  <a:srgbClr val="000000"/>
                </a:solidFill>
              </a:rPr>
              <a:t>Matt Mattox 1961- Jazz dance Choreography - Introduction</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Clr>
                <a:schemeClr val="dk2"/>
              </a:buClr>
              <a:buSzPts val="1100"/>
              <a:buFont typeface="Arial"/>
              <a:buNone/>
            </a:pPr>
            <a:r>
              <a:rPr lang="en" sz="1200">
                <a:solidFill>
                  <a:schemeClr val="dk2"/>
                </a:solidFill>
              </a:rPr>
              <a:t>Sing, Sing, Sing - Fosse (Original Broadway Production 1998)</a:t>
            </a:r>
            <a:endParaRPr sz="1200">
              <a:solidFill>
                <a:srgbClr val="000000"/>
              </a:solidFill>
            </a:endParaRPr>
          </a:p>
          <a:p>
            <a:pPr indent="0" lvl="0" marL="0" rtl="0" algn="ctr">
              <a:spcBef>
                <a:spcPts val="0"/>
              </a:spcBef>
              <a:spcAft>
                <a:spcPts val="0"/>
              </a:spcAft>
              <a:buNone/>
            </a:pPr>
            <a:r>
              <a:t/>
            </a:r>
            <a:endParaRPr sz="1200">
              <a:solidFill>
                <a:srgbClr val="000000"/>
              </a:solidFill>
            </a:endParaRPr>
          </a:p>
        </p:txBody>
      </p:sp>
      <p:sp>
        <p:nvSpPr>
          <p:cNvPr id="154" name="Google Shape;154;p23"/>
          <p:cNvSpPr txBox="1"/>
          <p:nvPr>
            <p:ph idx="2" type="body"/>
          </p:nvPr>
        </p:nvSpPr>
        <p:spPr>
          <a:xfrm>
            <a:off x="4879175" y="281700"/>
            <a:ext cx="3837000" cy="4726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sz="1200">
                <a:solidFill>
                  <a:srgbClr val="FFFFFF"/>
                </a:solidFill>
              </a:rPr>
              <a:t>Commercial for Contemporary Jazz Class - Broadway Dance Center: Eric Campros</a:t>
            </a:r>
            <a:endParaRPr sz="1200">
              <a:solidFill>
                <a:srgbClr val="FFFFFF"/>
              </a:solidFill>
            </a:endParaRPr>
          </a:p>
          <a:p>
            <a:pPr indent="0" lvl="0" marL="0" rtl="0" algn="l">
              <a:spcBef>
                <a:spcPts val="0"/>
              </a:spcBef>
              <a:spcAft>
                <a:spcPts val="0"/>
              </a:spcAft>
              <a:buNone/>
            </a:pPr>
            <a:r>
              <a:t/>
            </a:r>
            <a:endParaRPr sz="1100">
              <a:solidFill>
                <a:srgbClr val="FFFFFF"/>
              </a:solidFill>
            </a:endParaRPr>
          </a:p>
          <a:p>
            <a:pPr indent="0" lvl="0" marL="0" rtl="0" algn="l">
              <a:spcBef>
                <a:spcPts val="1600"/>
              </a:spcBef>
              <a:spcAft>
                <a:spcPts val="0"/>
              </a:spcAft>
              <a:buNone/>
            </a:pPr>
            <a:r>
              <a:t/>
            </a:r>
            <a:endParaRPr sz="1100">
              <a:solidFill>
                <a:srgbClr val="FFFFFF"/>
              </a:solidFill>
            </a:endParaRPr>
          </a:p>
          <a:p>
            <a:pPr indent="0" lvl="0" marL="0" rtl="0" algn="l">
              <a:spcBef>
                <a:spcPts val="1600"/>
              </a:spcBef>
              <a:spcAft>
                <a:spcPts val="0"/>
              </a:spcAft>
              <a:buNone/>
            </a:pPr>
            <a:r>
              <a:t/>
            </a:r>
            <a:endParaRPr sz="1100">
              <a:solidFill>
                <a:srgbClr val="FFFFFF"/>
              </a:solidFill>
            </a:endParaRPr>
          </a:p>
          <a:p>
            <a:pPr indent="0" lvl="0" marL="0" rtl="0" algn="l">
              <a:spcBef>
                <a:spcPts val="1600"/>
              </a:spcBef>
              <a:spcAft>
                <a:spcPts val="0"/>
              </a:spcAft>
              <a:buNone/>
            </a:pPr>
            <a:r>
              <a:t/>
            </a:r>
            <a:endParaRPr sz="1100">
              <a:solidFill>
                <a:srgbClr val="FFFFFF"/>
              </a:solidFill>
            </a:endParaRPr>
          </a:p>
          <a:p>
            <a:pPr indent="0" lvl="0" marL="0" rtl="0" algn="l">
              <a:spcBef>
                <a:spcPts val="1600"/>
              </a:spcBef>
              <a:spcAft>
                <a:spcPts val="0"/>
              </a:spcAft>
              <a:buNone/>
            </a:pPr>
            <a:r>
              <a:t/>
            </a:r>
            <a:endParaRPr sz="1100">
              <a:solidFill>
                <a:srgbClr val="FFFFFF"/>
              </a:solidFill>
            </a:endParaRPr>
          </a:p>
          <a:p>
            <a:pPr indent="0" lvl="0" marL="0" rtl="0" algn="ctr">
              <a:spcBef>
                <a:spcPts val="1600"/>
              </a:spcBef>
              <a:spcAft>
                <a:spcPts val="0"/>
              </a:spcAft>
              <a:buNone/>
            </a:pPr>
            <a:r>
              <a:rPr lang="en" sz="1100">
                <a:solidFill>
                  <a:srgbClr val="FFFFFF"/>
                </a:solidFill>
              </a:rPr>
              <a:t>Jabbawockeez - ABDC Week 7</a:t>
            </a:r>
            <a:endParaRPr sz="1100">
              <a:solidFill>
                <a:srgbClr val="FFFFFF"/>
              </a:solidFill>
            </a:endParaRPr>
          </a:p>
          <a:p>
            <a:pPr indent="0" lvl="0" marL="0" rtl="0" algn="l">
              <a:spcBef>
                <a:spcPts val="1600"/>
              </a:spcBef>
              <a:spcAft>
                <a:spcPts val="0"/>
              </a:spcAft>
              <a:buNone/>
            </a:pPr>
            <a:r>
              <a:t/>
            </a:r>
            <a:endParaRPr sz="1100">
              <a:solidFill>
                <a:srgbClr val="FFFFFF"/>
              </a:solidFill>
            </a:endParaRPr>
          </a:p>
          <a:p>
            <a:pPr indent="0" lvl="0" marL="0" rtl="0" algn="l">
              <a:spcBef>
                <a:spcPts val="1600"/>
              </a:spcBef>
              <a:spcAft>
                <a:spcPts val="0"/>
              </a:spcAft>
              <a:buNone/>
            </a:pPr>
            <a:r>
              <a:t/>
            </a:r>
            <a:endParaRPr sz="1100">
              <a:solidFill>
                <a:srgbClr val="FFFFFF"/>
              </a:solidFill>
            </a:endParaRPr>
          </a:p>
          <a:p>
            <a:pPr indent="0" lvl="0" marL="0" rtl="0" algn="l">
              <a:spcBef>
                <a:spcPts val="1600"/>
              </a:spcBef>
              <a:spcAft>
                <a:spcPts val="0"/>
              </a:spcAft>
              <a:buNone/>
            </a:pPr>
            <a:r>
              <a:t/>
            </a:r>
            <a:endParaRPr sz="1100">
              <a:solidFill>
                <a:srgbClr val="FFFFFF"/>
              </a:solidFill>
            </a:endParaRPr>
          </a:p>
          <a:p>
            <a:pPr indent="0" lvl="0" marL="0" rtl="0" algn="l">
              <a:spcBef>
                <a:spcPts val="1600"/>
              </a:spcBef>
              <a:spcAft>
                <a:spcPts val="0"/>
              </a:spcAft>
              <a:buNone/>
            </a:pPr>
            <a:r>
              <a:t/>
            </a:r>
            <a:endParaRPr sz="1100">
              <a:solidFill>
                <a:srgbClr val="FFFFFF"/>
              </a:solidFill>
            </a:endParaRPr>
          </a:p>
          <a:p>
            <a:pPr indent="0" lvl="0" marL="0" rtl="0" algn="l">
              <a:spcBef>
                <a:spcPts val="1600"/>
              </a:spcBef>
              <a:spcAft>
                <a:spcPts val="1600"/>
              </a:spcAft>
              <a:buNone/>
            </a:pPr>
            <a:r>
              <a:t/>
            </a:r>
            <a:endParaRPr sz="1100">
              <a:solidFill>
                <a:srgbClr val="FFFFFF"/>
              </a:solidFill>
            </a:endParaRPr>
          </a:p>
        </p:txBody>
      </p:sp>
      <p:pic>
        <p:nvPicPr>
          <p:cNvPr descr="The cast performs &quot;Sing, Sing, Sing&quot; on the Tony Awards." id="155" name="Google Shape;155;p23" title="&quot;Sing, Sing, Sing&quot; - Fosse (Original Broadway Production, 1998)">
            <a:hlinkClick r:id="rId3"/>
          </p:cNvPr>
          <p:cNvPicPr preferRelativeResize="0"/>
          <p:nvPr/>
        </p:nvPicPr>
        <p:blipFill>
          <a:blip r:embed="rId4">
            <a:alphaModFix/>
          </a:blip>
          <a:stretch>
            <a:fillRect/>
          </a:stretch>
        </p:blipFill>
        <p:spPr>
          <a:xfrm>
            <a:off x="687638" y="2963925"/>
            <a:ext cx="3061975" cy="1546600"/>
          </a:xfrm>
          <a:prstGeom prst="rect">
            <a:avLst/>
          </a:prstGeom>
          <a:noFill/>
          <a:ln>
            <a:noFill/>
          </a:ln>
        </p:spPr>
      </p:pic>
      <p:pic>
        <p:nvPicPr>
          <p:cNvPr descr="Teacher: Eric Campros&#10;Schedule: http://bit.ly/2hYCY9C&#10;Class: Basic Contemporary Jazz&#10;Song: &quot;Angel&quot; - Caitlin Canty&#10;&#10;BROADWAY DANCE CENTER&#10;&#10;Shot and Edited by @waeliwang&#10;&#10;Broadway Dance Center is a premier New York dance studio that has served professional and recreational students since 1984. BDC offers quality dance education from master faculty and a nurturing environment for dancers of all ages and levels of experience.&#10;&#10;www.BroadwayDanceCenter.com&#10;Twitter: @BroadwayDance&#10;Instagram: @bdcnyc&#10;#bdcnyc" id="156" name="Google Shape;156;p23" title="Eric Campros | Basic Contemporary Jazz | #bdcnyc">
            <a:hlinkClick r:id="rId5"/>
          </p:cNvPr>
          <p:cNvPicPr preferRelativeResize="0"/>
          <p:nvPr/>
        </p:nvPicPr>
        <p:blipFill>
          <a:blip r:embed="rId6">
            <a:alphaModFix/>
          </a:blip>
          <a:stretch>
            <a:fillRect/>
          </a:stretch>
        </p:blipFill>
        <p:spPr>
          <a:xfrm>
            <a:off x="5296875" y="769250"/>
            <a:ext cx="3001625" cy="1450525"/>
          </a:xfrm>
          <a:prstGeom prst="rect">
            <a:avLst/>
          </a:prstGeom>
          <a:noFill/>
          <a:ln>
            <a:noFill/>
          </a:ln>
        </p:spPr>
      </p:pic>
      <p:pic>
        <p:nvPicPr>
          <p:cNvPr descr="In 1961 jazz dancer Matt Mattox presented a full concert of his jazz dance and ballet choreography at the YM-YWCA in New York City.  This video clip shows a section of his piece &quot;Introduction.&quot;  All of the dancers were students and teachers at his school of dance in NYC.  Included in the dancers are Nat Horne, Herman Howell, Jean Hilzinger, Thelma Hill, and Beth Howland (later an original cast member of the Broadway show &quot;Company&quot; and the goofy waitress on the 1970s TV show &quot;Alice&quot;).  Matt Mattox appears at  0:34 of the clip.&#10;&#10;**SUBSCRIBE to Bob Boross My Jazz and Tap Dance Life video channel, and click the Notifications bell to receive regular notices on newly uploaded videos.**" id="157" name="Google Shape;157;p23" title="Matt Mattox 1961 Jazz Dance Choreography - Introduction">
            <a:hlinkClick r:id="rId7"/>
          </p:cNvPr>
          <p:cNvPicPr preferRelativeResize="0"/>
          <p:nvPr/>
        </p:nvPicPr>
        <p:blipFill>
          <a:blip r:embed="rId8">
            <a:alphaModFix/>
          </a:blip>
          <a:stretch>
            <a:fillRect/>
          </a:stretch>
        </p:blipFill>
        <p:spPr>
          <a:xfrm>
            <a:off x="687638" y="1004300"/>
            <a:ext cx="3061975" cy="1546600"/>
          </a:xfrm>
          <a:prstGeom prst="rect">
            <a:avLst/>
          </a:prstGeom>
          <a:noFill/>
          <a:ln>
            <a:noFill/>
          </a:ln>
        </p:spPr>
      </p:pic>
      <p:pic>
        <p:nvPicPr>
          <p:cNvPr descr="ATTENTION ALL AUSSIE WOCKEEZ FANS! &#10;If you have a twitter please follow http://twitter.com/AussieWockeez &#10;And become a fan on facebook! http://www.facebook.com/pages/AussieWockeez/137694165896?ref=ts  &#10;SHOW YOUR SUPPORT TO GET THEM BACK TO AUSTRALIA!!" id="158" name="Google Shape;158;p23" title="Jabbawockeez - ABDC Week 7">
            <a:hlinkClick r:id="rId9"/>
          </p:cNvPr>
          <p:cNvPicPr preferRelativeResize="0"/>
          <p:nvPr/>
        </p:nvPicPr>
        <p:blipFill>
          <a:blip r:embed="rId10">
            <a:alphaModFix/>
          </a:blip>
          <a:stretch>
            <a:fillRect/>
          </a:stretch>
        </p:blipFill>
        <p:spPr>
          <a:xfrm>
            <a:off x="5228964" y="2879975"/>
            <a:ext cx="3137400" cy="1714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187800" y="526350"/>
            <a:ext cx="8753400" cy="4090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0" sz="3000">
              <a:solidFill>
                <a:srgbClr val="FFFFFF"/>
              </a:solidFill>
              <a:latin typeface="Arial"/>
              <a:ea typeface="Arial"/>
              <a:cs typeface="Arial"/>
              <a:sym typeface="Arial"/>
            </a:endParaRPr>
          </a:p>
          <a:p>
            <a:pPr indent="0" lvl="0" marL="0" rtl="0" algn="ctr">
              <a:lnSpc>
                <a:spcPct val="115000"/>
              </a:lnSpc>
              <a:spcBef>
                <a:spcPts val="0"/>
              </a:spcBef>
              <a:spcAft>
                <a:spcPts val="0"/>
              </a:spcAft>
              <a:buNone/>
            </a:pPr>
            <a:r>
              <a:t/>
            </a:r>
            <a:endParaRPr b="0" sz="30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b="0" lang="en" sz="3000">
                <a:solidFill>
                  <a:srgbClr val="FFFFFF"/>
                </a:solidFill>
                <a:latin typeface="Arial"/>
                <a:ea typeface="Arial"/>
                <a:cs typeface="Arial"/>
                <a:sym typeface="Arial"/>
              </a:rPr>
              <a:t> </a:t>
            </a:r>
            <a:endParaRPr b="0" sz="1100">
              <a:solidFill>
                <a:srgbClr val="222222"/>
              </a:solidFill>
              <a:latin typeface="Arial"/>
              <a:ea typeface="Arial"/>
              <a:cs typeface="Arial"/>
              <a:sym typeface="Arial"/>
            </a:endParaRPr>
          </a:p>
          <a:p>
            <a:pPr indent="0" lvl="0" marL="0" rtl="0" algn="l">
              <a:spcBef>
                <a:spcPts val="0"/>
              </a:spcBef>
              <a:spcAft>
                <a:spcPts val="0"/>
              </a:spcAft>
              <a:buNone/>
            </a:pPr>
            <a:r>
              <a:t/>
            </a:r>
            <a:endParaRPr/>
          </a:p>
        </p:txBody>
      </p:sp>
      <p:sp>
        <p:nvSpPr>
          <p:cNvPr id="164" name="Google Shape;164;p24"/>
          <p:cNvSpPr/>
          <p:nvPr/>
        </p:nvSpPr>
        <p:spPr>
          <a:xfrm>
            <a:off x="3271198" y="1463313"/>
            <a:ext cx="2599200" cy="1998900"/>
          </a:xfrm>
          <a:prstGeom prst="triangle">
            <a:avLst>
              <a:gd fmla="val 50046" name="adj"/>
            </a:avLst>
          </a:prstGeom>
          <a:solidFill>
            <a:srgbClr val="D6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4"/>
          <p:cNvSpPr txBox="1"/>
          <p:nvPr/>
        </p:nvSpPr>
        <p:spPr>
          <a:xfrm>
            <a:off x="3849359" y="2530593"/>
            <a:ext cx="1443600" cy="804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701C7F"/>
                </a:solidFill>
                <a:latin typeface="Roboto"/>
                <a:ea typeface="Roboto"/>
                <a:cs typeface="Roboto"/>
                <a:sym typeface="Roboto"/>
              </a:rPr>
              <a:t>Next Leve Jazz Dance Pedagogy</a:t>
            </a:r>
            <a:endParaRPr sz="1200">
              <a:solidFill>
                <a:srgbClr val="701C7F"/>
              </a:solidFill>
            </a:endParaRPr>
          </a:p>
        </p:txBody>
      </p:sp>
      <p:grpSp>
        <p:nvGrpSpPr>
          <p:cNvPr id="166" name="Google Shape;166;p24"/>
          <p:cNvGrpSpPr/>
          <p:nvPr/>
        </p:nvGrpSpPr>
        <p:grpSpPr>
          <a:xfrm>
            <a:off x="3698064" y="3159725"/>
            <a:ext cx="2449869" cy="789043"/>
            <a:chOff x="3698064" y="3159725"/>
            <a:chExt cx="2449869" cy="789043"/>
          </a:xfrm>
        </p:grpSpPr>
        <p:sp>
          <p:nvSpPr>
            <p:cNvPr id="167" name="Google Shape;167;p24"/>
            <p:cNvSpPr/>
            <p:nvPr/>
          </p:nvSpPr>
          <p:spPr>
            <a:xfrm rot="10800000">
              <a:off x="3698064" y="3575617"/>
              <a:ext cx="1740900" cy="125400"/>
            </a:xfrm>
            <a:prstGeom prst="rightArrow">
              <a:avLst>
                <a:gd fmla="val 25514" name="adj1"/>
                <a:gd fmla="val 64322" name="adj2"/>
              </a:avLst>
            </a:prstGeom>
            <a:solidFill>
              <a:srgbClr val="76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txBox="1"/>
            <p:nvPr/>
          </p:nvSpPr>
          <p:spPr>
            <a:xfrm rot="620">
              <a:off x="3771608" y="3655818"/>
              <a:ext cx="1662900" cy="292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800">
                  <a:solidFill>
                    <a:srgbClr val="FFFFFF"/>
                  </a:solidFill>
                  <a:latin typeface="Roboto"/>
                  <a:ea typeface="Roboto"/>
                  <a:cs typeface="Roboto"/>
                  <a:sym typeface="Roboto"/>
                </a:rPr>
                <a:t>Vestibulum nec congue tempus</a:t>
              </a:r>
              <a:endParaRPr sz="800">
                <a:solidFill>
                  <a:srgbClr val="FFFFFF"/>
                </a:solidFill>
              </a:endParaRPr>
            </a:p>
          </p:txBody>
        </p:sp>
        <p:sp>
          <p:nvSpPr>
            <p:cNvPr id="169" name="Google Shape;169;p24"/>
            <p:cNvSpPr/>
            <p:nvPr/>
          </p:nvSpPr>
          <p:spPr>
            <a:xfrm>
              <a:off x="5582733" y="3159725"/>
              <a:ext cx="565200" cy="565500"/>
            </a:xfrm>
            <a:prstGeom prst="ellipse">
              <a:avLst/>
            </a:prstGeom>
            <a:solidFill>
              <a:srgbClr val="761E86"/>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Medium"/>
                  <a:ea typeface="Roboto Medium"/>
                  <a:cs typeface="Roboto Medium"/>
                  <a:sym typeface="Roboto Medium"/>
                </a:rPr>
                <a:t>02</a:t>
              </a:r>
              <a:endParaRPr sz="1200">
                <a:solidFill>
                  <a:srgbClr val="FFFFFF"/>
                </a:solidFill>
                <a:latin typeface="Roboto Medium"/>
                <a:ea typeface="Roboto Medium"/>
                <a:cs typeface="Roboto Medium"/>
                <a:sym typeface="Roboto Medium"/>
              </a:endParaRPr>
            </a:p>
          </p:txBody>
        </p:sp>
      </p:grpSp>
      <p:grpSp>
        <p:nvGrpSpPr>
          <p:cNvPr id="170" name="Google Shape;170;p24"/>
          <p:cNvGrpSpPr/>
          <p:nvPr/>
        </p:nvGrpSpPr>
        <p:grpSpPr>
          <a:xfrm>
            <a:off x="3033133" y="1525710"/>
            <a:ext cx="1249592" cy="2199515"/>
            <a:chOff x="3033133" y="1525710"/>
            <a:chExt cx="1249592" cy="2199515"/>
          </a:xfrm>
        </p:grpSpPr>
        <p:sp>
          <p:nvSpPr>
            <p:cNvPr id="171" name="Google Shape;171;p24"/>
            <p:cNvSpPr/>
            <p:nvPr/>
          </p:nvSpPr>
          <p:spPr>
            <a:xfrm rot="-3360517">
              <a:off x="2960437" y="2297046"/>
              <a:ext cx="1629676" cy="125310"/>
            </a:xfrm>
            <a:prstGeom prst="rightArrow">
              <a:avLst>
                <a:gd fmla="val 25514" name="adj1"/>
                <a:gd fmla="val 64322" name="adj2"/>
              </a:avLst>
            </a:prstGeom>
            <a:solidFill>
              <a:srgbClr val="92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4"/>
            <p:cNvSpPr txBox="1"/>
            <p:nvPr/>
          </p:nvSpPr>
          <p:spPr>
            <a:xfrm rot="-3365016">
              <a:off x="2786718" y="2151658"/>
              <a:ext cx="1664030" cy="292803"/>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800">
                  <a:solidFill>
                    <a:srgbClr val="FFFFFF"/>
                  </a:solidFill>
                  <a:latin typeface="Roboto"/>
                  <a:ea typeface="Roboto"/>
                  <a:cs typeface="Roboto"/>
                  <a:sym typeface="Roboto"/>
                </a:rPr>
                <a:t>Vestibulum nec congue tempus</a:t>
              </a:r>
              <a:endParaRPr sz="800">
                <a:solidFill>
                  <a:srgbClr val="FFFFFF"/>
                </a:solidFill>
              </a:endParaRPr>
            </a:p>
          </p:txBody>
        </p:sp>
        <p:sp>
          <p:nvSpPr>
            <p:cNvPr id="173" name="Google Shape;173;p24"/>
            <p:cNvSpPr/>
            <p:nvPr/>
          </p:nvSpPr>
          <p:spPr>
            <a:xfrm>
              <a:off x="3058183" y="3159725"/>
              <a:ext cx="565200" cy="565500"/>
            </a:xfrm>
            <a:prstGeom prst="ellipse">
              <a:avLst/>
            </a:prstGeom>
            <a:solidFill>
              <a:srgbClr val="9225A5"/>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Medium"/>
                  <a:ea typeface="Roboto Medium"/>
                  <a:cs typeface="Roboto Medium"/>
                  <a:sym typeface="Roboto Medium"/>
                </a:rPr>
                <a:t>03</a:t>
              </a:r>
              <a:endParaRPr sz="1200">
                <a:solidFill>
                  <a:srgbClr val="FFFFFF"/>
                </a:solidFill>
                <a:latin typeface="Roboto Medium"/>
                <a:ea typeface="Roboto Medium"/>
                <a:cs typeface="Roboto Medium"/>
                <a:sym typeface="Roboto Medium"/>
              </a:endParaRPr>
            </a:p>
          </p:txBody>
        </p:sp>
      </p:grpSp>
      <p:grpSp>
        <p:nvGrpSpPr>
          <p:cNvPr id="174" name="Google Shape;174;p24"/>
          <p:cNvGrpSpPr/>
          <p:nvPr/>
        </p:nvGrpSpPr>
        <p:grpSpPr>
          <a:xfrm>
            <a:off x="4288708" y="1198100"/>
            <a:ext cx="1767434" cy="1861998"/>
            <a:chOff x="4288708" y="1198100"/>
            <a:chExt cx="1767434" cy="1861998"/>
          </a:xfrm>
        </p:grpSpPr>
        <p:sp>
          <p:nvSpPr>
            <p:cNvPr id="175" name="Google Shape;175;p24"/>
            <p:cNvSpPr/>
            <p:nvPr/>
          </p:nvSpPr>
          <p:spPr>
            <a:xfrm rot="3420919">
              <a:off x="4575050" y="2300047"/>
              <a:ext cx="1581515" cy="125402"/>
            </a:xfrm>
            <a:prstGeom prst="rightArrow">
              <a:avLst>
                <a:gd fmla="val 25514" name="adj1"/>
                <a:gd fmla="val 64322" name="adj2"/>
              </a:avLst>
            </a:prstGeom>
            <a:solidFill>
              <a:srgbClr val="551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p:nvPr/>
          </p:nvSpPr>
          <p:spPr>
            <a:xfrm>
              <a:off x="4288708" y="1198100"/>
              <a:ext cx="565200" cy="565500"/>
            </a:xfrm>
            <a:prstGeom prst="ellipse">
              <a:avLst/>
            </a:prstGeom>
            <a:solidFill>
              <a:srgbClr val="551561"/>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Medium"/>
                  <a:ea typeface="Roboto Medium"/>
                  <a:cs typeface="Roboto Medium"/>
                  <a:sym typeface="Roboto Medium"/>
                </a:rPr>
                <a:t>01</a:t>
              </a:r>
              <a:endParaRPr sz="1200">
                <a:solidFill>
                  <a:srgbClr val="FFFFFF"/>
                </a:solidFill>
                <a:latin typeface="Roboto Medium"/>
                <a:ea typeface="Roboto Medium"/>
                <a:cs typeface="Roboto Medium"/>
                <a:sym typeface="Roboto Medium"/>
              </a:endParaRPr>
            </a:p>
          </p:txBody>
        </p:sp>
        <p:sp>
          <p:nvSpPr>
            <p:cNvPr id="177" name="Google Shape;177;p24"/>
            <p:cNvSpPr txBox="1"/>
            <p:nvPr/>
          </p:nvSpPr>
          <p:spPr>
            <a:xfrm rot="3420634">
              <a:off x="4640653" y="2101762"/>
              <a:ext cx="1673878" cy="292822"/>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800">
                  <a:solidFill>
                    <a:srgbClr val="FFFFFF"/>
                  </a:solidFill>
                  <a:latin typeface="Roboto"/>
                  <a:ea typeface="Roboto"/>
                  <a:cs typeface="Roboto"/>
                  <a:sym typeface="Roboto"/>
                </a:rPr>
                <a:t>Vestibulum nec congue tempus</a:t>
              </a:r>
              <a:endParaRPr sz="800">
                <a:solidFill>
                  <a:srgbClr val="FFFFFF"/>
                </a:solidFill>
              </a:endParaRPr>
            </a:p>
          </p:txBody>
        </p:sp>
      </p:grpSp>
      <p:sp>
        <p:nvSpPr>
          <p:cNvPr id="178" name="Google Shape;178;p24"/>
          <p:cNvSpPr/>
          <p:nvPr/>
        </p:nvSpPr>
        <p:spPr>
          <a:xfrm>
            <a:off x="2944084" y="812078"/>
            <a:ext cx="3501300" cy="3501300"/>
          </a:xfrm>
          <a:prstGeom prst="ellipse">
            <a:avLst/>
          </a:prstGeom>
          <a:solidFill>
            <a:srgbClr val="EDA2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 name="Google Shape;179;p24"/>
          <p:cNvGrpSpPr/>
          <p:nvPr/>
        </p:nvGrpSpPr>
        <p:grpSpPr>
          <a:xfrm>
            <a:off x="3611776" y="414352"/>
            <a:ext cx="2166000" cy="2166000"/>
            <a:chOff x="3611776" y="414352"/>
            <a:chExt cx="2166000" cy="2166000"/>
          </a:xfrm>
        </p:grpSpPr>
        <p:sp>
          <p:nvSpPr>
            <p:cNvPr id="180" name="Google Shape;180;p24"/>
            <p:cNvSpPr/>
            <p:nvPr/>
          </p:nvSpPr>
          <p:spPr>
            <a:xfrm>
              <a:off x="3611776" y="414352"/>
              <a:ext cx="2166000" cy="2166000"/>
            </a:xfrm>
            <a:prstGeom prst="ellipse">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txBox="1"/>
            <p:nvPr/>
          </p:nvSpPr>
          <p:spPr>
            <a:xfrm>
              <a:off x="3967546" y="1027503"/>
              <a:ext cx="1496100" cy="702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Tips &amp; Techniques</a:t>
              </a:r>
              <a:endParaRPr sz="1600">
                <a:solidFill>
                  <a:srgbClr val="FFFFFF"/>
                </a:solidFill>
                <a:latin typeface="Roboto"/>
                <a:ea typeface="Roboto"/>
                <a:cs typeface="Roboto"/>
                <a:sym typeface="Roboto"/>
              </a:endParaRPr>
            </a:p>
          </p:txBody>
        </p:sp>
      </p:grpSp>
      <p:grpSp>
        <p:nvGrpSpPr>
          <p:cNvPr id="182" name="Google Shape;182;p24"/>
          <p:cNvGrpSpPr/>
          <p:nvPr/>
        </p:nvGrpSpPr>
        <p:grpSpPr>
          <a:xfrm>
            <a:off x="4562258" y="2032864"/>
            <a:ext cx="2166000" cy="2166000"/>
            <a:chOff x="4562258" y="2032864"/>
            <a:chExt cx="2166000" cy="2166000"/>
          </a:xfrm>
        </p:grpSpPr>
        <p:sp>
          <p:nvSpPr>
            <p:cNvPr id="183" name="Google Shape;183;p24"/>
            <p:cNvSpPr/>
            <p:nvPr/>
          </p:nvSpPr>
          <p:spPr>
            <a:xfrm>
              <a:off x="4562258" y="2032864"/>
              <a:ext cx="2166000" cy="2166000"/>
            </a:xfrm>
            <a:prstGeom prst="ellipse">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txBox="1"/>
            <p:nvPr/>
          </p:nvSpPr>
          <p:spPr>
            <a:xfrm>
              <a:off x="5079846" y="2834728"/>
              <a:ext cx="1496100" cy="702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IDEAS</a:t>
              </a:r>
              <a:endParaRPr sz="1600">
                <a:solidFill>
                  <a:srgbClr val="FFFFFF"/>
                </a:solidFill>
                <a:latin typeface="Roboto"/>
                <a:ea typeface="Roboto"/>
                <a:cs typeface="Roboto"/>
                <a:sym typeface="Roboto"/>
              </a:endParaRPr>
            </a:p>
          </p:txBody>
        </p:sp>
      </p:grpSp>
      <p:grpSp>
        <p:nvGrpSpPr>
          <p:cNvPr id="185" name="Google Shape;185;p24"/>
          <p:cNvGrpSpPr/>
          <p:nvPr/>
        </p:nvGrpSpPr>
        <p:grpSpPr>
          <a:xfrm>
            <a:off x="2702876" y="2032864"/>
            <a:ext cx="2166000" cy="2166000"/>
            <a:chOff x="2702876" y="2032864"/>
            <a:chExt cx="2166000" cy="2166000"/>
          </a:xfrm>
        </p:grpSpPr>
        <p:sp>
          <p:nvSpPr>
            <p:cNvPr id="186" name="Google Shape;186;p24"/>
            <p:cNvSpPr/>
            <p:nvPr/>
          </p:nvSpPr>
          <p:spPr>
            <a:xfrm>
              <a:off x="2702876" y="2032864"/>
              <a:ext cx="2166000" cy="2166000"/>
            </a:xfrm>
            <a:prstGeom prst="ellipse">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4"/>
            <p:cNvSpPr txBox="1"/>
            <p:nvPr/>
          </p:nvSpPr>
          <p:spPr>
            <a:xfrm>
              <a:off x="2855281" y="2834728"/>
              <a:ext cx="1496100" cy="7029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Exercises</a:t>
              </a:r>
              <a:endParaRPr sz="1600">
                <a:solidFill>
                  <a:srgbClr val="FFFFFF"/>
                </a:solidFill>
                <a:latin typeface="Roboto"/>
                <a:ea typeface="Roboto"/>
                <a:cs typeface="Roboto"/>
                <a:sym typeface="Roboto"/>
              </a:endParaRPr>
            </a:p>
          </p:txBody>
        </p:sp>
      </p:grpSp>
      <p:sp>
        <p:nvSpPr>
          <p:cNvPr id="188" name="Google Shape;188;p24"/>
          <p:cNvSpPr/>
          <p:nvPr/>
        </p:nvSpPr>
        <p:spPr>
          <a:xfrm>
            <a:off x="4084680" y="1946241"/>
            <a:ext cx="1225800" cy="12258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a:t>Taking jazz to the NEXT LEVEL!</a:t>
            </a:r>
            <a:endParaRPr b="1" i="1"/>
          </a:p>
        </p:txBody>
      </p:sp>
      <p:sp>
        <p:nvSpPr>
          <p:cNvPr id="189" name="Google Shape;189;p24"/>
          <p:cNvSpPr txBox="1"/>
          <p:nvPr/>
        </p:nvSpPr>
        <p:spPr>
          <a:xfrm>
            <a:off x="1258350" y="4372750"/>
            <a:ext cx="6942000" cy="5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100">
                <a:solidFill>
                  <a:srgbClr val="FFFFFF"/>
                </a:solidFill>
                <a:latin typeface="Source Sans Pro"/>
                <a:ea typeface="Source Sans Pro"/>
                <a:cs typeface="Source Sans Pro"/>
                <a:sym typeface="Source Sans Pro"/>
              </a:rPr>
              <a:t>Jazz Dance Pedagogy</a:t>
            </a:r>
            <a:endParaRPr sz="3100">
              <a:solidFill>
                <a:srgbClr val="FFFFFF"/>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5"/>
          <p:cNvSpPr txBox="1"/>
          <p:nvPr>
            <p:ph type="title"/>
          </p:nvPr>
        </p:nvSpPr>
        <p:spPr>
          <a:xfrm>
            <a:off x="187800" y="526350"/>
            <a:ext cx="8753400" cy="4090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0" sz="3000">
              <a:solidFill>
                <a:srgbClr val="FFFFFF"/>
              </a:solidFill>
              <a:latin typeface="Arial"/>
              <a:ea typeface="Arial"/>
              <a:cs typeface="Arial"/>
              <a:sym typeface="Arial"/>
            </a:endParaRPr>
          </a:p>
          <a:p>
            <a:pPr indent="0" lvl="0" marL="0" rtl="0" algn="ctr">
              <a:lnSpc>
                <a:spcPct val="115000"/>
              </a:lnSpc>
              <a:spcBef>
                <a:spcPts val="0"/>
              </a:spcBef>
              <a:spcAft>
                <a:spcPts val="0"/>
              </a:spcAft>
              <a:buNone/>
            </a:pPr>
            <a:r>
              <a:t/>
            </a:r>
            <a:endParaRPr b="0" sz="30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b="0" lang="en" sz="3000">
                <a:solidFill>
                  <a:srgbClr val="FFFFFF"/>
                </a:solidFill>
                <a:latin typeface="Arial"/>
                <a:ea typeface="Arial"/>
                <a:cs typeface="Arial"/>
                <a:sym typeface="Arial"/>
              </a:rPr>
              <a:t> </a:t>
            </a:r>
            <a:endParaRPr b="0" sz="1100">
              <a:solidFill>
                <a:srgbClr val="222222"/>
              </a:solidFill>
              <a:latin typeface="Arial"/>
              <a:ea typeface="Arial"/>
              <a:cs typeface="Arial"/>
              <a:sym typeface="Arial"/>
            </a:endParaRPr>
          </a:p>
          <a:p>
            <a:pPr indent="0" lvl="0" marL="0" rtl="0" algn="l">
              <a:spcBef>
                <a:spcPts val="0"/>
              </a:spcBef>
              <a:spcAft>
                <a:spcPts val="0"/>
              </a:spcAft>
              <a:buNone/>
            </a:pPr>
            <a:r>
              <a:t/>
            </a:r>
            <a:endParaRPr/>
          </a:p>
        </p:txBody>
      </p:sp>
      <p:sp>
        <p:nvSpPr>
          <p:cNvPr id="195" name="Google Shape;195;p25"/>
          <p:cNvSpPr/>
          <p:nvPr/>
        </p:nvSpPr>
        <p:spPr>
          <a:xfrm>
            <a:off x="3271198" y="1463313"/>
            <a:ext cx="2599200" cy="1998900"/>
          </a:xfrm>
          <a:prstGeom prst="triangle">
            <a:avLst>
              <a:gd fmla="val 50046" name="adj"/>
            </a:avLst>
          </a:prstGeom>
          <a:solidFill>
            <a:srgbClr val="D6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txBox="1"/>
          <p:nvPr/>
        </p:nvSpPr>
        <p:spPr>
          <a:xfrm>
            <a:off x="3849359" y="2530593"/>
            <a:ext cx="1443600" cy="804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701C7F"/>
                </a:solidFill>
                <a:latin typeface="Roboto"/>
                <a:ea typeface="Roboto"/>
                <a:cs typeface="Roboto"/>
                <a:sym typeface="Roboto"/>
              </a:rPr>
              <a:t>Next Leve Jazz Dance Pedagogy</a:t>
            </a:r>
            <a:endParaRPr sz="1200">
              <a:solidFill>
                <a:srgbClr val="701C7F"/>
              </a:solidFill>
            </a:endParaRPr>
          </a:p>
        </p:txBody>
      </p:sp>
      <p:grpSp>
        <p:nvGrpSpPr>
          <p:cNvPr id="197" name="Google Shape;197;p25"/>
          <p:cNvGrpSpPr/>
          <p:nvPr/>
        </p:nvGrpSpPr>
        <p:grpSpPr>
          <a:xfrm>
            <a:off x="3698064" y="3159725"/>
            <a:ext cx="2449869" cy="789043"/>
            <a:chOff x="3698064" y="3159725"/>
            <a:chExt cx="2449869" cy="789043"/>
          </a:xfrm>
        </p:grpSpPr>
        <p:sp>
          <p:nvSpPr>
            <p:cNvPr id="198" name="Google Shape;198;p25"/>
            <p:cNvSpPr/>
            <p:nvPr/>
          </p:nvSpPr>
          <p:spPr>
            <a:xfrm rot="10800000">
              <a:off x="3698064" y="3575617"/>
              <a:ext cx="1740900" cy="125400"/>
            </a:xfrm>
            <a:prstGeom prst="rightArrow">
              <a:avLst>
                <a:gd fmla="val 25514" name="adj1"/>
                <a:gd fmla="val 64322" name="adj2"/>
              </a:avLst>
            </a:prstGeom>
            <a:solidFill>
              <a:srgbClr val="76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txBox="1"/>
            <p:nvPr/>
          </p:nvSpPr>
          <p:spPr>
            <a:xfrm rot="620">
              <a:off x="3771608" y="3655818"/>
              <a:ext cx="1662900" cy="292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800">
                  <a:solidFill>
                    <a:srgbClr val="FFFFFF"/>
                  </a:solidFill>
                  <a:latin typeface="Roboto"/>
                  <a:ea typeface="Roboto"/>
                  <a:cs typeface="Roboto"/>
                  <a:sym typeface="Roboto"/>
                </a:rPr>
                <a:t>Vestibulum nec congue tempus</a:t>
              </a:r>
              <a:endParaRPr sz="800">
                <a:solidFill>
                  <a:srgbClr val="FFFFFF"/>
                </a:solidFill>
              </a:endParaRPr>
            </a:p>
          </p:txBody>
        </p:sp>
        <p:sp>
          <p:nvSpPr>
            <p:cNvPr id="200" name="Google Shape;200;p25"/>
            <p:cNvSpPr/>
            <p:nvPr/>
          </p:nvSpPr>
          <p:spPr>
            <a:xfrm>
              <a:off x="5582733" y="3159725"/>
              <a:ext cx="565200" cy="565500"/>
            </a:xfrm>
            <a:prstGeom prst="ellipse">
              <a:avLst/>
            </a:prstGeom>
            <a:solidFill>
              <a:srgbClr val="761E86"/>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Medium"/>
                  <a:ea typeface="Roboto Medium"/>
                  <a:cs typeface="Roboto Medium"/>
                  <a:sym typeface="Roboto Medium"/>
                </a:rPr>
                <a:t>02</a:t>
              </a:r>
              <a:endParaRPr sz="1200">
                <a:solidFill>
                  <a:srgbClr val="FFFFFF"/>
                </a:solidFill>
                <a:latin typeface="Roboto Medium"/>
                <a:ea typeface="Roboto Medium"/>
                <a:cs typeface="Roboto Medium"/>
                <a:sym typeface="Roboto Medium"/>
              </a:endParaRPr>
            </a:p>
          </p:txBody>
        </p:sp>
      </p:grpSp>
      <p:grpSp>
        <p:nvGrpSpPr>
          <p:cNvPr id="201" name="Google Shape;201;p25"/>
          <p:cNvGrpSpPr/>
          <p:nvPr/>
        </p:nvGrpSpPr>
        <p:grpSpPr>
          <a:xfrm>
            <a:off x="4288708" y="1198100"/>
            <a:ext cx="1767434" cy="1861998"/>
            <a:chOff x="4288708" y="1198100"/>
            <a:chExt cx="1767434" cy="1861998"/>
          </a:xfrm>
        </p:grpSpPr>
        <p:sp>
          <p:nvSpPr>
            <p:cNvPr id="202" name="Google Shape;202;p25"/>
            <p:cNvSpPr/>
            <p:nvPr/>
          </p:nvSpPr>
          <p:spPr>
            <a:xfrm rot="3420919">
              <a:off x="4575050" y="2300047"/>
              <a:ext cx="1581515" cy="125402"/>
            </a:xfrm>
            <a:prstGeom prst="rightArrow">
              <a:avLst>
                <a:gd fmla="val 25514" name="adj1"/>
                <a:gd fmla="val 64322" name="adj2"/>
              </a:avLst>
            </a:prstGeom>
            <a:solidFill>
              <a:srgbClr val="551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4288708" y="1198100"/>
              <a:ext cx="565200" cy="565500"/>
            </a:xfrm>
            <a:prstGeom prst="ellipse">
              <a:avLst/>
            </a:prstGeom>
            <a:solidFill>
              <a:srgbClr val="551561"/>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Medium"/>
                  <a:ea typeface="Roboto Medium"/>
                  <a:cs typeface="Roboto Medium"/>
                  <a:sym typeface="Roboto Medium"/>
                </a:rPr>
                <a:t>01</a:t>
              </a:r>
              <a:endParaRPr sz="1200">
                <a:solidFill>
                  <a:srgbClr val="FFFFFF"/>
                </a:solidFill>
                <a:latin typeface="Roboto Medium"/>
                <a:ea typeface="Roboto Medium"/>
                <a:cs typeface="Roboto Medium"/>
                <a:sym typeface="Roboto Medium"/>
              </a:endParaRPr>
            </a:p>
          </p:txBody>
        </p:sp>
        <p:sp>
          <p:nvSpPr>
            <p:cNvPr id="204" name="Google Shape;204;p25"/>
            <p:cNvSpPr txBox="1"/>
            <p:nvPr/>
          </p:nvSpPr>
          <p:spPr>
            <a:xfrm rot="3420634">
              <a:off x="4640653" y="2101762"/>
              <a:ext cx="1673878" cy="292822"/>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800">
                  <a:solidFill>
                    <a:srgbClr val="FFFFFF"/>
                  </a:solidFill>
                  <a:latin typeface="Roboto"/>
                  <a:ea typeface="Roboto"/>
                  <a:cs typeface="Roboto"/>
                  <a:sym typeface="Roboto"/>
                </a:rPr>
                <a:t>Vestibulum nec congue tempus</a:t>
              </a:r>
              <a:endParaRPr sz="800">
                <a:solidFill>
                  <a:srgbClr val="FFFFFF"/>
                </a:solidFill>
              </a:endParaRPr>
            </a:p>
          </p:txBody>
        </p:sp>
      </p:grpSp>
      <p:sp>
        <p:nvSpPr>
          <p:cNvPr id="205" name="Google Shape;205;p25"/>
          <p:cNvSpPr/>
          <p:nvPr/>
        </p:nvSpPr>
        <p:spPr>
          <a:xfrm>
            <a:off x="2944134" y="821103"/>
            <a:ext cx="3501300" cy="3501300"/>
          </a:xfrm>
          <a:prstGeom prst="ellipse">
            <a:avLst/>
          </a:prstGeom>
          <a:solidFill>
            <a:srgbClr val="EDA2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5"/>
          <p:cNvSpPr txBox="1"/>
          <p:nvPr/>
        </p:nvSpPr>
        <p:spPr>
          <a:xfrm>
            <a:off x="1258350" y="4372750"/>
            <a:ext cx="6942000" cy="5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sz="3100">
                <a:solidFill>
                  <a:srgbClr val="FFFFFF"/>
                </a:solidFill>
                <a:latin typeface="Source Sans Pro"/>
                <a:ea typeface="Source Sans Pro"/>
                <a:cs typeface="Source Sans Pro"/>
                <a:sym typeface="Source Sans Pro"/>
              </a:rPr>
              <a:t>Jazz Dance Pedagogy</a:t>
            </a:r>
            <a:endParaRPr sz="3100">
              <a:solidFill>
                <a:srgbClr val="FFFFFF"/>
              </a:solidFill>
              <a:latin typeface="Source Sans Pro"/>
              <a:ea typeface="Source Sans Pro"/>
              <a:cs typeface="Source Sans Pro"/>
              <a:sym typeface="Source Sans Pro"/>
            </a:endParaRPr>
          </a:p>
        </p:txBody>
      </p:sp>
      <p:sp>
        <p:nvSpPr>
          <p:cNvPr id="207" name="Google Shape;207;p25"/>
          <p:cNvSpPr/>
          <p:nvPr/>
        </p:nvSpPr>
        <p:spPr>
          <a:xfrm rot="-2537057">
            <a:off x="3934212" y="2965162"/>
            <a:ext cx="1526732" cy="1629086"/>
          </a:xfrm>
          <a:prstGeom prst="teardrop">
            <a:avLst>
              <a:gd fmla="val 100000" name="adj"/>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flipH="1" rot="10208717">
            <a:off x="2789479" y="988097"/>
            <a:ext cx="1526727" cy="1629018"/>
          </a:xfrm>
          <a:prstGeom prst="teardrop">
            <a:avLst>
              <a:gd fmla="val 100000" name="adj"/>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rot="585177">
            <a:off x="2840791" y="2413566"/>
            <a:ext cx="1526563" cy="1628854"/>
          </a:xfrm>
          <a:prstGeom prst="teardrop">
            <a:avLst>
              <a:gd fmla="val 100000" name="adj"/>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flipH="1" rot="-907722">
            <a:off x="5147727" y="2413579"/>
            <a:ext cx="1526506" cy="1628832"/>
          </a:xfrm>
          <a:prstGeom prst="teardrop">
            <a:avLst>
              <a:gd fmla="val 100000" name="adj"/>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flipH="1" rot="-8100000">
            <a:off x="3931307" y="475350"/>
            <a:ext cx="1526926" cy="1629174"/>
          </a:xfrm>
          <a:prstGeom prst="teardrop">
            <a:avLst>
              <a:gd fmla="val 102322" name="adj"/>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rot="-10281239">
            <a:off x="5075359" y="1001326"/>
            <a:ext cx="1526649" cy="1628945"/>
          </a:xfrm>
          <a:prstGeom prst="teardrop">
            <a:avLst>
              <a:gd fmla="val 100000" name="adj"/>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4084675" y="1864688"/>
            <a:ext cx="1314900" cy="13074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a:t>Connect with self, music &amp; each other</a:t>
            </a:r>
            <a:endParaRPr b="1" i="1"/>
          </a:p>
        </p:txBody>
      </p:sp>
      <p:sp>
        <p:nvSpPr>
          <p:cNvPr id="214" name="Google Shape;214;p25"/>
          <p:cNvSpPr txBox="1"/>
          <p:nvPr/>
        </p:nvSpPr>
        <p:spPr>
          <a:xfrm rot="1891769">
            <a:off x="2882323" y="1629079"/>
            <a:ext cx="1443385" cy="48143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Source Sans Pro"/>
                <a:ea typeface="Source Sans Pro"/>
                <a:cs typeface="Source Sans Pro"/>
                <a:sym typeface="Source Sans Pro"/>
              </a:rPr>
              <a:t>Call &amp; Response</a:t>
            </a:r>
            <a:endParaRPr>
              <a:solidFill>
                <a:schemeClr val="lt1"/>
              </a:solidFill>
              <a:latin typeface="Source Sans Pro"/>
              <a:ea typeface="Source Sans Pro"/>
              <a:cs typeface="Source Sans Pro"/>
              <a:sym typeface="Source Sans Pro"/>
            </a:endParaRPr>
          </a:p>
        </p:txBody>
      </p:sp>
      <p:sp>
        <p:nvSpPr>
          <p:cNvPr id="215" name="Google Shape;215;p25"/>
          <p:cNvSpPr txBox="1"/>
          <p:nvPr/>
        </p:nvSpPr>
        <p:spPr>
          <a:xfrm>
            <a:off x="4023550" y="1001050"/>
            <a:ext cx="1225800" cy="4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Source Sans Pro"/>
                <a:ea typeface="Source Sans Pro"/>
                <a:cs typeface="Source Sans Pro"/>
                <a:sym typeface="Source Sans Pro"/>
              </a:rPr>
              <a:t>Improvisation</a:t>
            </a:r>
            <a:endParaRPr>
              <a:solidFill>
                <a:schemeClr val="lt1"/>
              </a:solidFill>
              <a:latin typeface="Source Sans Pro"/>
              <a:ea typeface="Source Sans Pro"/>
              <a:cs typeface="Source Sans Pro"/>
              <a:sym typeface="Source Sans Pro"/>
            </a:endParaRPr>
          </a:p>
        </p:txBody>
      </p:sp>
      <p:sp>
        <p:nvSpPr>
          <p:cNvPr id="216" name="Google Shape;216;p25"/>
          <p:cNvSpPr txBox="1"/>
          <p:nvPr/>
        </p:nvSpPr>
        <p:spPr>
          <a:xfrm>
            <a:off x="4396425" y="3451075"/>
            <a:ext cx="768300" cy="5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Source Sans Pro"/>
                <a:ea typeface="Source Sans Pro"/>
                <a:cs typeface="Source Sans Pro"/>
                <a:sym typeface="Source Sans Pro"/>
              </a:rPr>
              <a:t>Circle</a:t>
            </a:r>
            <a:endParaRPr>
              <a:solidFill>
                <a:schemeClr val="lt1"/>
              </a:solidFill>
              <a:latin typeface="Source Sans Pro"/>
              <a:ea typeface="Source Sans Pro"/>
              <a:cs typeface="Source Sans Pro"/>
              <a:sym typeface="Source Sans Pro"/>
            </a:endParaRPr>
          </a:p>
        </p:txBody>
      </p:sp>
      <p:sp>
        <p:nvSpPr>
          <p:cNvPr id="217" name="Google Shape;217;p25"/>
          <p:cNvSpPr txBox="1"/>
          <p:nvPr/>
        </p:nvSpPr>
        <p:spPr>
          <a:xfrm rot="-1398085">
            <a:off x="3219944" y="2871440"/>
            <a:ext cx="768262" cy="39789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Source Sans Pro"/>
                <a:ea typeface="Source Sans Pro"/>
                <a:cs typeface="Source Sans Pro"/>
                <a:sym typeface="Source Sans Pro"/>
              </a:rPr>
              <a:t>Jive &amp; Groove</a:t>
            </a:r>
            <a:endParaRPr>
              <a:solidFill>
                <a:schemeClr val="lt1"/>
              </a:solidFill>
              <a:latin typeface="Source Sans Pro"/>
              <a:ea typeface="Source Sans Pro"/>
              <a:cs typeface="Source Sans Pro"/>
              <a:sym typeface="Source Sans Pro"/>
            </a:endParaRPr>
          </a:p>
        </p:txBody>
      </p:sp>
      <p:sp>
        <p:nvSpPr>
          <p:cNvPr id="218" name="Google Shape;218;p25"/>
          <p:cNvSpPr txBox="1"/>
          <p:nvPr/>
        </p:nvSpPr>
        <p:spPr>
          <a:xfrm rot="1436053">
            <a:off x="5270829" y="3017935"/>
            <a:ext cx="1481928" cy="42011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Source Sans Pro"/>
                <a:ea typeface="Source Sans Pro"/>
                <a:cs typeface="Source Sans Pro"/>
                <a:sym typeface="Source Sans Pro"/>
              </a:rPr>
              <a:t>Entrances/Exits</a:t>
            </a:r>
            <a:endParaRPr>
              <a:solidFill>
                <a:schemeClr val="lt1"/>
              </a:solidFill>
              <a:latin typeface="Source Sans Pro"/>
              <a:ea typeface="Source Sans Pro"/>
              <a:cs typeface="Source Sans Pro"/>
              <a:sym typeface="Source Sans Pro"/>
            </a:endParaRPr>
          </a:p>
        </p:txBody>
      </p:sp>
      <p:sp>
        <p:nvSpPr>
          <p:cNvPr id="219" name="Google Shape;219;p25"/>
          <p:cNvSpPr txBox="1"/>
          <p:nvPr/>
        </p:nvSpPr>
        <p:spPr>
          <a:xfrm rot="-1594914">
            <a:off x="5226469" y="1455840"/>
            <a:ext cx="1369010" cy="68866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Source Sans Pro"/>
                <a:ea typeface="Source Sans Pro"/>
                <a:cs typeface="Source Sans Pro"/>
                <a:sym typeface="Source Sans Pro"/>
              </a:rPr>
              <a:t>Connect with </a:t>
            </a:r>
            <a:endParaRPr>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chemeClr val="lt1"/>
                </a:solidFill>
                <a:latin typeface="Source Sans Pro"/>
                <a:ea typeface="Source Sans Pro"/>
                <a:cs typeface="Source Sans Pro"/>
                <a:sym typeface="Source Sans Pro"/>
              </a:rPr>
              <a:t>the eyes</a:t>
            </a:r>
            <a:endParaRPr>
              <a:solidFill>
                <a:schemeClr val="lt1"/>
              </a:solidFill>
              <a:latin typeface="Source Sans Pro"/>
              <a:ea typeface="Source Sans Pro"/>
              <a:cs typeface="Source Sans Pro"/>
              <a:sym typeface="Source Sans Pro"/>
            </a:endParaRPr>
          </a:p>
        </p:txBody>
      </p:sp>
      <p:sp>
        <p:nvSpPr>
          <p:cNvPr id="220" name="Google Shape;220;p25"/>
          <p:cNvSpPr txBox="1"/>
          <p:nvPr/>
        </p:nvSpPr>
        <p:spPr>
          <a:xfrm>
            <a:off x="1745125" y="112700"/>
            <a:ext cx="5994000" cy="53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b="1" i="1" lang="en" sz="1800">
                <a:solidFill>
                  <a:srgbClr val="F9F9F9"/>
                </a:solidFill>
              </a:rPr>
              <a:t>Taking Jazz to the NEXT LEVEL!</a:t>
            </a:r>
            <a:endParaRPr b="1" i="1" sz="1800">
              <a:solidFill>
                <a:srgbClr val="F9F9F9"/>
              </a:solidFill>
            </a:endParaRPr>
          </a:p>
          <a:p>
            <a:pPr indent="0" lvl="0" marL="0" rtl="0" algn="l">
              <a:spcBef>
                <a:spcPts val="0"/>
              </a:spcBef>
              <a:spcAft>
                <a:spcPts val="0"/>
              </a:spcAft>
              <a:buNone/>
            </a:pPr>
            <a:r>
              <a:t/>
            </a:r>
            <a:endParaRPr>
              <a:solidFill>
                <a:srgbClr val="F9F9F9"/>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txBox="1"/>
          <p:nvPr>
            <p:ph type="title"/>
          </p:nvPr>
        </p:nvSpPr>
        <p:spPr>
          <a:xfrm>
            <a:off x="187800" y="526350"/>
            <a:ext cx="8753400" cy="4090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0" sz="3000">
              <a:solidFill>
                <a:srgbClr val="FFFFFF"/>
              </a:solidFill>
              <a:latin typeface="Arial"/>
              <a:ea typeface="Arial"/>
              <a:cs typeface="Arial"/>
              <a:sym typeface="Arial"/>
            </a:endParaRPr>
          </a:p>
          <a:p>
            <a:pPr indent="0" lvl="0" marL="0" rtl="0" algn="ctr">
              <a:lnSpc>
                <a:spcPct val="115000"/>
              </a:lnSpc>
              <a:spcBef>
                <a:spcPts val="0"/>
              </a:spcBef>
              <a:spcAft>
                <a:spcPts val="0"/>
              </a:spcAft>
              <a:buNone/>
            </a:pPr>
            <a:r>
              <a:t/>
            </a:r>
            <a:endParaRPr b="0" sz="30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rPr b="0" lang="en" sz="3000">
                <a:solidFill>
                  <a:srgbClr val="FFFFFF"/>
                </a:solidFill>
                <a:latin typeface="Arial"/>
                <a:ea typeface="Arial"/>
                <a:cs typeface="Arial"/>
                <a:sym typeface="Arial"/>
              </a:rPr>
              <a:t> </a:t>
            </a:r>
            <a:endParaRPr b="0" sz="1100">
              <a:solidFill>
                <a:srgbClr val="222222"/>
              </a:solidFill>
              <a:latin typeface="Arial"/>
              <a:ea typeface="Arial"/>
              <a:cs typeface="Arial"/>
              <a:sym typeface="Arial"/>
            </a:endParaRPr>
          </a:p>
          <a:p>
            <a:pPr indent="0" lvl="0" marL="0" rtl="0" algn="l">
              <a:spcBef>
                <a:spcPts val="0"/>
              </a:spcBef>
              <a:spcAft>
                <a:spcPts val="0"/>
              </a:spcAft>
              <a:buNone/>
            </a:pPr>
            <a:r>
              <a:t/>
            </a:r>
            <a:endParaRPr/>
          </a:p>
        </p:txBody>
      </p:sp>
      <p:sp>
        <p:nvSpPr>
          <p:cNvPr id="226" name="Google Shape;226;p26"/>
          <p:cNvSpPr txBox="1"/>
          <p:nvPr/>
        </p:nvSpPr>
        <p:spPr>
          <a:xfrm>
            <a:off x="113100" y="253850"/>
            <a:ext cx="8917800" cy="5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Source Sans Pro"/>
                <a:ea typeface="Source Sans Pro"/>
                <a:cs typeface="Source Sans Pro"/>
                <a:sym typeface="Source Sans Pro"/>
              </a:rPr>
              <a:t>Exercise in Isolation &amp; Polyrhythm by Melanie George</a:t>
            </a:r>
            <a:endParaRPr sz="2600">
              <a:solidFill>
                <a:srgbClr val="FFFFFF"/>
              </a:solidFill>
              <a:latin typeface="Source Sans Pro"/>
              <a:ea typeface="Source Sans Pro"/>
              <a:cs typeface="Source Sans Pro"/>
              <a:sym typeface="Source Sans Pro"/>
            </a:endParaRPr>
          </a:p>
        </p:txBody>
      </p:sp>
      <p:pic>
        <p:nvPicPr>
          <p:cNvPr id="227" name="Google Shape;227;p26" title="IMG_5948.mov">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type="title"/>
          </p:nvPr>
        </p:nvSpPr>
        <p:spPr>
          <a:xfrm>
            <a:off x="156500" y="445025"/>
            <a:ext cx="8868000" cy="623400"/>
          </a:xfrm>
          <a:prstGeom prst="rect">
            <a:avLst/>
          </a:prstGeom>
          <a:gradFill>
            <a:gsLst>
              <a:gs pos="0">
                <a:srgbClr val="8234E1"/>
              </a:gs>
              <a:gs pos="100000">
                <a:srgbClr val="44187A"/>
              </a:gs>
            </a:gsLst>
            <a:lin ang="5400012" scaled="0"/>
          </a:gra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Next Level </a:t>
            </a:r>
            <a:r>
              <a:rPr lang="en">
                <a:solidFill>
                  <a:srgbClr val="FFFFFF"/>
                </a:solidFill>
              </a:rPr>
              <a:t>Jazz ...</a:t>
            </a:r>
            <a:endParaRPr>
              <a:solidFill>
                <a:srgbClr val="FFFFFF"/>
              </a:solidFill>
            </a:endParaRPr>
          </a:p>
        </p:txBody>
      </p:sp>
      <p:sp>
        <p:nvSpPr>
          <p:cNvPr id="233" name="Google Shape;233;p27"/>
          <p:cNvSpPr txBox="1"/>
          <p:nvPr>
            <p:ph idx="1" type="body"/>
          </p:nvPr>
        </p:nvSpPr>
        <p:spPr>
          <a:xfrm>
            <a:off x="156500" y="1152475"/>
            <a:ext cx="8470500" cy="37800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1100">
              <a:solidFill>
                <a:srgbClr val="222222"/>
              </a:solidFill>
              <a:latin typeface="Arial"/>
              <a:ea typeface="Arial"/>
              <a:cs typeface="Arial"/>
              <a:sym typeface="Arial"/>
            </a:endParaRPr>
          </a:p>
          <a:p>
            <a:pPr indent="-342900" lvl="0" marL="457200" rtl="0" algn="l">
              <a:spcBef>
                <a:spcPts val="0"/>
              </a:spcBef>
              <a:spcAft>
                <a:spcPts val="0"/>
              </a:spcAft>
              <a:buClr>
                <a:srgbClr val="222222"/>
              </a:buClr>
              <a:buSzPts val="1800"/>
              <a:buFont typeface="Arial"/>
              <a:buChar char="●"/>
            </a:pPr>
            <a:r>
              <a:rPr lang="en" sz="1800">
                <a:solidFill>
                  <a:srgbClr val="222222"/>
                </a:solidFill>
                <a:latin typeface="Arial"/>
                <a:ea typeface="Arial"/>
                <a:cs typeface="Arial"/>
                <a:sym typeface="Arial"/>
              </a:rPr>
              <a:t>has a unique set of norms</a:t>
            </a:r>
            <a:endParaRPr sz="1800">
              <a:solidFill>
                <a:srgbClr val="222222"/>
              </a:solidFill>
              <a:latin typeface="Arial"/>
              <a:ea typeface="Arial"/>
              <a:cs typeface="Arial"/>
              <a:sym typeface="Arial"/>
            </a:endParaRPr>
          </a:p>
          <a:p>
            <a:pPr indent="-342900" lvl="0" marL="457200" rtl="0" algn="l">
              <a:spcBef>
                <a:spcPts val="0"/>
              </a:spcBef>
              <a:spcAft>
                <a:spcPts val="0"/>
              </a:spcAft>
              <a:buClr>
                <a:srgbClr val="222222"/>
              </a:buClr>
              <a:buSzPts val="1800"/>
              <a:buFont typeface="Arial"/>
              <a:buChar char="●"/>
            </a:pPr>
            <a:r>
              <a:rPr lang="en" sz="1800">
                <a:solidFill>
                  <a:srgbClr val="222222"/>
                </a:solidFill>
                <a:latin typeface="Arial"/>
                <a:ea typeface="Arial"/>
                <a:cs typeface="Arial"/>
                <a:sym typeface="Arial"/>
              </a:rPr>
              <a:t>is embedded in social styles </a:t>
            </a:r>
            <a:endParaRPr sz="1800">
              <a:solidFill>
                <a:srgbClr val="222222"/>
              </a:solidFill>
              <a:latin typeface="Arial"/>
              <a:ea typeface="Arial"/>
              <a:cs typeface="Arial"/>
              <a:sym typeface="Arial"/>
            </a:endParaRPr>
          </a:p>
          <a:p>
            <a:pPr indent="-342900" lvl="0" marL="457200" rtl="0" algn="l">
              <a:spcBef>
                <a:spcPts val="0"/>
              </a:spcBef>
              <a:spcAft>
                <a:spcPts val="0"/>
              </a:spcAft>
              <a:buClr>
                <a:srgbClr val="222222"/>
              </a:buClr>
              <a:buSzPts val="1800"/>
              <a:buFont typeface="Arial"/>
              <a:buChar char="●"/>
            </a:pPr>
            <a:r>
              <a:rPr lang="en" sz="1800">
                <a:solidFill>
                  <a:srgbClr val="222222"/>
                </a:solidFill>
                <a:latin typeface="Arial"/>
                <a:ea typeface="Arial"/>
                <a:cs typeface="Arial"/>
                <a:sym typeface="Arial"/>
              </a:rPr>
              <a:t>is the idea of being fully self expressed </a:t>
            </a:r>
            <a:endParaRPr sz="1800">
              <a:solidFill>
                <a:srgbClr val="222222"/>
              </a:solidFill>
              <a:latin typeface="Arial"/>
              <a:ea typeface="Arial"/>
              <a:cs typeface="Arial"/>
              <a:sym typeface="Arial"/>
            </a:endParaRPr>
          </a:p>
          <a:p>
            <a:pPr indent="-342900" lvl="0" marL="457200" rtl="0" algn="l">
              <a:spcBef>
                <a:spcPts val="0"/>
              </a:spcBef>
              <a:spcAft>
                <a:spcPts val="0"/>
              </a:spcAft>
              <a:buClr>
                <a:srgbClr val="222222"/>
              </a:buClr>
              <a:buSzPts val="1800"/>
              <a:buFont typeface="Arial"/>
              <a:buChar char="●"/>
            </a:pPr>
            <a:r>
              <a:rPr lang="en" sz="1800">
                <a:solidFill>
                  <a:srgbClr val="222222"/>
                </a:solidFill>
                <a:latin typeface="Arial"/>
                <a:ea typeface="Arial"/>
                <a:cs typeface="Arial"/>
                <a:sym typeface="Arial"/>
              </a:rPr>
              <a:t>feels the connection and builds community</a:t>
            </a:r>
            <a:endParaRPr sz="1800">
              <a:solidFill>
                <a:srgbClr val="222222"/>
              </a:solidFill>
              <a:latin typeface="Arial"/>
              <a:ea typeface="Arial"/>
              <a:cs typeface="Arial"/>
              <a:sym typeface="Arial"/>
            </a:endParaRPr>
          </a:p>
          <a:p>
            <a:pPr indent="-342900" lvl="0" marL="457200" rtl="0" algn="l">
              <a:spcBef>
                <a:spcPts val="0"/>
              </a:spcBef>
              <a:spcAft>
                <a:spcPts val="0"/>
              </a:spcAft>
              <a:buClr>
                <a:srgbClr val="222222"/>
              </a:buClr>
              <a:buSzPts val="1800"/>
              <a:buFont typeface="Arial"/>
              <a:buChar char="●"/>
            </a:pPr>
            <a:r>
              <a:rPr lang="en" sz="1800">
                <a:solidFill>
                  <a:srgbClr val="222222"/>
                </a:solidFill>
                <a:latin typeface="Arial"/>
                <a:ea typeface="Arial"/>
                <a:cs typeface="Arial"/>
                <a:sym typeface="Arial"/>
              </a:rPr>
              <a:t>develops the dancers’ musical ear &amp; musicality</a:t>
            </a:r>
            <a:endParaRPr sz="1800">
              <a:solidFill>
                <a:srgbClr val="222222"/>
              </a:solidFill>
              <a:latin typeface="Arial"/>
              <a:ea typeface="Arial"/>
              <a:cs typeface="Arial"/>
              <a:sym typeface="Arial"/>
            </a:endParaRPr>
          </a:p>
          <a:p>
            <a:pPr indent="-342900" lvl="0" marL="457200" rtl="0" algn="l">
              <a:spcBef>
                <a:spcPts val="0"/>
              </a:spcBef>
              <a:spcAft>
                <a:spcPts val="0"/>
              </a:spcAft>
              <a:buClr>
                <a:srgbClr val="222222"/>
              </a:buClr>
              <a:buSzPts val="1800"/>
              <a:buFont typeface="Arial"/>
              <a:buChar char="●"/>
            </a:pPr>
            <a:r>
              <a:rPr lang="en" sz="1800">
                <a:solidFill>
                  <a:srgbClr val="222222"/>
                </a:solidFill>
                <a:latin typeface="Arial"/>
                <a:ea typeface="Arial"/>
                <a:cs typeface="Arial"/>
                <a:sym typeface="Arial"/>
              </a:rPr>
              <a:t>is always evolving, yet rooted</a:t>
            </a:r>
            <a:endParaRPr sz="1800">
              <a:solidFill>
                <a:srgbClr val="222222"/>
              </a:solidFill>
              <a:latin typeface="Arial"/>
              <a:ea typeface="Arial"/>
              <a:cs typeface="Arial"/>
              <a:sym typeface="Arial"/>
            </a:endParaRPr>
          </a:p>
          <a:p>
            <a:pPr indent="-342900" lvl="0" marL="457200" rtl="0" algn="l">
              <a:spcBef>
                <a:spcPts val="0"/>
              </a:spcBef>
              <a:spcAft>
                <a:spcPts val="0"/>
              </a:spcAft>
              <a:buClr>
                <a:srgbClr val="222222"/>
              </a:buClr>
              <a:buSzPts val="1800"/>
              <a:buFont typeface="Arial"/>
              <a:buChar char="●"/>
            </a:pPr>
            <a:r>
              <a:rPr lang="en" sz="1800">
                <a:solidFill>
                  <a:srgbClr val="222222"/>
                </a:solidFill>
                <a:latin typeface="Arial"/>
                <a:ea typeface="Arial"/>
                <a:cs typeface="Arial"/>
                <a:sym typeface="Arial"/>
              </a:rPr>
              <a:t>is exciting and more than your “typical” technique class</a:t>
            </a:r>
            <a:endParaRPr sz="1800">
              <a:solidFill>
                <a:srgbClr val="222222"/>
              </a:solidFill>
              <a:latin typeface="Arial"/>
              <a:ea typeface="Arial"/>
              <a:cs typeface="Arial"/>
              <a:sym typeface="Arial"/>
            </a:endParaRPr>
          </a:p>
          <a:p>
            <a:pPr indent="-342900" lvl="0" marL="457200" rtl="0" algn="l">
              <a:spcBef>
                <a:spcPts val="0"/>
              </a:spcBef>
              <a:spcAft>
                <a:spcPts val="0"/>
              </a:spcAft>
              <a:buClr>
                <a:srgbClr val="222222"/>
              </a:buClr>
              <a:buSzPts val="1800"/>
              <a:buFont typeface="Arial"/>
              <a:buChar char="●"/>
            </a:pPr>
            <a:r>
              <a:rPr lang="en" sz="1800">
                <a:solidFill>
                  <a:srgbClr val="222222"/>
                </a:solidFill>
                <a:latin typeface="Arial"/>
                <a:ea typeface="Arial"/>
                <a:cs typeface="Arial"/>
                <a:sym typeface="Arial"/>
              </a:rPr>
              <a:t>moves beyond what we have been taught</a:t>
            </a:r>
            <a:endParaRPr sz="1800">
              <a:solidFill>
                <a:srgbClr val="222222"/>
              </a:solidFill>
              <a:latin typeface="Arial"/>
              <a:ea typeface="Arial"/>
              <a:cs typeface="Arial"/>
              <a:sym typeface="Arial"/>
            </a:endParaRPr>
          </a:p>
          <a:p>
            <a:pPr indent="-342900" lvl="0" marL="457200" rtl="0" algn="l">
              <a:spcBef>
                <a:spcPts val="0"/>
              </a:spcBef>
              <a:spcAft>
                <a:spcPts val="0"/>
              </a:spcAft>
              <a:buClr>
                <a:srgbClr val="222222"/>
              </a:buClr>
              <a:buSzPts val="1800"/>
              <a:buFont typeface="Arial"/>
              <a:buChar char="●"/>
            </a:pPr>
            <a:r>
              <a:rPr lang="en" sz="1800">
                <a:solidFill>
                  <a:srgbClr val="222222"/>
                </a:solidFill>
                <a:latin typeface="Arial"/>
                <a:ea typeface="Arial"/>
                <a:cs typeface="Arial"/>
                <a:sym typeface="Arial"/>
              </a:rPr>
              <a:t>acknowledges our responsibility to embrace and engage our students while honoring its roots &amp; supporting the works of great dancers, teachers and choreographers before us</a:t>
            </a:r>
            <a:endParaRPr sz="1800">
              <a:solidFill>
                <a:srgbClr val="222222"/>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Resources</a:t>
            </a:r>
            <a:endParaRPr/>
          </a:p>
        </p:txBody>
      </p:sp>
      <p:sp>
        <p:nvSpPr>
          <p:cNvPr id="239" name="Google Shape;239;p28"/>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Familiar Lesson Plan</a:t>
            </a:r>
            <a:endParaRPr/>
          </a:p>
        </p:txBody>
      </p:sp>
      <p:sp>
        <p:nvSpPr>
          <p:cNvPr id="240" name="Google Shape;240;p2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u="sng">
                <a:solidFill>
                  <a:srgbClr val="FFFFFF"/>
                </a:solidFill>
              </a:rPr>
              <a:t>Warm Up:</a:t>
            </a:r>
            <a:r>
              <a:rPr lang="en">
                <a:solidFill>
                  <a:srgbClr val="FFFFFF"/>
                </a:solidFill>
              </a:rPr>
              <a:t> </a:t>
            </a:r>
            <a:endParaRPr>
              <a:solidFill>
                <a:srgbClr val="FFFFFF"/>
              </a:solidFill>
            </a:endParaRPr>
          </a:p>
          <a:p>
            <a:pPr indent="-342900" lvl="0" marL="457200" rtl="0" algn="l">
              <a:lnSpc>
                <a:spcPct val="100000"/>
              </a:lnSpc>
              <a:spcBef>
                <a:spcPts val="0"/>
              </a:spcBef>
              <a:spcAft>
                <a:spcPts val="0"/>
              </a:spcAft>
              <a:buClr>
                <a:srgbClr val="FFFFFF"/>
              </a:buClr>
              <a:buSzPts val="1800"/>
              <a:buChar char="●"/>
            </a:pPr>
            <a:r>
              <a:rPr lang="en">
                <a:solidFill>
                  <a:srgbClr val="FFFFFF"/>
                </a:solidFill>
              </a:rPr>
              <a:t>Isolations, stretching, floor work, plies, tendus </a:t>
            </a:r>
            <a:endParaRPr>
              <a:solidFill>
                <a:srgbClr val="FFFFFF"/>
              </a:solidFill>
            </a:endParaRPr>
          </a:p>
          <a:p>
            <a:pPr indent="0" lvl="0" marL="0" rtl="0" algn="l">
              <a:lnSpc>
                <a:spcPct val="100000"/>
              </a:lnSpc>
              <a:spcBef>
                <a:spcPts val="0"/>
              </a:spcBef>
              <a:spcAft>
                <a:spcPts val="0"/>
              </a:spcAft>
              <a:buNone/>
            </a:pPr>
            <a:r>
              <a:t/>
            </a:r>
            <a:endParaRPr u="sng">
              <a:solidFill>
                <a:srgbClr val="FFFFFF"/>
              </a:solidFill>
            </a:endParaRPr>
          </a:p>
          <a:p>
            <a:pPr indent="0" lvl="0" marL="0" rtl="0" algn="l">
              <a:lnSpc>
                <a:spcPct val="100000"/>
              </a:lnSpc>
              <a:spcBef>
                <a:spcPts val="0"/>
              </a:spcBef>
              <a:spcAft>
                <a:spcPts val="0"/>
              </a:spcAft>
              <a:buNone/>
            </a:pPr>
            <a:r>
              <a:rPr lang="en" u="sng">
                <a:solidFill>
                  <a:srgbClr val="FFFFFF"/>
                </a:solidFill>
              </a:rPr>
              <a:t>Center Technique: </a:t>
            </a:r>
            <a:endParaRPr u="sng">
              <a:solidFill>
                <a:srgbClr val="FFFFFF"/>
              </a:solidFill>
            </a:endParaRPr>
          </a:p>
          <a:p>
            <a:pPr indent="-342900" lvl="0" marL="457200" rtl="0" algn="l">
              <a:lnSpc>
                <a:spcPct val="100000"/>
              </a:lnSpc>
              <a:spcBef>
                <a:spcPts val="0"/>
              </a:spcBef>
              <a:spcAft>
                <a:spcPts val="0"/>
              </a:spcAft>
              <a:buClr>
                <a:srgbClr val="FFFFFF"/>
              </a:buClr>
              <a:buSzPts val="1800"/>
              <a:buChar char="●"/>
            </a:pPr>
            <a:r>
              <a:rPr lang="en">
                <a:solidFill>
                  <a:srgbClr val="FFFFFF"/>
                </a:solidFill>
              </a:rPr>
              <a:t>Pirouettes, other tricks &amp; stunts</a:t>
            </a:r>
            <a:endParaRPr>
              <a:solidFill>
                <a:srgbClr val="FFFFFF"/>
              </a:solidFill>
            </a:endParaRPr>
          </a:p>
          <a:p>
            <a:pPr indent="0" lvl="0" marL="0" rtl="0" algn="l">
              <a:lnSpc>
                <a:spcPct val="100000"/>
              </a:lnSpc>
              <a:spcBef>
                <a:spcPts val="0"/>
              </a:spcBef>
              <a:spcAft>
                <a:spcPts val="0"/>
              </a:spcAft>
              <a:buNone/>
            </a:pPr>
            <a:r>
              <a:t/>
            </a:r>
            <a:endParaRPr u="sng">
              <a:solidFill>
                <a:srgbClr val="FFFFFF"/>
              </a:solidFill>
            </a:endParaRPr>
          </a:p>
          <a:p>
            <a:pPr indent="0" lvl="0" marL="0" rtl="0" algn="l">
              <a:lnSpc>
                <a:spcPct val="100000"/>
              </a:lnSpc>
              <a:spcBef>
                <a:spcPts val="0"/>
              </a:spcBef>
              <a:spcAft>
                <a:spcPts val="0"/>
              </a:spcAft>
              <a:buNone/>
            </a:pPr>
            <a:r>
              <a:rPr lang="en" u="sng">
                <a:solidFill>
                  <a:srgbClr val="FFFFFF"/>
                </a:solidFill>
              </a:rPr>
              <a:t>Across the Floor:</a:t>
            </a:r>
            <a:r>
              <a:rPr lang="en">
                <a:solidFill>
                  <a:srgbClr val="FFFFFF"/>
                </a:solidFill>
              </a:rPr>
              <a:t> </a:t>
            </a:r>
            <a:endParaRPr>
              <a:solidFill>
                <a:srgbClr val="FFFFFF"/>
              </a:solidFill>
            </a:endParaRPr>
          </a:p>
          <a:p>
            <a:pPr indent="-342900" lvl="0" marL="457200" rtl="0" algn="l">
              <a:lnSpc>
                <a:spcPct val="100000"/>
              </a:lnSpc>
              <a:spcBef>
                <a:spcPts val="0"/>
              </a:spcBef>
              <a:spcAft>
                <a:spcPts val="0"/>
              </a:spcAft>
              <a:buClr>
                <a:srgbClr val="FFFFFF"/>
              </a:buClr>
              <a:buSzPts val="1800"/>
              <a:buChar char="●"/>
            </a:pPr>
            <a:r>
              <a:rPr lang="en">
                <a:solidFill>
                  <a:srgbClr val="FFFFFF"/>
                </a:solidFill>
              </a:rPr>
              <a:t>Jazz walks/runs, Leaps &amp; tricks</a:t>
            </a:r>
            <a:endParaRPr>
              <a:solidFill>
                <a:srgbClr val="FFFFFF"/>
              </a:solidFill>
            </a:endParaRPr>
          </a:p>
          <a:p>
            <a:pPr indent="0" lvl="0" marL="0" rtl="0" algn="l">
              <a:lnSpc>
                <a:spcPct val="100000"/>
              </a:lnSpc>
              <a:spcBef>
                <a:spcPts val="0"/>
              </a:spcBef>
              <a:spcAft>
                <a:spcPts val="0"/>
              </a:spcAft>
              <a:buNone/>
            </a:pPr>
            <a:r>
              <a:t/>
            </a:r>
            <a:endParaRPr u="sng">
              <a:solidFill>
                <a:srgbClr val="FFFFFF"/>
              </a:solidFill>
            </a:endParaRPr>
          </a:p>
          <a:p>
            <a:pPr indent="0" lvl="0" marL="0" rtl="0" algn="l">
              <a:lnSpc>
                <a:spcPct val="100000"/>
              </a:lnSpc>
              <a:spcBef>
                <a:spcPts val="0"/>
              </a:spcBef>
              <a:spcAft>
                <a:spcPts val="0"/>
              </a:spcAft>
              <a:buNone/>
            </a:pPr>
            <a:r>
              <a:rPr lang="en" u="sng">
                <a:solidFill>
                  <a:srgbClr val="FFFFFF"/>
                </a:solidFill>
              </a:rPr>
              <a:t>Center Combination: </a:t>
            </a:r>
            <a:endParaRPr u="sng">
              <a:solidFill>
                <a:srgbClr val="FFFFFF"/>
              </a:solidFill>
            </a:endParaRPr>
          </a:p>
          <a:p>
            <a:pPr indent="-342900" lvl="0" marL="457200" rtl="0" algn="l">
              <a:lnSpc>
                <a:spcPct val="100000"/>
              </a:lnSpc>
              <a:spcBef>
                <a:spcPts val="0"/>
              </a:spcBef>
              <a:spcAft>
                <a:spcPts val="0"/>
              </a:spcAft>
              <a:buClr>
                <a:srgbClr val="FFFFFF"/>
              </a:buClr>
              <a:buSzPts val="1800"/>
              <a:buChar char="●"/>
            </a:pPr>
            <a:r>
              <a:rPr lang="en">
                <a:solidFill>
                  <a:srgbClr val="FFFFFF"/>
                </a:solidFill>
              </a:rPr>
              <a:t>64 counts to your favorite pop song facing the mirror</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Resources</a:t>
            </a:r>
            <a:endParaRPr/>
          </a:p>
        </p:txBody>
      </p:sp>
      <p:sp>
        <p:nvSpPr>
          <p:cNvPr id="246" name="Google Shape;246;p29"/>
          <p:cNvSpPr txBox="1"/>
          <p:nvPr>
            <p:ph idx="1" type="subTitle"/>
          </p:nvPr>
        </p:nvSpPr>
        <p:spPr>
          <a:xfrm>
            <a:off x="152800" y="2769001"/>
            <a:ext cx="4045200" cy="1345500"/>
          </a:xfrm>
          <a:prstGeom prst="rect">
            <a:avLst/>
          </a:prstGeom>
          <a:noFill/>
          <a:ln cap="flat" cmpd="sng" w="9525">
            <a:solidFill>
              <a:srgbClr val="F9F9F9"/>
            </a:solidFill>
            <a:prstDash val="solid"/>
            <a:round/>
            <a:headEnd len="sm" w="sm" type="none"/>
            <a:tailEnd len="sm" w="sm" type="none"/>
          </a:ln>
        </p:spPr>
        <p:txBody>
          <a:bodyPr anchorCtr="0" anchor="t" bIns="91425" lIns="91425" spcFirstLastPara="1" rIns="91425" wrap="square" tIns="91425">
            <a:noAutofit/>
          </a:bodyPr>
          <a:lstStyle/>
          <a:p>
            <a:pPr indent="0" lvl="0" marL="457200" rtl="0" algn="ctr">
              <a:spcBef>
                <a:spcPts val="0"/>
              </a:spcBef>
              <a:spcAft>
                <a:spcPts val="0"/>
              </a:spcAft>
              <a:buNone/>
            </a:pPr>
            <a:r>
              <a:rPr lang="en"/>
              <a:t>Next Level Lesson Plan with ideas from African roots</a:t>
            </a:r>
            <a:endParaRPr/>
          </a:p>
          <a:p>
            <a:pPr indent="0" lvl="0" marL="0" rtl="0" algn="l">
              <a:lnSpc>
                <a:spcPct val="115000"/>
              </a:lnSpc>
              <a:spcBef>
                <a:spcPts val="0"/>
              </a:spcBef>
              <a:spcAft>
                <a:spcPts val="0"/>
              </a:spcAft>
              <a:buNone/>
            </a:pPr>
            <a:r>
              <a:t/>
            </a:r>
            <a:endParaRPr sz="1800">
              <a:solidFill>
                <a:schemeClr val="lt1"/>
              </a:solidFill>
              <a:latin typeface="Arial"/>
              <a:ea typeface="Arial"/>
              <a:cs typeface="Arial"/>
              <a:sym typeface="Arial"/>
            </a:endParaRPr>
          </a:p>
        </p:txBody>
      </p:sp>
      <p:sp>
        <p:nvSpPr>
          <p:cNvPr id="247" name="Google Shape;247;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200" u="sng"/>
              <a:t>Pre-Warm up:</a:t>
            </a:r>
            <a:endParaRPr sz="1200" u="sng"/>
          </a:p>
          <a:p>
            <a:pPr indent="-304800" lvl="0" marL="457200" rtl="0" algn="l">
              <a:lnSpc>
                <a:spcPct val="100000"/>
              </a:lnSpc>
              <a:spcBef>
                <a:spcPts val="0"/>
              </a:spcBef>
              <a:spcAft>
                <a:spcPts val="0"/>
              </a:spcAft>
              <a:buSzPts val="1200"/>
              <a:buChar char="●"/>
            </a:pPr>
            <a:r>
              <a:rPr lang="en" sz="1200"/>
              <a:t>Call &amp; Response to connect with your dance community</a:t>
            </a:r>
            <a:endParaRPr sz="1200"/>
          </a:p>
          <a:p>
            <a:pPr indent="0" lvl="0" marL="45720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u="sng"/>
              <a:t>Warm Up: </a:t>
            </a:r>
            <a:endParaRPr sz="1200" u="sng"/>
          </a:p>
          <a:p>
            <a:pPr indent="-304800" lvl="0" marL="457200" rtl="0" algn="l">
              <a:lnSpc>
                <a:spcPct val="100000"/>
              </a:lnSpc>
              <a:spcBef>
                <a:spcPts val="0"/>
              </a:spcBef>
              <a:spcAft>
                <a:spcPts val="0"/>
              </a:spcAft>
              <a:buSzPts val="1200"/>
              <a:buChar char="●"/>
            </a:pPr>
            <a:r>
              <a:rPr lang="en" sz="1200"/>
              <a:t>Make it a social dance warm up to get the blood flowing; Polyrhythmic Isolations, stretching &amp; floor work with a focus on musicality;  plies &amp; tendus with some groove and different facings</a:t>
            </a:r>
            <a:endParaRPr sz="1200"/>
          </a:p>
          <a:p>
            <a:pPr indent="0" lvl="0" marL="0" rtl="0" algn="l">
              <a:lnSpc>
                <a:spcPct val="100000"/>
              </a:lnSpc>
              <a:spcBef>
                <a:spcPts val="0"/>
              </a:spcBef>
              <a:spcAft>
                <a:spcPts val="0"/>
              </a:spcAft>
              <a:buNone/>
            </a:pPr>
            <a:r>
              <a:t/>
            </a:r>
            <a:endParaRPr sz="1200" u="sng"/>
          </a:p>
          <a:p>
            <a:pPr indent="0" lvl="0" marL="0" rtl="0" algn="l">
              <a:lnSpc>
                <a:spcPct val="100000"/>
              </a:lnSpc>
              <a:spcBef>
                <a:spcPts val="0"/>
              </a:spcBef>
              <a:spcAft>
                <a:spcPts val="0"/>
              </a:spcAft>
              <a:buNone/>
            </a:pPr>
            <a:r>
              <a:rPr lang="en" sz="1200" u="sng"/>
              <a:t>Center Technique: </a:t>
            </a:r>
            <a:endParaRPr sz="1200" u="sng"/>
          </a:p>
          <a:p>
            <a:pPr indent="-304800" lvl="0" marL="457200" rtl="0" algn="l">
              <a:lnSpc>
                <a:spcPct val="100000"/>
              </a:lnSpc>
              <a:spcBef>
                <a:spcPts val="0"/>
              </a:spcBef>
              <a:spcAft>
                <a:spcPts val="0"/>
              </a:spcAft>
              <a:buSzPts val="1200"/>
              <a:buChar char="●"/>
            </a:pPr>
            <a:r>
              <a:rPr lang="en" sz="1200"/>
              <a:t>Pirouettes, other tricks &amp; stunts</a:t>
            </a:r>
            <a:endParaRPr sz="1200"/>
          </a:p>
          <a:p>
            <a:pPr indent="0" lvl="0" marL="0" rtl="0" algn="l">
              <a:lnSpc>
                <a:spcPct val="100000"/>
              </a:lnSpc>
              <a:spcBef>
                <a:spcPts val="0"/>
              </a:spcBef>
              <a:spcAft>
                <a:spcPts val="0"/>
              </a:spcAft>
              <a:buNone/>
            </a:pPr>
            <a:r>
              <a:t/>
            </a:r>
            <a:endParaRPr sz="1200" u="sng"/>
          </a:p>
          <a:p>
            <a:pPr indent="0" lvl="0" marL="0" rtl="0" algn="l">
              <a:lnSpc>
                <a:spcPct val="100000"/>
              </a:lnSpc>
              <a:spcBef>
                <a:spcPts val="0"/>
              </a:spcBef>
              <a:spcAft>
                <a:spcPts val="0"/>
              </a:spcAft>
              <a:buNone/>
            </a:pPr>
            <a:r>
              <a:rPr lang="en" sz="1200" u="sng"/>
              <a:t>Across the Floor: </a:t>
            </a:r>
            <a:endParaRPr sz="1200" u="sng"/>
          </a:p>
          <a:p>
            <a:pPr indent="-304800" lvl="0" marL="457200" rtl="0" algn="l">
              <a:lnSpc>
                <a:spcPct val="100000"/>
              </a:lnSpc>
              <a:spcBef>
                <a:spcPts val="0"/>
              </a:spcBef>
              <a:spcAft>
                <a:spcPts val="0"/>
              </a:spcAft>
              <a:buSzPts val="1200"/>
              <a:buChar char="●"/>
            </a:pPr>
            <a:r>
              <a:rPr lang="en" sz="1200"/>
              <a:t>Groove, Jive, be grounded, be cool and throw in a trick or two :)</a:t>
            </a:r>
            <a:endParaRPr sz="1200"/>
          </a:p>
          <a:p>
            <a:pPr indent="0" lvl="0" marL="0" rtl="0" algn="l">
              <a:lnSpc>
                <a:spcPct val="100000"/>
              </a:lnSpc>
              <a:spcBef>
                <a:spcPts val="0"/>
              </a:spcBef>
              <a:spcAft>
                <a:spcPts val="0"/>
              </a:spcAft>
              <a:buNone/>
            </a:pPr>
            <a:r>
              <a:t/>
            </a:r>
            <a:endParaRPr sz="1200" u="sng"/>
          </a:p>
          <a:p>
            <a:pPr indent="0" lvl="0" marL="0" rtl="0" algn="l">
              <a:lnSpc>
                <a:spcPct val="100000"/>
              </a:lnSpc>
              <a:spcBef>
                <a:spcPts val="0"/>
              </a:spcBef>
              <a:spcAft>
                <a:spcPts val="0"/>
              </a:spcAft>
              <a:buNone/>
            </a:pPr>
            <a:r>
              <a:rPr lang="en" sz="1200" u="sng"/>
              <a:t>Center Combination: </a:t>
            </a:r>
            <a:endParaRPr sz="1200" u="sng"/>
          </a:p>
          <a:p>
            <a:pPr indent="-304800" lvl="0" marL="457200" rtl="0" algn="l">
              <a:lnSpc>
                <a:spcPct val="100000"/>
              </a:lnSpc>
              <a:spcBef>
                <a:spcPts val="0"/>
              </a:spcBef>
              <a:spcAft>
                <a:spcPts val="0"/>
              </a:spcAft>
              <a:buSzPts val="1200"/>
              <a:buChar char="●"/>
            </a:pPr>
            <a:r>
              <a:rPr lang="en" sz="1200"/>
              <a:t>64 counts with a partner or changing partners, incorporate individual entrances/exits, include 4 cts of improvisation </a:t>
            </a:r>
            <a:endParaRPr sz="1200"/>
          </a:p>
          <a:p>
            <a:pPr indent="0" lvl="0" marL="0" rtl="0" algn="l">
              <a:lnSpc>
                <a:spcPct val="100000"/>
              </a:lnSpc>
              <a:spcBef>
                <a:spcPts val="0"/>
              </a:spcBef>
              <a:spcAft>
                <a:spcPts val="0"/>
              </a:spcAft>
              <a:buNone/>
            </a:pPr>
            <a:r>
              <a:t/>
            </a:r>
            <a:endParaRPr sz="1200" u="sng"/>
          </a:p>
          <a:p>
            <a:pPr indent="0" lvl="0" marL="0" rtl="0" algn="l">
              <a:lnSpc>
                <a:spcPct val="100000"/>
              </a:lnSpc>
              <a:spcBef>
                <a:spcPts val="0"/>
              </a:spcBef>
              <a:spcAft>
                <a:spcPts val="0"/>
              </a:spcAft>
              <a:buNone/>
            </a:pPr>
            <a:r>
              <a:rPr lang="en" sz="1200" u="sng"/>
              <a:t>Cool Down: </a:t>
            </a:r>
            <a:endParaRPr sz="1200" u="sng"/>
          </a:p>
          <a:p>
            <a:pPr indent="-304800" lvl="0" marL="457200" rtl="0" algn="l">
              <a:lnSpc>
                <a:spcPct val="100000"/>
              </a:lnSpc>
              <a:spcBef>
                <a:spcPts val="0"/>
              </a:spcBef>
              <a:spcAft>
                <a:spcPts val="0"/>
              </a:spcAft>
              <a:buSzPts val="1200"/>
              <a:buChar char="●"/>
            </a:pPr>
            <a:r>
              <a:rPr lang="en" sz="1200"/>
              <a:t>Finish class  in a circle - encourage students to lead a call &amp; response embracing their own cultural roots</a:t>
            </a:r>
            <a:endParaRPr>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0"/>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Resources</a:t>
            </a:r>
            <a:endParaRPr/>
          </a:p>
        </p:txBody>
      </p:sp>
      <p:sp>
        <p:nvSpPr>
          <p:cNvPr id="253" name="Google Shape;253;p30"/>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Next Level playlist</a:t>
            </a:r>
            <a:endParaRPr/>
          </a:p>
        </p:txBody>
      </p:sp>
      <p:sp>
        <p:nvSpPr>
          <p:cNvPr id="254" name="Google Shape;254;p3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500" u="sng">
                <a:solidFill>
                  <a:schemeClr val="hlink"/>
                </a:solidFill>
                <a:hlinkClick r:id="rId3"/>
              </a:rPr>
              <a:t>Jazz Dance Class on Spotify</a:t>
            </a:r>
            <a:endParaRPr sz="2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1"/>
          <p:cNvSpPr txBox="1"/>
          <p:nvPr>
            <p:ph type="title"/>
          </p:nvPr>
        </p:nvSpPr>
        <p:spPr>
          <a:xfrm>
            <a:off x="286350" y="842975"/>
            <a:ext cx="4045200" cy="84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t>Resources</a:t>
            </a:r>
            <a:endParaRPr i="1" sz="2000"/>
          </a:p>
          <a:p>
            <a:pPr indent="0" lvl="0" marL="0" rtl="0" algn="ctr">
              <a:spcBef>
                <a:spcPts val="0"/>
              </a:spcBef>
              <a:spcAft>
                <a:spcPts val="0"/>
              </a:spcAft>
              <a:buClr>
                <a:schemeClr val="dk2"/>
              </a:buClr>
              <a:buSzPts val="1100"/>
              <a:buFont typeface="Arial"/>
              <a:buNone/>
            </a:pPr>
            <a:r>
              <a:t/>
            </a:r>
            <a:endParaRPr i="1" sz="2000"/>
          </a:p>
          <a:p>
            <a:pPr indent="0" lvl="0" marL="0" rtl="0" algn="ctr">
              <a:spcBef>
                <a:spcPts val="0"/>
              </a:spcBef>
              <a:spcAft>
                <a:spcPts val="0"/>
              </a:spcAft>
              <a:buClr>
                <a:schemeClr val="dk2"/>
              </a:buClr>
              <a:buSzPts val="1100"/>
              <a:buFont typeface="Arial"/>
              <a:buNone/>
            </a:pPr>
            <a:r>
              <a:rPr b="0" lang="en" sz="2100">
                <a:solidFill>
                  <a:schemeClr val="lt2"/>
                </a:solidFill>
                <a:latin typeface="Source Sans Pro"/>
                <a:ea typeface="Source Sans Pro"/>
                <a:cs typeface="Source Sans Pro"/>
                <a:sym typeface="Source Sans Pro"/>
              </a:rPr>
              <a:t>Jazz Dance Roots and Branches Video Resources</a:t>
            </a:r>
            <a:endParaRPr i="1" sz="2000"/>
          </a:p>
        </p:txBody>
      </p:sp>
      <p:sp>
        <p:nvSpPr>
          <p:cNvPr id="260" name="Google Shape;260;p31"/>
          <p:cNvSpPr txBox="1"/>
          <p:nvPr>
            <p:ph idx="1" type="subTitle"/>
          </p:nvPr>
        </p:nvSpPr>
        <p:spPr>
          <a:xfrm>
            <a:off x="224875" y="1747475"/>
            <a:ext cx="4045200" cy="329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sz="1200">
                <a:solidFill>
                  <a:schemeClr val="dk2"/>
                </a:solidFill>
                <a:highlight>
                  <a:srgbClr val="F9F9F9"/>
                </a:highlight>
                <a:latin typeface="Roboto"/>
                <a:ea typeface="Roboto"/>
                <a:cs typeface="Roboto"/>
                <a:sym typeface="Roboto"/>
              </a:rPr>
              <a:t>History and Concept of Hip-Hop Dance | Documentary | Moncell Durden</a:t>
            </a:r>
            <a:endParaRPr sz="1200">
              <a:solidFill>
                <a:schemeClr val="dk2"/>
              </a:solidFill>
              <a:latin typeface="Arial"/>
              <a:ea typeface="Arial"/>
              <a:cs typeface="Arial"/>
              <a:sym typeface="Arial"/>
            </a:endParaRPr>
          </a:p>
          <a:p>
            <a:pPr indent="0" lvl="0" marL="0" rtl="0" algn="ctr">
              <a:lnSpc>
                <a:spcPct val="115000"/>
              </a:lnSpc>
              <a:spcBef>
                <a:spcPts val="0"/>
              </a:spcBef>
              <a:spcAft>
                <a:spcPts val="0"/>
              </a:spcAft>
              <a:buNone/>
            </a:pPr>
            <a:r>
              <a:rPr lang="en" sz="1100" u="sng">
                <a:solidFill>
                  <a:schemeClr val="hlink"/>
                </a:solidFill>
                <a:latin typeface="Arial"/>
                <a:ea typeface="Arial"/>
                <a:cs typeface="Arial"/>
                <a:sym typeface="Arial"/>
                <a:hlinkClick r:id="rId3"/>
              </a:rPr>
              <a:t>https://www.youtube.com/watch?v=EAhRvgkurRM</a:t>
            </a:r>
            <a:endParaRPr sz="1200">
              <a:solidFill>
                <a:srgbClr val="000000"/>
              </a:solidFill>
              <a:latin typeface="Times New Roman"/>
              <a:ea typeface="Times New Roman"/>
              <a:cs typeface="Times New Roman"/>
              <a:sym typeface="Times New Roman"/>
            </a:endParaRPr>
          </a:p>
          <a:p>
            <a:pPr indent="0" lvl="0" marL="0" rtl="0" algn="ctr">
              <a:spcBef>
                <a:spcPts val="0"/>
              </a:spcBef>
              <a:spcAft>
                <a:spcPts val="0"/>
              </a:spcAft>
              <a:buNone/>
            </a:pPr>
            <a:r>
              <a:t/>
            </a:r>
            <a:endParaRPr sz="1200">
              <a:solidFill>
                <a:schemeClr val="dk2"/>
              </a:solidFill>
              <a:highlight>
                <a:srgbClr val="F9F9F9"/>
              </a:highlight>
              <a:latin typeface="Roboto"/>
              <a:ea typeface="Roboto"/>
              <a:cs typeface="Roboto"/>
              <a:sym typeface="Roboto"/>
            </a:endParaRPr>
          </a:p>
          <a:p>
            <a:pPr indent="0" lvl="0" marL="0" rtl="0" algn="ctr">
              <a:spcBef>
                <a:spcPts val="0"/>
              </a:spcBef>
              <a:spcAft>
                <a:spcPts val="0"/>
              </a:spcAft>
              <a:buNone/>
            </a:pPr>
            <a:r>
              <a:rPr lang="en" sz="1200">
                <a:solidFill>
                  <a:schemeClr val="dk2"/>
                </a:solidFill>
                <a:highlight>
                  <a:srgbClr val="F9F9F9"/>
                </a:highlight>
                <a:latin typeface="Roboto"/>
                <a:ea typeface="Roboto"/>
                <a:cs typeface="Roboto"/>
                <a:sym typeface="Roboto"/>
              </a:rPr>
              <a:t>Musical theatre tribute to Black choreographers.</a:t>
            </a:r>
            <a:endParaRPr sz="1200">
              <a:solidFill>
                <a:schemeClr val="dk2"/>
              </a:solidFill>
              <a:highlight>
                <a:srgbClr val="F9F9F9"/>
              </a:highlight>
              <a:latin typeface="Roboto"/>
              <a:ea typeface="Roboto"/>
              <a:cs typeface="Roboto"/>
              <a:sym typeface="Roboto"/>
            </a:endParaRPr>
          </a:p>
          <a:p>
            <a:pPr indent="0" lvl="0" marL="0" rtl="0" algn="ctr">
              <a:spcBef>
                <a:spcPts val="0"/>
              </a:spcBef>
              <a:spcAft>
                <a:spcPts val="0"/>
              </a:spcAft>
              <a:buNone/>
            </a:pPr>
            <a:r>
              <a:rPr lang="en" sz="1200" u="sng">
                <a:solidFill>
                  <a:schemeClr val="hlink"/>
                </a:solidFill>
                <a:highlight>
                  <a:srgbClr val="F9F9F9"/>
                </a:highlight>
                <a:latin typeface="Roboto"/>
                <a:ea typeface="Roboto"/>
                <a:cs typeface="Roboto"/>
                <a:sym typeface="Roboto"/>
                <a:hlinkClick r:id="rId4"/>
              </a:rPr>
              <a:t>https://www.youtube.com/watch?v=IvDNz6Iw3Lw</a:t>
            </a:r>
            <a:endParaRPr sz="1200">
              <a:solidFill>
                <a:schemeClr val="dk2"/>
              </a:solidFill>
              <a:highlight>
                <a:srgbClr val="F9F9F9"/>
              </a:highlight>
              <a:latin typeface="Roboto"/>
              <a:ea typeface="Roboto"/>
              <a:cs typeface="Roboto"/>
              <a:sym typeface="Roboto"/>
            </a:endParaRPr>
          </a:p>
          <a:p>
            <a:pPr indent="0" lvl="0" marL="0" rtl="0" algn="ctr">
              <a:spcBef>
                <a:spcPts val="0"/>
              </a:spcBef>
              <a:spcAft>
                <a:spcPts val="0"/>
              </a:spcAft>
              <a:buNone/>
            </a:pPr>
            <a:r>
              <a:t/>
            </a:r>
            <a:endParaRPr sz="1200">
              <a:solidFill>
                <a:schemeClr val="dk2"/>
              </a:solidFill>
              <a:highlight>
                <a:srgbClr val="F9F9F9"/>
              </a:highlight>
              <a:latin typeface="Roboto"/>
              <a:ea typeface="Roboto"/>
              <a:cs typeface="Roboto"/>
              <a:sym typeface="Roboto"/>
            </a:endParaRPr>
          </a:p>
          <a:p>
            <a:pPr indent="0" lvl="0" marL="0" rtl="0" algn="ctr">
              <a:spcBef>
                <a:spcPts val="0"/>
              </a:spcBef>
              <a:spcAft>
                <a:spcPts val="0"/>
              </a:spcAft>
              <a:buNone/>
            </a:pPr>
            <a:r>
              <a:rPr lang="en" sz="1200">
                <a:solidFill>
                  <a:schemeClr val="dk2"/>
                </a:solidFill>
                <a:highlight>
                  <a:srgbClr val="F9F9F9"/>
                </a:highlight>
                <a:latin typeface="Roboto"/>
                <a:ea typeface="Roboto"/>
                <a:cs typeface="Roboto"/>
                <a:sym typeface="Roboto"/>
              </a:rPr>
              <a:t>Frankie Manning Documentary: Never Stop Swinging</a:t>
            </a:r>
            <a:endParaRPr sz="1200">
              <a:solidFill>
                <a:schemeClr val="dk2"/>
              </a:solidFill>
              <a:highlight>
                <a:srgbClr val="F9F9F9"/>
              </a:highlight>
              <a:latin typeface="Roboto"/>
              <a:ea typeface="Roboto"/>
              <a:cs typeface="Roboto"/>
              <a:sym typeface="Roboto"/>
            </a:endParaRPr>
          </a:p>
          <a:p>
            <a:pPr indent="0" lvl="0" marL="0" rtl="0" algn="ctr">
              <a:spcBef>
                <a:spcPts val="0"/>
              </a:spcBef>
              <a:spcAft>
                <a:spcPts val="0"/>
              </a:spcAft>
              <a:buNone/>
            </a:pPr>
            <a:r>
              <a:rPr lang="en" sz="1200" u="sng">
                <a:solidFill>
                  <a:schemeClr val="hlink"/>
                </a:solidFill>
                <a:highlight>
                  <a:srgbClr val="F9F9F9"/>
                </a:highlight>
                <a:latin typeface="Roboto"/>
                <a:ea typeface="Roboto"/>
                <a:cs typeface="Roboto"/>
                <a:sym typeface="Roboto"/>
                <a:hlinkClick r:id="rId5"/>
              </a:rPr>
              <a:t>https://www.youtube.com/watch?v=Rp8Zc15gCCI</a:t>
            </a:r>
            <a:endParaRPr sz="1200">
              <a:solidFill>
                <a:schemeClr val="dk2"/>
              </a:solidFill>
              <a:highlight>
                <a:srgbClr val="F9F9F9"/>
              </a:highlight>
              <a:latin typeface="Roboto"/>
              <a:ea typeface="Roboto"/>
              <a:cs typeface="Roboto"/>
              <a:sym typeface="Roboto"/>
            </a:endParaRPr>
          </a:p>
          <a:p>
            <a:pPr indent="0" lvl="0" marL="0" rtl="0" algn="ctr">
              <a:spcBef>
                <a:spcPts val="0"/>
              </a:spcBef>
              <a:spcAft>
                <a:spcPts val="0"/>
              </a:spcAft>
              <a:buNone/>
            </a:pPr>
            <a:r>
              <a:t/>
            </a:r>
            <a:endParaRPr sz="1200">
              <a:solidFill>
                <a:schemeClr val="dk2"/>
              </a:solidFill>
              <a:highlight>
                <a:srgbClr val="F9F9F9"/>
              </a:highlight>
              <a:latin typeface="Roboto"/>
              <a:ea typeface="Roboto"/>
              <a:cs typeface="Roboto"/>
              <a:sym typeface="Roboto"/>
            </a:endParaRPr>
          </a:p>
          <a:p>
            <a:pPr indent="0" lvl="0" marL="0" rtl="0" algn="ctr">
              <a:spcBef>
                <a:spcPts val="0"/>
              </a:spcBef>
              <a:spcAft>
                <a:spcPts val="0"/>
              </a:spcAft>
              <a:buNone/>
            </a:pPr>
            <a:r>
              <a:rPr lang="en" sz="1200">
                <a:solidFill>
                  <a:schemeClr val="dk2"/>
                </a:solidFill>
                <a:highlight>
                  <a:srgbClr val="F9F9F9"/>
                </a:highlight>
                <a:latin typeface="Roboto"/>
                <a:ea typeface="Roboto"/>
                <a:cs typeface="Roboto"/>
                <a:sym typeface="Roboto"/>
              </a:rPr>
              <a:t>Plantation Dance Ring Shout</a:t>
            </a:r>
            <a:endParaRPr sz="1200">
              <a:solidFill>
                <a:schemeClr val="dk2"/>
              </a:solidFill>
              <a:highlight>
                <a:srgbClr val="F9F9F9"/>
              </a:highlight>
              <a:latin typeface="Roboto"/>
              <a:ea typeface="Roboto"/>
              <a:cs typeface="Roboto"/>
              <a:sym typeface="Roboto"/>
            </a:endParaRPr>
          </a:p>
          <a:p>
            <a:pPr indent="0" lvl="0" marL="0" rtl="0" algn="ctr">
              <a:spcBef>
                <a:spcPts val="0"/>
              </a:spcBef>
              <a:spcAft>
                <a:spcPts val="0"/>
              </a:spcAft>
              <a:buNone/>
            </a:pPr>
            <a:r>
              <a:rPr lang="en" sz="1100" u="sng">
                <a:solidFill>
                  <a:schemeClr val="hlink"/>
                </a:solidFill>
                <a:latin typeface="Arial"/>
                <a:ea typeface="Arial"/>
                <a:cs typeface="Arial"/>
                <a:sym typeface="Arial"/>
                <a:hlinkClick r:id="rId6"/>
              </a:rPr>
              <a:t>https://www.youtube.com/watch?v=NQgrIcCtys0</a:t>
            </a:r>
            <a:endParaRPr sz="1200">
              <a:solidFill>
                <a:schemeClr val="dk2"/>
              </a:solidFill>
              <a:highlight>
                <a:srgbClr val="F9F9F9"/>
              </a:highlight>
              <a:latin typeface="Roboto"/>
              <a:ea typeface="Roboto"/>
              <a:cs typeface="Roboto"/>
              <a:sym typeface="Roboto"/>
            </a:endParaRPr>
          </a:p>
          <a:p>
            <a:pPr indent="0" lvl="0" marL="0" rtl="0" algn="ctr">
              <a:spcBef>
                <a:spcPts val="0"/>
              </a:spcBef>
              <a:spcAft>
                <a:spcPts val="0"/>
              </a:spcAft>
              <a:buNone/>
            </a:pPr>
            <a:r>
              <a:t/>
            </a:r>
            <a:endParaRPr sz="1200">
              <a:solidFill>
                <a:schemeClr val="dk2"/>
              </a:solidFill>
              <a:highlight>
                <a:srgbClr val="F9F9F9"/>
              </a:highlight>
              <a:latin typeface="Roboto"/>
              <a:ea typeface="Roboto"/>
              <a:cs typeface="Roboto"/>
              <a:sym typeface="Roboto"/>
            </a:endParaRPr>
          </a:p>
          <a:p>
            <a:pPr indent="0" lvl="0" marL="0" rtl="0" algn="ctr">
              <a:spcBef>
                <a:spcPts val="0"/>
              </a:spcBef>
              <a:spcAft>
                <a:spcPts val="0"/>
              </a:spcAft>
              <a:buNone/>
            </a:pPr>
            <a:r>
              <a:rPr lang="en" sz="1200">
                <a:solidFill>
                  <a:schemeClr val="dk2"/>
                </a:solidFill>
                <a:highlight>
                  <a:srgbClr val="F9F9F9"/>
                </a:highlight>
                <a:latin typeface="Roboto"/>
                <a:ea typeface="Roboto"/>
                <a:cs typeface="Roboto"/>
                <a:sym typeface="Roboto"/>
              </a:rPr>
              <a:t>Chuck Davis Dancing Through West Africa</a:t>
            </a:r>
            <a:endParaRPr sz="1200">
              <a:solidFill>
                <a:schemeClr val="dk2"/>
              </a:solidFill>
              <a:highlight>
                <a:srgbClr val="F9F9F9"/>
              </a:highlight>
              <a:latin typeface="Roboto"/>
              <a:ea typeface="Roboto"/>
              <a:cs typeface="Roboto"/>
              <a:sym typeface="Roboto"/>
            </a:endParaRPr>
          </a:p>
          <a:p>
            <a:pPr indent="0" lvl="0" marL="0" rtl="0" algn="ctr">
              <a:spcBef>
                <a:spcPts val="0"/>
              </a:spcBef>
              <a:spcAft>
                <a:spcPts val="0"/>
              </a:spcAft>
              <a:buNone/>
            </a:pPr>
            <a:r>
              <a:rPr lang="en" sz="1100" u="sng">
                <a:solidFill>
                  <a:schemeClr val="hlink"/>
                </a:solidFill>
                <a:latin typeface="Arial"/>
                <a:ea typeface="Arial"/>
                <a:cs typeface="Arial"/>
                <a:sym typeface="Arial"/>
                <a:hlinkClick r:id="rId7"/>
              </a:rPr>
              <a:t>https://search.alexanderstreet.com/preview/work/bibliographic_entity%7Cvideo_work%7C1664020</a:t>
            </a:r>
            <a:endParaRPr sz="1200">
              <a:solidFill>
                <a:schemeClr val="dk2"/>
              </a:solidFill>
              <a:highlight>
                <a:srgbClr val="F9F9F9"/>
              </a:highlight>
              <a:latin typeface="Roboto"/>
              <a:ea typeface="Roboto"/>
              <a:cs typeface="Roboto"/>
              <a:sym typeface="Roboto"/>
            </a:endParaRPr>
          </a:p>
        </p:txBody>
      </p:sp>
      <p:sp>
        <p:nvSpPr>
          <p:cNvPr id="261" name="Google Shape;261;p31"/>
          <p:cNvSpPr txBox="1"/>
          <p:nvPr>
            <p:ph idx="2" type="body"/>
          </p:nvPr>
        </p:nvSpPr>
        <p:spPr>
          <a:xfrm>
            <a:off x="4731300" y="256425"/>
            <a:ext cx="4213200" cy="4675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200" u="sng">
                <a:solidFill>
                  <a:srgbClr val="FFFFFF"/>
                </a:solidFill>
                <a:latin typeface="Times New Roman"/>
                <a:ea typeface="Times New Roman"/>
                <a:cs typeface="Times New Roman"/>
                <a:sym typeface="Times New Roman"/>
                <a:hlinkClick r:id="rId8">
                  <a:extLst>
                    <a:ext uri="{A12FA001-AC4F-418D-AE19-62706E023703}">
                      <ahyp:hlinkClr val="tx"/>
                    </a:ext>
                  </a:extLst>
                </a:hlinkClick>
              </a:rPr>
              <a:t>https://www.youtube.com/watch?v=qo6lPifGnGA&amp;list=PLZ_DnuOnH6dcJJumUgIGK3e51GVTZ9j0Y</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200">
                <a:solidFill>
                  <a:srgbClr val="FFFFFF"/>
                </a:solidFill>
                <a:latin typeface="Times New Roman"/>
                <a:ea typeface="Times New Roman"/>
                <a:cs typeface="Times New Roman"/>
                <a:sym typeface="Times New Roman"/>
              </a:rPr>
              <a:t>Broadway tap: Anything Goes performance on the 2011 Tony Awards</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200" u="sng">
                <a:solidFill>
                  <a:srgbClr val="FFFFFF"/>
                </a:solidFill>
                <a:latin typeface="Times New Roman"/>
                <a:ea typeface="Times New Roman"/>
                <a:cs typeface="Times New Roman"/>
                <a:sym typeface="Times New Roman"/>
                <a:hlinkClick r:id="rId9">
                  <a:extLst>
                    <a:ext uri="{A12FA001-AC4F-418D-AE19-62706E023703}">
                      <ahyp:hlinkClr val="tx"/>
                    </a:ext>
                  </a:extLst>
                </a:hlinkClick>
              </a:rPr>
              <a:t>https://www.youtube.com/watch?v=VioVokOeCHk&amp;list=PLZ_DnuOnH6dcJJumUgIGK3e51GVTZ9j0Y&amp;index=2</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200">
                <a:solidFill>
                  <a:srgbClr val="FFFFFF"/>
                </a:solidFill>
                <a:latin typeface="Times New Roman"/>
                <a:ea typeface="Times New Roman"/>
                <a:cs typeface="Times New Roman"/>
                <a:sym typeface="Times New Roman"/>
              </a:rPr>
              <a:t>Broadway tap example: 42nd Street</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200" u="sng">
                <a:solidFill>
                  <a:srgbClr val="FFFFFF"/>
                </a:solidFill>
                <a:latin typeface="Times New Roman"/>
                <a:ea typeface="Times New Roman"/>
                <a:cs typeface="Times New Roman"/>
                <a:sym typeface="Times New Roman"/>
                <a:hlinkClick r:id="rId10">
                  <a:extLst>
                    <a:ext uri="{A12FA001-AC4F-418D-AE19-62706E023703}">
                      <ahyp:hlinkClr val="tx"/>
                    </a:ext>
                  </a:extLst>
                </a:hlinkClick>
              </a:rPr>
              <a:t>https://www.youtube.com/watch?v=1xnHJI89PcE</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200">
                <a:solidFill>
                  <a:srgbClr val="FFFFFF"/>
                </a:solidFill>
                <a:latin typeface="Times New Roman"/>
                <a:ea typeface="Times New Roman"/>
                <a:cs typeface="Times New Roman"/>
                <a:sym typeface="Times New Roman"/>
              </a:rPr>
              <a:t>1934 Tap Dance (Bill Robinson)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200" u="sng">
                <a:solidFill>
                  <a:srgbClr val="FFFFFF"/>
                </a:solidFill>
                <a:latin typeface="Times New Roman"/>
                <a:ea typeface="Times New Roman"/>
                <a:cs typeface="Times New Roman"/>
                <a:sym typeface="Times New Roman"/>
                <a:hlinkClick r:id="rId11">
                  <a:extLst>
                    <a:ext uri="{A12FA001-AC4F-418D-AE19-62706E023703}">
                      <ahyp:hlinkClr val="tx"/>
                    </a:ext>
                  </a:extLst>
                </a:hlinkClick>
              </a:rPr>
              <a:t>https://www.youtube.com/watch?v=XihAOf2yCJc</a:t>
            </a:r>
            <a:r>
              <a:rPr lang="en" sz="1200">
                <a:solidFill>
                  <a:srgbClr val="FFFFFF"/>
                </a:solidFill>
                <a:latin typeface="Times New Roman"/>
                <a:ea typeface="Times New Roman"/>
                <a:cs typeface="Times New Roman"/>
                <a:sym typeface="Times New Roman"/>
              </a:rPr>
              <a:t>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200">
                <a:solidFill>
                  <a:srgbClr val="FFFFFF"/>
                </a:solidFill>
                <a:latin typeface="Times New Roman"/>
                <a:ea typeface="Times New Roman"/>
                <a:cs typeface="Times New Roman"/>
                <a:sym typeface="Times New Roman"/>
              </a:rPr>
              <a:t>Latin Jazz Dance. "In the Heights". Juanjo Hinojosa</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100" u="sng">
                <a:solidFill>
                  <a:srgbClr val="FFFFFF"/>
                </a:solidFill>
                <a:latin typeface="Arial"/>
                <a:ea typeface="Arial"/>
                <a:cs typeface="Arial"/>
                <a:sym typeface="Arial"/>
                <a:hlinkClick r:id="rId12">
                  <a:extLst>
                    <a:ext uri="{A12FA001-AC4F-418D-AE19-62706E023703}">
                      <ahyp:hlinkClr val="tx"/>
                    </a:ext>
                  </a:extLst>
                </a:hlinkClick>
              </a:rPr>
              <a:t>https://www.youtube.com/watch?v=Fl0iT0v_fMs</a:t>
            </a:r>
            <a:endParaRPr sz="12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200">
                <a:solidFill>
                  <a:srgbClr val="FFFFFF"/>
                </a:solidFill>
                <a:latin typeface="Times New Roman"/>
                <a:ea typeface="Times New Roman"/>
                <a:cs typeface="Times New Roman"/>
                <a:sym typeface="Times New Roman"/>
              </a:rPr>
              <a:t>Example of Afro Carribean Jazz: Afro Jazz with Azreale</a:t>
            </a:r>
            <a:endParaRPr sz="12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2"/>
              </a:buClr>
              <a:buSzPts val="1100"/>
              <a:buFont typeface="Arial"/>
              <a:buNone/>
            </a:pPr>
            <a:r>
              <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nvSpPr>
        <p:spPr>
          <a:xfrm>
            <a:off x="3509175" y="722650"/>
            <a:ext cx="5347800" cy="34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93C47D"/>
                </a:solidFill>
                <a:latin typeface="Bree Serif"/>
                <a:ea typeface="Bree Serif"/>
                <a:cs typeface="Bree Serif"/>
                <a:sym typeface="Bree Serif"/>
              </a:rPr>
              <a:t>In this webinar we will examine the depth and breadth of styles within the genre of  American jazz dance, the historical foundations of jazz, and the avenues of deepening our pedagogical practices for the benefit of ourselves and our students. We will offer studios exercises, ideas for assignments, projects and student friendly articles.</a:t>
            </a:r>
            <a:endParaRPr sz="1900">
              <a:solidFill>
                <a:srgbClr val="93C47D"/>
              </a:solidFill>
              <a:latin typeface="Bree Serif"/>
              <a:ea typeface="Bree Serif"/>
              <a:cs typeface="Bree Serif"/>
              <a:sym typeface="Bree Serif"/>
            </a:endParaRPr>
          </a:p>
          <a:p>
            <a:pPr indent="0" lvl="0" marL="0" rtl="0" algn="l">
              <a:spcBef>
                <a:spcPts val="0"/>
              </a:spcBef>
              <a:spcAft>
                <a:spcPts val="0"/>
              </a:spcAft>
              <a:buNone/>
            </a:pPr>
            <a:r>
              <a:t/>
            </a:r>
            <a:endParaRPr sz="1900">
              <a:solidFill>
                <a:srgbClr val="93C47D"/>
              </a:solidFill>
              <a:latin typeface="Bree Serif"/>
              <a:ea typeface="Bree Serif"/>
              <a:cs typeface="Bree Serif"/>
              <a:sym typeface="Bree Serif"/>
            </a:endParaRPr>
          </a:p>
          <a:p>
            <a:pPr indent="0" lvl="0" marL="0" rtl="0" algn="l">
              <a:spcBef>
                <a:spcPts val="0"/>
              </a:spcBef>
              <a:spcAft>
                <a:spcPts val="0"/>
              </a:spcAft>
              <a:buNone/>
            </a:pPr>
            <a:r>
              <a:t/>
            </a:r>
            <a:endParaRPr sz="11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t/>
            </a:r>
            <a:endParaRPr sz="11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 sz="1100">
                <a:solidFill>
                  <a:schemeClr val="lt1"/>
                </a:solidFill>
                <a:latin typeface="Source Sans Pro"/>
                <a:ea typeface="Source Sans Pro"/>
                <a:cs typeface="Source Sans Pro"/>
                <a:sym typeface="Source Sans Pro"/>
              </a:rPr>
              <a:t>Image: Jazz Dance Tree by Kimberly Testa</a:t>
            </a:r>
            <a:endParaRPr sz="1100">
              <a:solidFill>
                <a:schemeClr val="lt1"/>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lang="en" sz="1100">
                <a:solidFill>
                  <a:schemeClr val="lt1"/>
                </a:solidFill>
                <a:latin typeface="Source Sans Pro"/>
                <a:ea typeface="Source Sans Pro"/>
                <a:cs typeface="Source Sans Pro"/>
                <a:sym typeface="Source Sans Pro"/>
              </a:rPr>
              <a:t>Jazz Dance: A History of the Roots and Branches (2014)</a:t>
            </a:r>
            <a:endParaRPr sz="11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t/>
            </a:r>
            <a:endParaRPr sz="1900">
              <a:solidFill>
                <a:srgbClr val="93C47D"/>
              </a:solidFill>
              <a:latin typeface="Bree Serif"/>
              <a:ea typeface="Bree Serif"/>
              <a:cs typeface="Bree Serif"/>
              <a:sym typeface="Bree Serif"/>
            </a:endParaRPr>
          </a:p>
        </p:txBody>
      </p:sp>
      <p:pic>
        <p:nvPicPr>
          <p:cNvPr id="67" name="Google Shape;67;p14"/>
          <p:cNvPicPr preferRelativeResize="0"/>
          <p:nvPr/>
        </p:nvPicPr>
        <p:blipFill>
          <a:blip r:embed="rId3">
            <a:alphaModFix/>
          </a:blip>
          <a:stretch>
            <a:fillRect/>
          </a:stretch>
        </p:blipFill>
        <p:spPr>
          <a:xfrm>
            <a:off x="384825" y="492650"/>
            <a:ext cx="3060599" cy="3865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2"/>
          <p:cNvSpPr txBox="1"/>
          <p:nvPr>
            <p:ph type="title"/>
          </p:nvPr>
        </p:nvSpPr>
        <p:spPr>
          <a:xfrm>
            <a:off x="219575" y="149275"/>
            <a:ext cx="4045200" cy="78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Resources</a:t>
            </a:r>
            <a:endParaRPr/>
          </a:p>
        </p:txBody>
      </p:sp>
      <p:sp>
        <p:nvSpPr>
          <p:cNvPr id="267" name="Google Shape;267;p32"/>
          <p:cNvSpPr txBox="1"/>
          <p:nvPr>
            <p:ph idx="1" type="subTitle"/>
          </p:nvPr>
        </p:nvSpPr>
        <p:spPr>
          <a:xfrm>
            <a:off x="219575" y="874625"/>
            <a:ext cx="4045200" cy="91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Jazz Dance Group Presentation</a:t>
            </a:r>
            <a:endParaRPr/>
          </a:p>
          <a:p>
            <a:pPr indent="0" lvl="0" marL="0" rtl="0" algn="ctr">
              <a:spcBef>
                <a:spcPts val="0"/>
              </a:spcBef>
              <a:spcAft>
                <a:spcPts val="0"/>
              </a:spcAft>
              <a:buNone/>
            </a:pPr>
            <a:r>
              <a:rPr lang="en"/>
              <a:t>for Undergraduates</a:t>
            </a:r>
            <a:endParaRPr/>
          </a:p>
        </p:txBody>
      </p:sp>
      <p:sp>
        <p:nvSpPr>
          <p:cNvPr id="268" name="Google Shape;268;p32"/>
          <p:cNvSpPr txBox="1"/>
          <p:nvPr>
            <p:ph idx="2" type="body"/>
          </p:nvPr>
        </p:nvSpPr>
        <p:spPr>
          <a:xfrm>
            <a:off x="4731300" y="241100"/>
            <a:ext cx="4224000" cy="460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Arial"/>
                <a:ea typeface="Arial"/>
                <a:cs typeface="Arial"/>
                <a:sym typeface="Arial"/>
              </a:rPr>
              <a:t> </a:t>
            </a:r>
            <a:r>
              <a:rPr lang="en" sz="1200">
                <a:solidFill>
                  <a:srgbClr val="FFFFFF"/>
                </a:solidFill>
                <a:latin typeface="Arial"/>
                <a:ea typeface="Arial"/>
                <a:cs typeface="Arial"/>
                <a:sym typeface="Arial"/>
              </a:rPr>
              <a:t>B. Within your chosen style, describe the aesthetic. (In other words, what is the movement like and how does it connect with the music? Where is the typically seen? Is it more social, presentational, or a combination?)</a:t>
            </a:r>
            <a:endParaRPr sz="1200">
              <a:solidFill>
                <a:srgbClr val="FFFFFF"/>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Arial"/>
              <a:ea typeface="Arial"/>
              <a:cs typeface="Arial"/>
              <a:sym typeface="Arial"/>
            </a:endParaRPr>
          </a:p>
          <a:p>
            <a:pPr indent="0" lvl="0" marL="0" rtl="0" algn="l">
              <a:spcBef>
                <a:spcPts val="0"/>
              </a:spcBef>
              <a:spcAft>
                <a:spcPts val="0"/>
              </a:spcAft>
              <a:buNone/>
            </a:pPr>
            <a:r>
              <a:rPr lang="en" sz="1200">
                <a:solidFill>
                  <a:srgbClr val="FFFFFF"/>
                </a:solidFill>
                <a:latin typeface="Arial"/>
                <a:ea typeface="Arial"/>
                <a:cs typeface="Arial"/>
                <a:sym typeface="Arial"/>
              </a:rPr>
              <a:t>C. How does this style of jazz dance reflect popular culture and/or the historical context of the era in which it was popular?</a:t>
            </a:r>
            <a:endParaRPr sz="1200">
              <a:solidFill>
                <a:srgbClr val="FFFFFF"/>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Arial"/>
              <a:ea typeface="Arial"/>
              <a:cs typeface="Arial"/>
              <a:sym typeface="Arial"/>
            </a:endParaRPr>
          </a:p>
          <a:p>
            <a:pPr indent="0" lvl="0" marL="0" rtl="0" algn="l">
              <a:spcBef>
                <a:spcPts val="0"/>
              </a:spcBef>
              <a:spcAft>
                <a:spcPts val="0"/>
              </a:spcAft>
              <a:buNone/>
            </a:pPr>
            <a:r>
              <a:rPr lang="en" sz="1200">
                <a:solidFill>
                  <a:srgbClr val="FFFFFF"/>
                </a:solidFill>
                <a:latin typeface="Arial"/>
                <a:ea typeface="Arial"/>
                <a:cs typeface="Arial"/>
                <a:sym typeface="Arial"/>
              </a:rPr>
              <a:t>D. Show a video of an iconic work from this jazz dance style and choose</a:t>
            </a:r>
            <a:r>
              <a:rPr b="1" lang="en" sz="1200" u="sng">
                <a:solidFill>
                  <a:srgbClr val="FFFFFF"/>
                </a:solidFill>
                <a:latin typeface="Arial"/>
                <a:ea typeface="Arial"/>
                <a:cs typeface="Arial"/>
                <a:sym typeface="Arial"/>
              </a:rPr>
              <a:t> 2</a:t>
            </a:r>
            <a:r>
              <a:rPr lang="en" sz="1200">
                <a:solidFill>
                  <a:srgbClr val="FFFFFF"/>
                </a:solidFill>
                <a:latin typeface="Arial"/>
                <a:ea typeface="Arial"/>
                <a:cs typeface="Arial"/>
                <a:sym typeface="Arial"/>
              </a:rPr>
              <a:t> of the categories to discuss.</a:t>
            </a:r>
            <a:endParaRPr sz="1200">
              <a:solidFill>
                <a:srgbClr val="FFFFFF"/>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200">
              <a:solidFill>
                <a:srgbClr val="FFFFFF"/>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200">
                <a:solidFill>
                  <a:srgbClr val="FFFFFF"/>
                </a:solidFill>
                <a:latin typeface="Arial"/>
                <a:ea typeface="Arial"/>
                <a:cs typeface="Arial"/>
                <a:sym typeface="Arial"/>
              </a:rPr>
              <a:t>1) The music and dance relationship</a:t>
            </a:r>
            <a:endParaRPr sz="1200">
              <a:solidFill>
                <a:srgbClr val="FFFFFF"/>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200">
                <a:solidFill>
                  <a:srgbClr val="FFFFFF"/>
                </a:solidFill>
                <a:latin typeface="Arial"/>
                <a:ea typeface="Arial"/>
                <a:cs typeface="Arial"/>
                <a:sym typeface="Arial"/>
              </a:rPr>
              <a:t>2) How the dancers relate to each other</a:t>
            </a:r>
            <a:endParaRPr sz="1200">
              <a:solidFill>
                <a:srgbClr val="FFFFFF"/>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200">
                <a:solidFill>
                  <a:srgbClr val="FFFFFF"/>
                </a:solidFill>
                <a:latin typeface="Arial"/>
                <a:ea typeface="Arial"/>
                <a:cs typeface="Arial"/>
                <a:sym typeface="Arial"/>
              </a:rPr>
              <a:t>3) Notable characteristics of the movement vocabulary. (Africanist influences? European influences?)</a:t>
            </a:r>
            <a:endParaRPr sz="1200">
              <a:solidFill>
                <a:srgbClr val="FFFFFF"/>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200">
                <a:solidFill>
                  <a:srgbClr val="FFFFFF"/>
                </a:solidFill>
                <a:latin typeface="Arial"/>
                <a:ea typeface="Arial"/>
                <a:cs typeface="Arial"/>
                <a:sym typeface="Arial"/>
              </a:rPr>
              <a:t>4) What stands out to you and how you connect with the dance?</a:t>
            </a:r>
            <a:endParaRPr sz="1200">
              <a:solidFill>
                <a:srgbClr val="FFFFFF"/>
              </a:solidFill>
              <a:latin typeface="Arial"/>
              <a:ea typeface="Arial"/>
              <a:cs typeface="Arial"/>
              <a:sym typeface="Arial"/>
            </a:endParaRPr>
          </a:p>
          <a:p>
            <a:pPr indent="0" lvl="0" marL="0" rtl="0" algn="l">
              <a:spcBef>
                <a:spcPts val="0"/>
              </a:spcBef>
              <a:spcAft>
                <a:spcPts val="1600"/>
              </a:spcAft>
              <a:buNone/>
            </a:pPr>
            <a:r>
              <a:t/>
            </a:r>
            <a:endParaRPr sz="1300"/>
          </a:p>
        </p:txBody>
      </p:sp>
      <p:sp>
        <p:nvSpPr>
          <p:cNvPr id="269" name="Google Shape;269;p32"/>
          <p:cNvSpPr txBox="1"/>
          <p:nvPr/>
        </p:nvSpPr>
        <p:spPr>
          <a:xfrm>
            <a:off x="160725" y="1791125"/>
            <a:ext cx="4293900" cy="3214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2"/>
                </a:solidFill>
              </a:rPr>
              <a:t>A</a:t>
            </a:r>
            <a:r>
              <a:rPr lang="en">
                <a:solidFill>
                  <a:schemeClr val="dk2"/>
                </a:solidFill>
              </a:rPr>
              <a:t>ssignment Prompt: </a:t>
            </a:r>
            <a:endParaRPr>
              <a:solidFill>
                <a:schemeClr val="dk2"/>
              </a:solidFill>
            </a:endParaRPr>
          </a:p>
          <a:p>
            <a:pPr indent="0" lvl="0" marL="0" rtl="0" algn="l">
              <a:lnSpc>
                <a:spcPct val="115000"/>
              </a:lnSpc>
              <a:spcBef>
                <a:spcPts val="0"/>
              </a:spcBef>
              <a:spcAft>
                <a:spcPts val="0"/>
              </a:spcAft>
              <a:buNone/>
            </a:pPr>
            <a:r>
              <a:t/>
            </a:r>
            <a:endParaRPr>
              <a:solidFill>
                <a:schemeClr val="dk2"/>
              </a:solidFill>
            </a:endParaRPr>
          </a:p>
          <a:p>
            <a:pPr indent="0" lvl="0" marL="0" rtl="0" algn="l">
              <a:lnSpc>
                <a:spcPct val="115000"/>
              </a:lnSpc>
              <a:spcBef>
                <a:spcPts val="0"/>
              </a:spcBef>
              <a:spcAft>
                <a:spcPts val="0"/>
              </a:spcAft>
              <a:buNone/>
            </a:pPr>
            <a:r>
              <a:rPr lang="en">
                <a:solidFill>
                  <a:schemeClr val="dk2"/>
                </a:solidFill>
              </a:rPr>
              <a:t>Students will work in small groups to present a 15-minute presentation about their chosen branch of the Jazz Dance tree. (Image taken from </a:t>
            </a:r>
            <a:r>
              <a:rPr i="1" lang="en">
                <a:solidFill>
                  <a:schemeClr val="dk2"/>
                </a:solidFill>
              </a:rPr>
              <a:t>Jazz Dance: A History of the Roots and Branches.</a:t>
            </a:r>
            <a:r>
              <a:rPr lang="en">
                <a:solidFill>
                  <a:schemeClr val="dk2"/>
                </a:solidFill>
              </a:rPr>
              <a:t>) Presenters will discuss:</a:t>
            </a:r>
            <a:endParaRPr>
              <a:solidFill>
                <a:schemeClr val="dk2"/>
              </a:solidFill>
            </a:endParaRPr>
          </a:p>
          <a:p>
            <a:pPr indent="0" lvl="0" marL="0" rtl="0" algn="l">
              <a:lnSpc>
                <a:spcPct val="115000"/>
              </a:lnSpc>
              <a:spcBef>
                <a:spcPts val="0"/>
              </a:spcBef>
              <a:spcAft>
                <a:spcPts val="0"/>
              </a:spcAft>
              <a:buClr>
                <a:schemeClr val="dk2"/>
              </a:buClr>
              <a:buSzPts val="1100"/>
              <a:buFont typeface="Arial"/>
              <a:buNone/>
            </a:pPr>
            <a:r>
              <a:t/>
            </a:r>
            <a:endParaRPr>
              <a:solidFill>
                <a:schemeClr val="dk2"/>
              </a:solidFill>
            </a:endParaRPr>
          </a:p>
          <a:p>
            <a:pPr indent="0" lvl="0" marL="0" rtl="0" algn="l">
              <a:lnSpc>
                <a:spcPct val="115000"/>
              </a:lnSpc>
              <a:spcBef>
                <a:spcPts val="0"/>
              </a:spcBef>
              <a:spcAft>
                <a:spcPts val="0"/>
              </a:spcAft>
              <a:buClr>
                <a:schemeClr val="dk2"/>
              </a:buClr>
              <a:buSzPts val="1100"/>
              <a:buFont typeface="Arial"/>
              <a:buNone/>
            </a:pPr>
            <a:r>
              <a:rPr lang="en" sz="1200">
                <a:solidFill>
                  <a:schemeClr val="dk2"/>
                </a:solidFill>
              </a:rPr>
              <a:t>A. 2 key figures from your chosen jazz dance style. For both figures, give a description of their work &amp; their most significant contributions to the field of jazz dance</a:t>
            </a:r>
            <a:endParaRPr sz="1200">
              <a:solidFill>
                <a:schemeClr val="dk2"/>
              </a:solidFill>
            </a:endParaRPr>
          </a:p>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3"/>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Resources</a:t>
            </a:r>
            <a:endParaRPr/>
          </a:p>
        </p:txBody>
      </p:sp>
      <p:sp>
        <p:nvSpPr>
          <p:cNvPr id="275" name="Google Shape;275;p33"/>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Readings &amp; Articles</a:t>
            </a:r>
            <a:endParaRPr/>
          </a:p>
        </p:txBody>
      </p:sp>
      <p:sp>
        <p:nvSpPr>
          <p:cNvPr id="276" name="Google Shape;276;p3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Jazz Dance: A History of the Roots and Branches</a:t>
            </a:r>
            <a:endParaRPr/>
          </a:p>
          <a:p>
            <a:pPr indent="0" lvl="0" marL="0" rtl="0" algn="l">
              <a:spcBef>
                <a:spcPts val="1600"/>
              </a:spcBef>
              <a:spcAft>
                <a:spcPts val="0"/>
              </a:spcAft>
              <a:buNone/>
            </a:pPr>
            <a:r>
              <a:rPr lang="en" u="sng">
                <a:solidFill>
                  <a:schemeClr val="hlink"/>
                </a:solidFill>
                <a:hlinkClick r:id="rId4"/>
              </a:rPr>
              <a:t>Nyama McCarthy-Brown Makes a Case for Culturally Relevant Teaching</a:t>
            </a:r>
            <a:endParaRPr/>
          </a:p>
          <a:p>
            <a:pPr indent="0" lvl="0" marL="0" rtl="0" algn="l">
              <a:spcBef>
                <a:spcPts val="1600"/>
              </a:spcBef>
              <a:spcAft>
                <a:spcPts val="0"/>
              </a:spcAft>
              <a:buNone/>
            </a:pPr>
            <a:r>
              <a:rPr lang="en" u="sng">
                <a:solidFill>
                  <a:schemeClr val="hlink"/>
                </a:solidFill>
                <a:hlinkClick r:id="rId5"/>
              </a:rPr>
              <a:t>Expanding Musical Literacy</a:t>
            </a:r>
            <a:endParaRPr/>
          </a:p>
          <a:p>
            <a:pPr indent="0" lvl="0" marL="0" rtl="0" algn="l">
              <a:spcBef>
                <a:spcPts val="1600"/>
              </a:spcBef>
              <a:spcAft>
                <a:spcPts val="0"/>
              </a:spcAft>
              <a:buNone/>
            </a:pPr>
            <a:r>
              <a:rPr lang="en" u="sng">
                <a:solidFill>
                  <a:schemeClr val="hlink"/>
                </a:solidFill>
                <a:hlinkClick r:id="rId6"/>
              </a:rPr>
              <a:t>Thinking on our Feet: Improvisation for Individual &amp; Community Expressions in the Jazz Dance Class</a:t>
            </a:r>
            <a:r>
              <a:rPr lang="en"/>
              <a:t> by Erinn Leibhard</a:t>
            </a:r>
            <a:endParaRPr/>
          </a:p>
          <a:p>
            <a:pPr indent="0" lvl="0" marL="0" rtl="0" algn="l">
              <a:spcBef>
                <a:spcPts val="1600"/>
              </a:spcBef>
              <a:spcAft>
                <a:spcPts val="1600"/>
              </a:spcAft>
              <a:buNone/>
            </a:pPr>
            <a:r>
              <a:rPr lang="en" u="sng">
                <a:solidFill>
                  <a:schemeClr val="hlink"/>
                </a:solidFill>
                <a:hlinkClick r:id="rId7"/>
              </a:rPr>
              <a:t>It Don't Mean A Thing If It Ain't Got Musicality</a:t>
            </a:r>
            <a:r>
              <a:rPr lang="en"/>
              <a:t> by Erinn Leibhard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4"/>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Q </a:t>
            </a:r>
            <a:r>
              <a:rPr lang="en" sz="3800"/>
              <a:t>&amp;</a:t>
            </a:r>
            <a:r>
              <a:rPr lang="en"/>
              <a:t> A/Discussion</a:t>
            </a:r>
            <a:endParaRPr/>
          </a:p>
        </p:txBody>
      </p:sp>
      <p:sp>
        <p:nvSpPr>
          <p:cNvPr id="282" name="Google Shape;282;p34"/>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218150" y="448625"/>
            <a:ext cx="8733300" cy="440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Terms:</a:t>
            </a:r>
            <a:r>
              <a:rPr lang="en" sz="3400"/>
              <a:t> </a:t>
            </a:r>
            <a:endParaRPr sz="3400"/>
          </a:p>
          <a:p>
            <a:pPr indent="0" lvl="0" marL="0" rtl="0" algn="l">
              <a:spcBef>
                <a:spcPts val="0"/>
              </a:spcBef>
              <a:spcAft>
                <a:spcPts val="0"/>
              </a:spcAft>
              <a:buNone/>
            </a:pPr>
            <a:r>
              <a:rPr lang="en" sz="1500" u="sng"/>
              <a:t>Inclusion</a:t>
            </a:r>
            <a:r>
              <a:rPr lang="en" sz="1500"/>
              <a:t>: Authentically bringing traditionally excluded individuals or groups into processes, activities, and decision making in a way that shares power.</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u="sng"/>
              <a:t>Critical Dance Pedagogy</a:t>
            </a:r>
            <a:r>
              <a:rPr lang="en" sz="1500"/>
              <a:t>: Thinking about who/what is supported </a:t>
            </a:r>
            <a:endParaRPr sz="1500"/>
          </a:p>
          <a:p>
            <a:pPr indent="0" lvl="0" marL="0" rtl="0" algn="l">
              <a:spcBef>
                <a:spcPts val="0"/>
              </a:spcBef>
              <a:spcAft>
                <a:spcPts val="0"/>
              </a:spcAft>
              <a:buNone/>
            </a:pPr>
            <a:r>
              <a:rPr lang="en" sz="1500"/>
              <a:t>in our classes? And who/what is not?</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u="sng"/>
              <a:t>Culturally Relevant Teaching</a:t>
            </a:r>
            <a:r>
              <a:rPr lang="en" sz="1500"/>
              <a:t>: Teaching that affirms and </a:t>
            </a:r>
            <a:endParaRPr sz="1500"/>
          </a:p>
          <a:p>
            <a:pPr indent="0" lvl="0" marL="0" rtl="0" algn="l">
              <a:spcBef>
                <a:spcPts val="0"/>
              </a:spcBef>
              <a:spcAft>
                <a:spcPts val="0"/>
              </a:spcAft>
              <a:buNone/>
            </a:pPr>
            <a:r>
              <a:rPr lang="en" sz="1500"/>
              <a:t>celebrates the identities and cultures of the students in</a:t>
            </a:r>
            <a:endParaRPr sz="1500"/>
          </a:p>
          <a:p>
            <a:pPr indent="0" lvl="0" marL="0" rtl="0" algn="l">
              <a:spcBef>
                <a:spcPts val="0"/>
              </a:spcBef>
              <a:spcAft>
                <a:spcPts val="0"/>
              </a:spcAft>
              <a:buNone/>
            </a:pPr>
            <a:r>
              <a:rPr lang="en" sz="1500"/>
              <a:t>the room.</a:t>
            </a:r>
            <a:r>
              <a:rPr lang="en" sz="2200">
                <a:solidFill>
                  <a:schemeClr val="dk2"/>
                </a:solidFill>
                <a:latin typeface="Arial"/>
                <a:ea typeface="Arial"/>
                <a:cs typeface="Arial"/>
                <a:sym typeface="Arial"/>
              </a:rPr>
              <a:t>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500" u="sng"/>
              <a:t>Next Level Jazz:</a:t>
            </a:r>
            <a:r>
              <a:rPr b="0" lang="en" sz="1500">
                <a:solidFill>
                  <a:schemeClr val="dk2"/>
                </a:solidFill>
              </a:rPr>
              <a:t> </a:t>
            </a:r>
            <a:r>
              <a:rPr lang="en" sz="1500">
                <a:solidFill>
                  <a:srgbClr val="FFFFFF"/>
                </a:solidFill>
              </a:rPr>
              <a:t>An evolving approach to teaching jazz dance that centers and celebrates the African roots of the style even if it is outside of one’s training and experience. It is a commitment to deepen one’s understanding and embodiment of the social and kinetic elements through personal study, trial and error, and practice over time.</a:t>
            </a:r>
            <a:endParaRPr sz="3000">
              <a:solidFill>
                <a:srgbClr val="FFFFFF"/>
              </a:solidFill>
            </a:endParaRPr>
          </a:p>
          <a:p>
            <a:pPr indent="0" lvl="0" marL="0" rtl="0" algn="l">
              <a:spcBef>
                <a:spcPts val="0"/>
              </a:spcBef>
              <a:spcAft>
                <a:spcPts val="0"/>
              </a:spcAft>
              <a:buNone/>
            </a:pPr>
            <a:r>
              <a:t/>
            </a:r>
            <a:endParaRPr sz="22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
        <p:nvSpPr>
          <p:cNvPr id="73" name="Google Shape;73;p15"/>
          <p:cNvSpPr txBox="1"/>
          <p:nvPr/>
        </p:nvSpPr>
        <p:spPr>
          <a:xfrm>
            <a:off x="218200" y="4110625"/>
            <a:ext cx="8733300" cy="8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rPr lang="en" sz="1000">
                <a:solidFill>
                  <a:srgbClr val="FFFFFF"/>
                </a:solidFill>
                <a:latin typeface="Source Sans Pro"/>
                <a:ea typeface="Source Sans Pro"/>
                <a:cs typeface="Source Sans Pro"/>
                <a:sym typeface="Source Sans Pro"/>
              </a:rPr>
              <a:t>Sources: </a:t>
            </a:r>
            <a:r>
              <a:rPr lang="en" sz="1000">
                <a:solidFill>
                  <a:srgbClr val="FFFFFF"/>
                </a:solidFill>
                <a:latin typeface="Source Sans Pro"/>
                <a:ea typeface="Source Sans Pro"/>
                <a:cs typeface="Source Sans Pro"/>
                <a:sym typeface="Source Sans Pro"/>
              </a:rPr>
              <a:t>Dance Pedagogy for a Diverse World by Nyama McCarthy-Brown (2017)</a:t>
            </a:r>
            <a:endParaRPr sz="700">
              <a:solidFill>
                <a:srgbClr val="FFFFFF"/>
              </a:solidFill>
            </a:endParaRPr>
          </a:p>
          <a:p>
            <a:pPr indent="0" lvl="0" marL="0" rtl="0" algn="l">
              <a:spcBef>
                <a:spcPts val="0"/>
              </a:spcBef>
              <a:spcAft>
                <a:spcPts val="0"/>
              </a:spcAft>
              <a:buNone/>
            </a:pPr>
            <a:r>
              <a:rPr lang="en" sz="1000">
                <a:solidFill>
                  <a:srgbClr val="FFFFFF"/>
                </a:solidFill>
              </a:rPr>
              <a:t>UW School of Public Health</a:t>
            </a:r>
            <a:endParaRPr sz="1000">
              <a:solidFill>
                <a:srgbClr val="FFFFFF"/>
              </a:solidFill>
            </a:endParaRPr>
          </a:p>
          <a:p>
            <a:pPr indent="0" lvl="0" marL="0" rtl="0" algn="l">
              <a:lnSpc>
                <a:spcPct val="115000"/>
              </a:lnSpc>
              <a:spcBef>
                <a:spcPts val="0"/>
              </a:spcBef>
              <a:spcAft>
                <a:spcPts val="0"/>
              </a:spcAft>
              <a:buClr>
                <a:schemeClr val="dk2"/>
              </a:buClr>
              <a:buSzPts val="1100"/>
              <a:buFont typeface="Arial"/>
              <a:buNone/>
            </a:pPr>
            <a:r>
              <a:rPr lang="en" sz="900" u="sng">
                <a:solidFill>
                  <a:srgbClr val="FFFFFF"/>
                </a:solidFill>
                <a:hlinkClick r:id="rId3">
                  <a:extLst>
                    <a:ext uri="{A12FA001-AC4F-418D-AE19-62706E023703}">
                      <ahyp:hlinkClr val="tx"/>
                    </a:ext>
                  </a:extLst>
                </a:hlinkClick>
              </a:rPr>
              <a:t>https://epi.washington.edu/sites/default/files/website_documents/DEI%20Glossary_Formatted_20190711.pdf</a:t>
            </a:r>
            <a:endParaRPr sz="900" u="sng">
              <a:solidFill>
                <a:srgbClr val="FFFFFF"/>
              </a:solidFill>
            </a:endParaRPr>
          </a:p>
          <a:p>
            <a:pPr indent="0" lvl="0" marL="0" rtl="0" algn="l">
              <a:spcBef>
                <a:spcPts val="0"/>
              </a:spcBef>
              <a:spcAft>
                <a:spcPts val="0"/>
              </a:spcAft>
              <a:buNone/>
            </a:pPr>
            <a:r>
              <a:t/>
            </a:r>
            <a:endParaRPr>
              <a:solidFill>
                <a:srgbClr val="FFFFFF"/>
              </a:solidFill>
              <a:latin typeface="Source Sans Pro"/>
              <a:ea typeface="Source Sans Pro"/>
              <a:cs typeface="Source Sans Pro"/>
              <a:sym typeface="Source Sans Pro"/>
            </a:endParaRPr>
          </a:p>
        </p:txBody>
      </p:sp>
      <p:pic>
        <p:nvPicPr>
          <p:cNvPr id="74" name="Google Shape;74;p15"/>
          <p:cNvPicPr preferRelativeResize="0"/>
          <p:nvPr/>
        </p:nvPicPr>
        <p:blipFill rotWithShape="1">
          <a:blip r:embed="rId4">
            <a:alphaModFix/>
          </a:blip>
          <a:srcRect b="53649" l="-139760" r="139760" t="-53649"/>
          <a:stretch/>
        </p:blipFill>
        <p:spPr>
          <a:xfrm>
            <a:off x="3381375" y="1404938"/>
            <a:ext cx="2381250" cy="2333625"/>
          </a:xfrm>
          <a:prstGeom prst="rect">
            <a:avLst/>
          </a:prstGeom>
          <a:noFill/>
          <a:ln>
            <a:noFill/>
          </a:ln>
        </p:spPr>
      </p:pic>
      <p:pic>
        <p:nvPicPr>
          <p:cNvPr id="75" name="Google Shape;75;p15"/>
          <p:cNvPicPr preferRelativeResize="0"/>
          <p:nvPr/>
        </p:nvPicPr>
        <p:blipFill>
          <a:blip r:embed="rId5">
            <a:alphaModFix/>
          </a:blip>
          <a:stretch>
            <a:fillRect/>
          </a:stretch>
        </p:blipFill>
        <p:spPr>
          <a:xfrm>
            <a:off x="6458813" y="949125"/>
            <a:ext cx="2143125" cy="214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83450" y="-58825"/>
            <a:ext cx="4580100" cy="177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3700"/>
          </a:p>
          <a:p>
            <a:pPr indent="0" lvl="0" marL="0" rtl="0" algn="ctr">
              <a:spcBef>
                <a:spcPts val="0"/>
              </a:spcBef>
              <a:spcAft>
                <a:spcPts val="0"/>
              </a:spcAft>
              <a:buNone/>
            </a:pPr>
            <a:r>
              <a:t/>
            </a:r>
            <a:endParaRPr sz="3700"/>
          </a:p>
          <a:p>
            <a:pPr indent="0" lvl="0" marL="0" rtl="0" algn="ctr">
              <a:spcBef>
                <a:spcPts val="0"/>
              </a:spcBef>
              <a:spcAft>
                <a:spcPts val="0"/>
              </a:spcAft>
              <a:buNone/>
            </a:pPr>
            <a:r>
              <a:rPr lang="en" sz="3100"/>
              <a:t>West African Roots of Jazz Dance</a:t>
            </a:r>
            <a:endParaRPr sz="3300"/>
          </a:p>
          <a:p>
            <a:pPr indent="0" lvl="0" marL="0" rtl="0" algn="ctr">
              <a:spcBef>
                <a:spcPts val="0"/>
              </a:spcBef>
              <a:spcAft>
                <a:spcPts val="0"/>
              </a:spcAft>
              <a:buNone/>
            </a:pPr>
            <a:r>
              <a:t/>
            </a:r>
            <a:endParaRPr/>
          </a:p>
        </p:txBody>
      </p:sp>
      <p:sp>
        <p:nvSpPr>
          <p:cNvPr id="81" name="Google Shape;81;p16"/>
          <p:cNvSpPr txBox="1"/>
          <p:nvPr>
            <p:ph idx="2" type="body"/>
          </p:nvPr>
        </p:nvSpPr>
        <p:spPr>
          <a:xfrm>
            <a:off x="4697450" y="-173600"/>
            <a:ext cx="4272300" cy="49098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SzPts val="2000"/>
              <a:buFont typeface="Arial"/>
              <a:buChar char="-"/>
            </a:pPr>
            <a:r>
              <a:rPr lang="en" sz="2000">
                <a:latin typeface="Arial"/>
                <a:ea typeface="Arial"/>
                <a:cs typeface="Arial"/>
                <a:sym typeface="Arial"/>
              </a:rPr>
              <a:t>Transatlantic slave trade/Diaspora</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Mixing of African peoples</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Music &amp; Dance as a means to preserve culture</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Restrictions imposed on singing and dancing</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Exchange between African and European dancers in America</a:t>
            </a:r>
            <a:endParaRPr sz="2000">
              <a:latin typeface="Arial"/>
              <a:ea typeface="Arial"/>
              <a:cs typeface="Arial"/>
              <a:sym typeface="Arial"/>
            </a:endParaRPr>
          </a:p>
          <a:p>
            <a:pPr indent="0" lvl="0" marL="0" rtl="0" algn="l">
              <a:spcBef>
                <a:spcPts val="0"/>
              </a:spcBef>
              <a:spcAft>
                <a:spcPts val="1600"/>
              </a:spcAft>
              <a:buNone/>
            </a:pPr>
            <a:r>
              <a:t/>
            </a:r>
            <a:endParaRPr sz="2100"/>
          </a:p>
        </p:txBody>
      </p:sp>
      <p:sp>
        <p:nvSpPr>
          <p:cNvPr id="82" name="Google Shape;82;p16"/>
          <p:cNvSpPr txBox="1"/>
          <p:nvPr/>
        </p:nvSpPr>
        <p:spPr>
          <a:xfrm>
            <a:off x="621150" y="3394700"/>
            <a:ext cx="3380100" cy="16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83" name="Google Shape;83;p16"/>
          <p:cNvPicPr preferRelativeResize="0"/>
          <p:nvPr/>
        </p:nvPicPr>
        <p:blipFill rotWithShape="1">
          <a:blip r:embed="rId3">
            <a:alphaModFix/>
          </a:blip>
          <a:srcRect b="-18699" l="0" r="0" t="29612"/>
          <a:stretch/>
        </p:blipFill>
        <p:spPr>
          <a:xfrm>
            <a:off x="487150" y="1225825"/>
            <a:ext cx="3648075" cy="2385475"/>
          </a:xfrm>
          <a:prstGeom prst="rect">
            <a:avLst/>
          </a:prstGeom>
          <a:noFill/>
          <a:ln>
            <a:noFill/>
          </a:ln>
        </p:spPr>
      </p:pic>
      <p:pic>
        <p:nvPicPr>
          <p:cNvPr id="84" name="Google Shape;84;p16"/>
          <p:cNvPicPr preferRelativeResize="0"/>
          <p:nvPr/>
        </p:nvPicPr>
        <p:blipFill>
          <a:blip r:embed="rId4">
            <a:alphaModFix/>
          </a:blip>
          <a:stretch>
            <a:fillRect/>
          </a:stretch>
        </p:blipFill>
        <p:spPr>
          <a:xfrm>
            <a:off x="968163" y="3135963"/>
            <a:ext cx="2686050" cy="1704975"/>
          </a:xfrm>
          <a:prstGeom prst="rect">
            <a:avLst/>
          </a:prstGeom>
          <a:noFill/>
          <a:ln>
            <a:noFill/>
          </a:ln>
        </p:spPr>
      </p:pic>
      <p:sp>
        <p:nvSpPr>
          <p:cNvPr id="85" name="Google Shape;85;p16"/>
          <p:cNvSpPr txBox="1"/>
          <p:nvPr/>
        </p:nvSpPr>
        <p:spPr>
          <a:xfrm>
            <a:off x="4663550" y="3596900"/>
            <a:ext cx="4340100" cy="12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rPr lang="en" sz="1000">
                <a:solidFill>
                  <a:srgbClr val="FFFFFF"/>
                </a:solidFill>
                <a:latin typeface="Source Sans Pro"/>
                <a:ea typeface="Source Sans Pro"/>
                <a:cs typeface="Source Sans Pro"/>
                <a:sym typeface="Source Sans Pro"/>
              </a:rPr>
              <a:t>Top Image: Aziz Diagne</a:t>
            </a:r>
            <a:endParaRPr sz="10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rPr lang="en" sz="1000">
                <a:solidFill>
                  <a:srgbClr val="FFFFFF"/>
                </a:solidFill>
                <a:latin typeface="Source Sans Pro"/>
                <a:ea typeface="Source Sans Pro"/>
                <a:cs typeface="Source Sans Pro"/>
                <a:sym typeface="Source Sans Pro"/>
              </a:rPr>
              <a:t>Bottom Image: https://face2faceafrica.com/article/congo-square-the-spot-in-new-orleans-where-enslaved-africans-created-jazz-music</a:t>
            </a:r>
            <a:endParaRPr sz="1000">
              <a:solidFill>
                <a:srgbClr val="FFFFFF"/>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184200"/>
            <a:ext cx="8520600" cy="61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dk1"/>
                </a:solidFill>
              </a:rPr>
              <a:t>Jazz’s Evolution within the US </a:t>
            </a:r>
            <a:endParaRPr u="sng">
              <a:solidFill>
                <a:schemeClr val="dk1"/>
              </a:solidFill>
            </a:endParaRPr>
          </a:p>
        </p:txBody>
      </p:sp>
      <p:sp>
        <p:nvSpPr>
          <p:cNvPr id="91" name="Google Shape;91;p17"/>
          <p:cNvSpPr txBox="1"/>
          <p:nvPr>
            <p:ph idx="1" type="body"/>
          </p:nvPr>
        </p:nvSpPr>
        <p:spPr>
          <a:xfrm>
            <a:off x="311700" y="709500"/>
            <a:ext cx="39999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Clr>
                <a:schemeClr val="dk2"/>
              </a:buClr>
              <a:buSzPts val="1100"/>
              <a:buFont typeface="Arial"/>
              <a:buNone/>
            </a:pPr>
            <a:r>
              <a:rPr lang="en">
                <a:solidFill>
                  <a:schemeClr val="dk1"/>
                </a:solidFill>
              </a:rPr>
              <a:t>Minstrelsy &amp; black face begins around 1830s </a:t>
            </a:r>
            <a:endParaRPr>
              <a:solidFill>
                <a:schemeClr val="dk1"/>
              </a:solidFill>
            </a:endParaRPr>
          </a:p>
          <a:p>
            <a:pPr indent="0" lvl="0" marL="0" rtl="0" algn="l">
              <a:spcBef>
                <a:spcPts val="1600"/>
              </a:spcBef>
              <a:spcAft>
                <a:spcPts val="0"/>
              </a:spcAft>
              <a:buClr>
                <a:schemeClr val="dk2"/>
              </a:buClr>
              <a:buSzPts val="1100"/>
              <a:buFont typeface="Arial"/>
              <a:buNone/>
            </a:pPr>
            <a:r>
              <a:rPr lang="en">
                <a:solidFill>
                  <a:schemeClr val="dk1"/>
                </a:solidFill>
              </a:rPr>
              <a:t>Civil War: 1861-1865</a:t>
            </a:r>
            <a:endParaRPr>
              <a:solidFill>
                <a:schemeClr val="dk1"/>
              </a:solidFill>
            </a:endParaRPr>
          </a:p>
          <a:p>
            <a:pPr indent="0" lvl="0" marL="0" rtl="0" algn="l">
              <a:spcBef>
                <a:spcPts val="1600"/>
              </a:spcBef>
              <a:spcAft>
                <a:spcPts val="0"/>
              </a:spcAft>
              <a:buClr>
                <a:schemeClr val="dk2"/>
              </a:buClr>
              <a:buSzPts val="1100"/>
              <a:buFont typeface="Arial"/>
              <a:buNone/>
            </a:pPr>
            <a:r>
              <a:rPr lang="en">
                <a:solidFill>
                  <a:schemeClr val="dk1"/>
                </a:solidFill>
              </a:rPr>
              <a:t>Jim Crow era: Post civil war - 1968</a:t>
            </a:r>
            <a:endParaRPr>
              <a:solidFill>
                <a:schemeClr val="dk1"/>
              </a:solidFill>
            </a:endParaRPr>
          </a:p>
          <a:p>
            <a:pPr indent="0" lvl="0" marL="0" rtl="0" algn="l">
              <a:spcBef>
                <a:spcPts val="1600"/>
              </a:spcBef>
              <a:spcAft>
                <a:spcPts val="0"/>
              </a:spcAft>
              <a:buClr>
                <a:schemeClr val="dk2"/>
              </a:buClr>
              <a:buSzPts val="1100"/>
              <a:buFont typeface="Arial"/>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1600"/>
              </a:spcAft>
              <a:buNone/>
            </a:pPr>
            <a:r>
              <a:t/>
            </a:r>
            <a:endParaRPr/>
          </a:p>
        </p:txBody>
      </p:sp>
      <p:sp>
        <p:nvSpPr>
          <p:cNvPr id="92" name="Google Shape;92;p17"/>
          <p:cNvSpPr txBox="1"/>
          <p:nvPr>
            <p:ph idx="2" type="body"/>
          </p:nvPr>
        </p:nvSpPr>
        <p:spPr>
          <a:xfrm>
            <a:off x="4832400" y="803400"/>
            <a:ext cx="39999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1"/>
                </a:solidFill>
              </a:rPr>
              <a:t>Vaudeville 1880s-1920s</a:t>
            </a:r>
            <a:endParaRPr>
              <a:solidFill>
                <a:schemeClr val="dk1"/>
              </a:solidFill>
            </a:endParaRPr>
          </a:p>
          <a:p>
            <a:pPr indent="0" lvl="0" marL="0" rtl="0" algn="l">
              <a:spcBef>
                <a:spcPts val="1600"/>
              </a:spcBef>
              <a:spcAft>
                <a:spcPts val="0"/>
              </a:spcAft>
              <a:buClr>
                <a:schemeClr val="dk2"/>
              </a:buClr>
              <a:buSzPts val="1100"/>
              <a:buFont typeface="Arial"/>
              <a:buNone/>
            </a:pPr>
            <a:r>
              <a:rPr lang="en">
                <a:solidFill>
                  <a:schemeClr val="dk1"/>
                </a:solidFill>
              </a:rPr>
              <a:t>1</a:t>
            </a:r>
            <a:r>
              <a:rPr lang="en">
                <a:solidFill>
                  <a:schemeClr val="dk1"/>
                </a:solidFill>
              </a:rPr>
              <a:t>920: The Roaring Twenties/ Jazz Age/Harlem Renaissance/Prohibition/Women’s Suffrage</a:t>
            </a:r>
            <a:endParaRPr>
              <a:solidFill>
                <a:schemeClr val="dk1"/>
              </a:solidFill>
            </a:endParaRPr>
          </a:p>
          <a:p>
            <a:pPr indent="-317500" lvl="0" marL="457200" rtl="0" algn="l">
              <a:spcBef>
                <a:spcPts val="1600"/>
              </a:spcBef>
              <a:spcAft>
                <a:spcPts val="0"/>
              </a:spcAft>
              <a:buClr>
                <a:schemeClr val="dk1"/>
              </a:buClr>
              <a:buSzPts val="1400"/>
              <a:buChar char="-"/>
            </a:pPr>
            <a:r>
              <a:rPr lang="en">
                <a:solidFill>
                  <a:schemeClr val="dk1"/>
                </a:solidFill>
              </a:rPr>
              <a:t>Lindy Hop</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Charleston</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Jitterbug</a:t>
            </a:r>
            <a:endParaRPr>
              <a:solidFill>
                <a:schemeClr val="dk1"/>
              </a:solidFill>
            </a:endParaRPr>
          </a:p>
          <a:p>
            <a:pPr indent="0" lvl="0" marL="0" rtl="0" algn="l">
              <a:spcBef>
                <a:spcPts val="1600"/>
              </a:spcBef>
              <a:spcAft>
                <a:spcPts val="0"/>
              </a:spcAft>
              <a:buClr>
                <a:schemeClr val="dk2"/>
              </a:buClr>
              <a:buSzPts val="1100"/>
              <a:buFont typeface="Arial"/>
              <a:buNone/>
            </a:pPr>
            <a:r>
              <a:rPr lang="en">
                <a:solidFill>
                  <a:schemeClr val="dk1"/>
                </a:solidFill>
              </a:rPr>
              <a:t>30s: Big Band era/Swing era </a:t>
            </a:r>
            <a:endParaRPr>
              <a:solidFill>
                <a:schemeClr val="dk1"/>
              </a:solidFill>
            </a:endParaRPr>
          </a:p>
          <a:p>
            <a:pPr indent="-317500" lvl="0" marL="457200" rtl="0" algn="l">
              <a:spcBef>
                <a:spcPts val="1600"/>
              </a:spcBef>
              <a:spcAft>
                <a:spcPts val="0"/>
              </a:spcAft>
              <a:buClr>
                <a:schemeClr val="dk1"/>
              </a:buClr>
              <a:buSzPts val="1400"/>
              <a:buChar char="-"/>
            </a:pPr>
            <a:r>
              <a:rPr lang="en">
                <a:solidFill>
                  <a:schemeClr val="dk1"/>
                </a:solidFill>
              </a:rPr>
              <a:t>Savoy Ballroom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Cotton Club</a:t>
            </a:r>
            <a:endParaRPr>
              <a:solidFill>
                <a:schemeClr val="dk1"/>
              </a:solidFill>
            </a:endParaRPr>
          </a:p>
          <a:p>
            <a:pPr indent="0" lvl="0" marL="0" rtl="0" algn="l">
              <a:spcBef>
                <a:spcPts val="1600"/>
              </a:spcBef>
              <a:spcAft>
                <a:spcPts val="1600"/>
              </a:spcAft>
              <a:buNone/>
            </a:pPr>
            <a:r>
              <a:t/>
            </a:r>
            <a:endParaRPr>
              <a:solidFill>
                <a:schemeClr val="dk1"/>
              </a:solidFill>
            </a:endParaRPr>
          </a:p>
        </p:txBody>
      </p:sp>
      <p:pic>
        <p:nvPicPr>
          <p:cNvPr id="93" name="Google Shape;93;p17"/>
          <p:cNvPicPr preferRelativeResize="0"/>
          <p:nvPr/>
        </p:nvPicPr>
        <p:blipFill>
          <a:blip r:embed="rId3">
            <a:alphaModFix/>
          </a:blip>
          <a:stretch>
            <a:fillRect/>
          </a:stretch>
        </p:blipFill>
        <p:spPr>
          <a:xfrm>
            <a:off x="7008500" y="2571738"/>
            <a:ext cx="1924050" cy="2371725"/>
          </a:xfrm>
          <a:prstGeom prst="rect">
            <a:avLst/>
          </a:prstGeom>
          <a:noFill/>
          <a:ln>
            <a:noFill/>
          </a:ln>
        </p:spPr>
      </p:pic>
      <p:sp>
        <p:nvSpPr>
          <p:cNvPr id="94" name="Google Shape;94;p17"/>
          <p:cNvSpPr txBox="1"/>
          <p:nvPr/>
        </p:nvSpPr>
        <p:spPr>
          <a:xfrm>
            <a:off x="252575" y="4411800"/>
            <a:ext cx="6844800" cy="7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Top Image: google images</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Side Image: NY Times Norma Miller and Billy Ricker, of Norma Miller’s Dancers, in a publicity photo taken in about 1940.Credit: Michael Ochs Archives/Getty Images</a:t>
            </a:r>
            <a:endParaRPr sz="1000">
              <a:latin typeface="Source Sans Pro"/>
              <a:ea typeface="Source Sans Pro"/>
              <a:cs typeface="Source Sans Pro"/>
              <a:sym typeface="Source Sans Pro"/>
            </a:endParaRPr>
          </a:p>
        </p:txBody>
      </p:sp>
      <p:pic>
        <p:nvPicPr>
          <p:cNvPr id="95" name="Google Shape;95;p17"/>
          <p:cNvPicPr preferRelativeResize="0"/>
          <p:nvPr/>
        </p:nvPicPr>
        <p:blipFill>
          <a:blip r:embed="rId4">
            <a:alphaModFix/>
          </a:blip>
          <a:stretch>
            <a:fillRect/>
          </a:stretch>
        </p:blipFill>
        <p:spPr>
          <a:xfrm>
            <a:off x="311700" y="987375"/>
            <a:ext cx="1722150" cy="1653250"/>
          </a:xfrm>
          <a:prstGeom prst="rect">
            <a:avLst/>
          </a:prstGeom>
          <a:noFill/>
          <a:ln>
            <a:noFill/>
          </a:ln>
        </p:spPr>
      </p:pic>
      <p:pic>
        <p:nvPicPr>
          <p:cNvPr descr="View full lesson: http://ed.ted.com/lessons/the-history-of-african-american-social-dance-camille-a-brown&#10;&#10;Why do we dance? African-American social dances started as a way for enslaved Africans to keep cultural traditions alive and retain a sense of inner freedom. They remain an affirmation of identity and independence. In this electric demonstration, packed with live performances, choreographer, educator and TED Fellow Camille A. Brown explores what happens when communities let loose and express themselves by dancing together.&#10;&#10;Lesson and choreography by Camille A. Brown, titles by Kozmonot Animation Studio." id="96" name="Google Shape;96;p17" title="The history of African-American social dance - Camille A. Brown">
            <a:hlinkClick r:id="rId5"/>
          </p:cNvPr>
          <p:cNvPicPr preferRelativeResize="0"/>
          <p:nvPr/>
        </p:nvPicPr>
        <p:blipFill>
          <a:blip r:embed="rId6">
            <a:alphaModFix/>
          </a:blip>
          <a:stretch>
            <a:fillRect/>
          </a:stretch>
        </p:blipFill>
        <p:spPr>
          <a:xfrm>
            <a:off x="2253725" y="803400"/>
            <a:ext cx="2242950" cy="196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184200"/>
            <a:ext cx="8520600" cy="61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dk1"/>
                </a:solidFill>
              </a:rPr>
              <a:t>Jazz’s Evolution Continued</a:t>
            </a:r>
            <a:endParaRPr u="sng">
              <a:solidFill>
                <a:schemeClr val="dk1"/>
              </a:solidFill>
            </a:endParaRPr>
          </a:p>
        </p:txBody>
      </p:sp>
      <p:sp>
        <p:nvSpPr>
          <p:cNvPr id="102" name="Google Shape;102;p18"/>
          <p:cNvSpPr txBox="1"/>
          <p:nvPr>
            <p:ph idx="1" type="body"/>
          </p:nvPr>
        </p:nvSpPr>
        <p:spPr>
          <a:xfrm>
            <a:off x="311700" y="709500"/>
            <a:ext cx="39999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1"/>
                </a:solidFill>
              </a:rPr>
              <a:t>WWII: 1939-1945</a:t>
            </a:r>
            <a:endParaRPr>
              <a:solidFill>
                <a:schemeClr val="dk1"/>
              </a:solidFill>
            </a:endParaRPr>
          </a:p>
          <a:p>
            <a:pPr indent="-317500" lvl="0" marL="457200" rtl="0" algn="l">
              <a:spcBef>
                <a:spcPts val="1600"/>
              </a:spcBef>
              <a:spcAft>
                <a:spcPts val="0"/>
              </a:spcAft>
              <a:buClr>
                <a:schemeClr val="dk1"/>
              </a:buClr>
              <a:buSzPts val="1400"/>
              <a:buChar char="-"/>
            </a:pPr>
            <a:r>
              <a:rPr lang="en">
                <a:solidFill>
                  <a:schemeClr val="dk1"/>
                </a:solidFill>
              </a:rPr>
              <a:t>Bebop new wave/swing the voice of America</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Disruption of the music &amp; dance connection</a:t>
            </a:r>
            <a:endParaRPr>
              <a:solidFill>
                <a:schemeClr val="dk1"/>
              </a:solidFill>
            </a:endParaRPr>
          </a:p>
          <a:p>
            <a:pPr indent="0" lvl="0" marL="0" rtl="0" algn="l">
              <a:spcBef>
                <a:spcPts val="1600"/>
              </a:spcBef>
              <a:spcAft>
                <a:spcPts val="0"/>
              </a:spcAft>
              <a:buClr>
                <a:schemeClr val="dk2"/>
              </a:buClr>
              <a:buSzPts val="1100"/>
              <a:buFont typeface="Arial"/>
              <a:buNone/>
            </a:pPr>
            <a:r>
              <a:rPr lang="en">
                <a:solidFill>
                  <a:schemeClr val="dk1"/>
                </a:solidFill>
              </a:rPr>
              <a:t>Jazz in feature films, staged productions, and musical theatre 1930s-today</a:t>
            </a:r>
            <a:endParaRPr>
              <a:solidFill>
                <a:schemeClr val="dk1"/>
              </a:solidFill>
            </a:endParaRPr>
          </a:p>
          <a:p>
            <a:pPr indent="-317500" lvl="0" marL="457200" rtl="0" algn="l">
              <a:spcBef>
                <a:spcPts val="1600"/>
              </a:spcBef>
              <a:spcAft>
                <a:spcPts val="0"/>
              </a:spcAft>
              <a:buClr>
                <a:schemeClr val="dk1"/>
              </a:buClr>
              <a:buSzPts val="1400"/>
              <a:buChar char="-"/>
            </a:pPr>
            <a:r>
              <a:rPr lang="en">
                <a:solidFill>
                  <a:schemeClr val="dk1"/>
                </a:solidFill>
              </a:rPr>
              <a:t>Style starts to become codified</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Precision over individuality</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Style merges with ballet and modern dance</a:t>
            </a:r>
            <a:endParaRPr>
              <a:solidFill>
                <a:schemeClr val="dk1"/>
              </a:solidFill>
            </a:endParaRPr>
          </a:p>
          <a:p>
            <a:pPr indent="0" lvl="0" marL="0" rtl="0" algn="l">
              <a:spcBef>
                <a:spcPts val="1600"/>
              </a:spcBef>
              <a:spcAft>
                <a:spcPts val="0"/>
              </a:spcAft>
              <a:buClr>
                <a:schemeClr val="dk2"/>
              </a:buClr>
              <a:buSzPts val="1100"/>
              <a:buFont typeface="Arial"/>
              <a:buNone/>
            </a:pPr>
            <a:r>
              <a:rPr lang="en">
                <a:solidFill>
                  <a:schemeClr val="dk1"/>
                </a:solidFill>
              </a:rPr>
              <a:t>MTV Music Videos: 1980s </a:t>
            </a:r>
            <a:endParaRPr>
              <a:solidFill>
                <a:schemeClr val="dk1"/>
              </a:solidFill>
            </a:endParaRPr>
          </a:p>
          <a:p>
            <a:pPr indent="0" lvl="0" marL="0" rtl="0" algn="l">
              <a:spcBef>
                <a:spcPts val="1600"/>
              </a:spcBef>
              <a:spcAft>
                <a:spcPts val="1600"/>
              </a:spcAft>
              <a:buClr>
                <a:schemeClr val="dk2"/>
              </a:buClr>
              <a:buSzPts val="1100"/>
              <a:buFont typeface="Arial"/>
              <a:buNone/>
            </a:pPr>
            <a:r>
              <a:rPr lang="en">
                <a:solidFill>
                  <a:schemeClr val="dk1"/>
                </a:solidFill>
              </a:rPr>
              <a:t>2000s: SYTYCD and widespread dissemination of jazz and dance through television &amp; popular media</a:t>
            </a:r>
            <a:endParaRPr>
              <a:solidFill>
                <a:srgbClr val="9900FF"/>
              </a:solidFill>
            </a:endParaRPr>
          </a:p>
        </p:txBody>
      </p:sp>
      <p:pic>
        <p:nvPicPr>
          <p:cNvPr id="103" name="Google Shape;103;p18"/>
          <p:cNvPicPr preferRelativeResize="0"/>
          <p:nvPr/>
        </p:nvPicPr>
        <p:blipFill>
          <a:blip r:embed="rId3">
            <a:alphaModFix/>
          </a:blip>
          <a:stretch>
            <a:fillRect/>
          </a:stretch>
        </p:blipFill>
        <p:spPr>
          <a:xfrm>
            <a:off x="5134575" y="783600"/>
            <a:ext cx="3110119" cy="4035300"/>
          </a:xfrm>
          <a:prstGeom prst="rect">
            <a:avLst/>
          </a:prstGeom>
          <a:noFill/>
          <a:ln>
            <a:noFill/>
          </a:ln>
        </p:spPr>
      </p:pic>
      <p:sp>
        <p:nvSpPr>
          <p:cNvPr id="104" name="Google Shape;104;p18"/>
          <p:cNvSpPr txBox="1"/>
          <p:nvPr/>
        </p:nvSpPr>
        <p:spPr>
          <a:xfrm>
            <a:off x="152400" y="4603500"/>
            <a:ext cx="46938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Image: Library of Congress/Katherine Dunham in Le Hot Jazz</a:t>
            </a:r>
            <a:endParaRPr sz="1000">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228075" y="208650"/>
            <a:ext cx="4000500" cy="229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Impact of Racial Issues on Jazz Dance </a:t>
            </a:r>
            <a:endParaRPr/>
          </a:p>
        </p:txBody>
      </p:sp>
      <p:sp>
        <p:nvSpPr>
          <p:cNvPr id="110" name="Google Shape;110;p19"/>
          <p:cNvSpPr txBox="1"/>
          <p:nvPr/>
        </p:nvSpPr>
        <p:spPr>
          <a:xfrm>
            <a:off x="719900" y="2806500"/>
            <a:ext cx="6426900" cy="2139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Source Sans Pro"/>
              <a:buChar char="●"/>
            </a:pPr>
            <a:r>
              <a:rPr lang="en">
                <a:solidFill>
                  <a:srgbClr val="FFFFFF"/>
                </a:solidFill>
                <a:latin typeface="Source Sans Pro"/>
                <a:ea typeface="Source Sans Pro"/>
                <a:cs typeface="Source Sans Pro"/>
                <a:sym typeface="Source Sans Pro"/>
              </a:rPr>
              <a:t>Segregation </a:t>
            </a:r>
            <a:endParaRPr>
              <a:solidFill>
                <a:srgbClr val="FFFFFF"/>
              </a:solidFill>
              <a:latin typeface="Source Sans Pro"/>
              <a:ea typeface="Source Sans Pro"/>
              <a:cs typeface="Source Sans Pro"/>
              <a:sym typeface="Source Sans Pro"/>
            </a:endParaRPr>
          </a:p>
          <a:p>
            <a:pPr indent="-317500" lvl="0" marL="457200" rtl="0" algn="l">
              <a:spcBef>
                <a:spcPts val="0"/>
              </a:spcBef>
              <a:spcAft>
                <a:spcPts val="0"/>
              </a:spcAft>
              <a:buClr>
                <a:srgbClr val="FFFFFF"/>
              </a:buClr>
              <a:buSzPts val="1400"/>
              <a:buFont typeface="Source Sans Pro"/>
              <a:buChar char="●"/>
            </a:pPr>
            <a:r>
              <a:rPr lang="en">
                <a:solidFill>
                  <a:srgbClr val="FFFFFF"/>
                </a:solidFill>
                <a:latin typeface="Source Sans Pro"/>
                <a:ea typeface="Source Sans Pro"/>
                <a:cs typeface="Source Sans Pro"/>
                <a:sym typeface="Source Sans Pro"/>
              </a:rPr>
              <a:t>Black Face</a:t>
            </a:r>
            <a:endParaRPr>
              <a:solidFill>
                <a:srgbClr val="FFFFFF"/>
              </a:solidFill>
              <a:latin typeface="Source Sans Pro"/>
              <a:ea typeface="Source Sans Pro"/>
              <a:cs typeface="Source Sans Pro"/>
              <a:sym typeface="Source Sans Pro"/>
            </a:endParaRPr>
          </a:p>
          <a:p>
            <a:pPr indent="-317500" lvl="0" marL="457200" rtl="0" algn="l">
              <a:spcBef>
                <a:spcPts val="0"/>
              </a:spcBef>
              <a:spcAft>
                <a:spcPts val="0"/>
              </a:spcAft>
              <a:buClr>
                <a:srgbClr val="FFFFFF"/>
              </a:buClr>
              <a:buSzPts val="1400"/>
              <a:buFont typeface="Source Sans Pro"/>
              <a:buChar char="●"/>
            </a:pPr>
            <a:r>
              <a:rPr lang="en">
                <a:solidFill>
                  <a:srgbClr val="FFFFFF"/>
                </a:solidFill>
                <a:latin typeface="Source Sans Pro"/>
                <a:ea typeface="Source Sans Pro"/>
                <a:cs typeface="Source Sans Pro"/>
                <a:sym typeface="Source Sans Pro"/>
              </a:rPr>
              <a:t>Discrepancy in available opportunities for </a:t>
            </a:r>
            <a:endParaRPr>
              <a:solidFill>
                <a:srgbClr val="FFFFFF"/>
              </a:solidFill>
              <a:latin typeface="Source Sans Pro"/>
              <a:ea typeface="Source Sans Pro"/>
              <a:cs typeface="Source Sans Pro"/>
              <a:sym typeface="Source Sans Pro"/>
            </a:endParaRPr>
          </a:p>
          <a:p>
            <a:pPr indent="0" lvl="0" marL="457200" rtl="0" algn="l">
              <a:spcBef>
                <a:spcPts val="0"/>
              </a:spcBef>
              <a:spcAft>
                <a:spcPts val="0"/>
              </a:spcAft>
              <a:buNone/>
            </a:pPr>
            <a:r>
              <a:rPr lang="en">
                <a:solidFill>
                  <a:srgbClr val="FFFFFF"/>
                </a:solidFill>
                <a:latin typeface="Source Sans Pro"/>
                <a:ea typeface="Source Sans Pro"/>
                <a:cs typeface="Source Sans Pro"/>
                <a:sym typeface="Source Sans Pro"/>
              </a:rPr>
              <a:t>Black &amp; White performers</a:t>
            </a:r>
            <a:endParaRPr>
              <a:solidFill>
                <a:srgbClr val="FFFFFF"/>
              </a:solidFill>
              <a:latin typeface="Source Sans Pro"/>
              <a:ea typeface="Source Sans Pro"/>
              <a:cs typeface="Source Sans Pro"/>
              <a:sym typeface="Source Sans Pro"/>
            </a:endParaRPr>
          </a:p>
          <a:p>
            <a:pPr indent="-317500" lvl="0" marL="457200" rtl="0" algn="l">
              <a:spcBef>
                <a:spcPts val="0"/>
              </a:spcBef>
              <a:spcAft>
                <a:spcPts val="0"/>
              </a:spcAft>
              <a:buClr>
                <a:srgbClr val="FFFFFF"/>
              </a:buClr>
              <a:buSzPts val="1400"/>
              <a:buFont typeface="Source Sans Pro"/>
              <a:buChar char="●"/>
            </a:pPr>
            <a:r>
              <a:rPr lang="en">
                <a:solidFill>
                  <a:srgbClr val="FFFFFF"/>
                </a:solidFill>
                <a:latin typeface="Source Sans Pro"/>
                <a:ea typeface="Source Sans Pro"/>
                <a:cs typeface="Source Sans Pro"/>
                <a:sym typeface="Source Sans Pro"/>
              </a:rPr>
              <a:t>Accomplishments not recognized</a:t>
            </a:r>
            <a:endParaRPr>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FFFFFF"/>
              </a:solidFill>
              <a:latin typeface="Source Sans Pro"/>
              <a:ea typeface="Source Sans Pro"/>
              <a:cs typeface="Source Sans Pro"/>
              <a:sym typeface="Source Sans Pro"/>
            </a:endParaRPr>
          </a:p>
        </p:txBody>
      </p:sp>
      <p:pic>
        <p:nvPicPr>
          <p:cNvPr id="111" name="Google Shape;111;p19"/>
          <p:cNvPicPr preferRelativeResize="0"/>
          <p:nvPr/>
        </p:nvPicPr>
        <p:blipFill>
          <a:blip r:embed="rId3">
            <a:alphaModFix/>
          </a:blip>
          <a:stretch>
            <a:fillRect/>
          </a:stretch>
        </p:blipFill>
        <p:spPr>
          <a:xfrm>
            <a:off x="4635475" y="813775"/>
            <a:ext cx="4441000" cy="3922825"/>
          </a:xfrm>
          <a:prstGeom prst="rect">
            <a:avLst/>
          </a:prstGeom>
          <a:noFill/>
          <a:ln>
            <a:noFill/>
          </a:ln>
        </p:spPr>
      </p:pic>
      <p:sp>
        <p:nvSpPr>
          <p:cNvPr id="112" name="Google Shape;112;p19"/>
          <p:cNvSpPr txBox="1"/>
          <p:nvPr/>
        </p:nvSpPr>
        <p:spPr>
          <a:xfrm>
            <a:off x="533400" y="4556750"/>
            <a:ext cx="36951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Source Sans Pro"/>
                <a:ea typeface="Source Sans Pro"/>
                <a:cs typeface="Source Sans Pro"/>
                <a:sym typeface="Source Sans Pro"/>
              </a:rPr>
              <a:t>Image: Debbie Allen Fame TV series </a:t>
            </a:r>
            <a:endParaRPr sz="1000">
              <a:solidFill>
                <a:srgbClr val="FFFFFF"/>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442875" y="521700"/>
            <a:ext cx="4045200" cy="462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Social Elements</a:t>
            </a:r>
            <a:endParaRPr sz="2700"/>
          </a:p>
          <a:p>
            <a:pPr indent="-330200" lvl="0" marL="457200" rtl="0" algn="l">
              <a:spcBef>
                <a:spcPts val="0"/>
              </a:spcBef>
              <a:spcAft>
                <a:spcPts val="0"/>
              </a:spcAft>
              <a:buSzPts val="1600"/>
              <a:buChar char="●"/>
            </a:pPr>
            <a:r>
              <a:rPr lang="en" sz="1600"/>
              <a:t>Community- the circle</a:t>
            </a:r>
            <a:endParaRPr sz="1600"/>
          </a:p>
          <a:p>
            <a:pPr indent="-330200" lvl="0" marL="457200" rtl="0" algn="l">
              <a:spcBef>
                <a:spcPts val="0"/>
              </a:spcBef>
              <a:spcAft>
                <a:spcPts val="0"/>
              </a:spcAft>
              <a:buSzPts val="1600"/>
              <a:buChar char="●"/>
            </a:pPr>
            <a:r>
              <a:rPr lang="en" sz="1600"/>
              <a:t>Indiv. creativity within the group</a:t>
            </a:r>
            <a:endParaRPr sz="1600"/>
          </a:p>
          <a:p>
            <a:pPr indent="-330200" lvl="0" marL="457200" rtl="0" algn="l">
              <a:spcBef>
                <a:spcPts val="0"/>
              </a:spcBef>
              <a:spcAft>
                <a:spcPts val="0"/>
              </a:spcAft>
              <a:buSzPts val="1600"/>
              <a:buChar char="●"/>
            </a:pPr>
            <a:r>
              <a:rPr lang="en" sz="1600"/>
              <a:t>Vocal encouragement</a:t>
            </a:r>
            <a:endParaRPr sz="1600"/>
          </a:p>
          <a:p>
            <a:pPr indent="-330200" lvl="0" marL="457200" rtl="0" algn="l">
              <a:spcBef>
                <a:spcPts val="0"/>
              </a:spcBef>
              <a:spcAft>
                <a:spcPts val="0"/>
              </a:spcAft>
              <a:buSzPts val="1600"/>
              <a:buChar char="●"/>
            </a:pPr>
            <a:r>
              <a:rPr lang="en" sz="1600"/>
              <a:t>Lack of separation between performer &amp; spectator</a:t>
            </a:r>
            <a:endParaRPr sz="1600"/>
          </a:p>
          <a:p>
            <a:pPr indent="-330200" lvl="0" marL="457200" rtl="0" algn="l">
              <a:spcBef>
                <a:spcPts val="0"/>
              </a:spcBef>
              <a:spcAft>
                <a:spcPts val="0"/>
              </a:spcAft>
              <a:buSzPts val="1600"/>
              <a:buChar char="●"/>
            </a:pPr>
            <a:r>
              <a:rPr lang="en" sz="1600"/>
              <a:t>Friendly challenges among dancers</a:t>
            </a:r>
            <a:endParaRPr sz="1600"/>
          </a:p>
          <a:p>
            <a:pPr indent="-330200" lvl="0" marL="457200" rtl="0" algn="l">
              <a:spcBef>
                <a:spcPts val="0"/>
              </a:spcBef>
              <a:spcAft>
                <a:spcPts val="0"/>
              </a:spcAft>
              <a:buSzPts val="1600"/>
              <a:buChar char="●"/>
            </a:pPr>
            <a:r>
              <a:rPr lang="en" sz="1600"/>
              <a:t>Confrontational attitude “in your face”</a:t>
            </a:r>
            <a:endParaRPr sz="1600"/>
          </a:p>
          <a:p>
            <a:pPr indent="-330200" lvl="0" marL="457200" rtl="0" algn="l">
              <a:spcBef>
                <a:spcPts val="0"/>
              </a:spcBef>
              <a:spcAft>
                <a:spcPts val="0"/>
              </a:spcAft>
              <a:buSzPts val="1600"/>
              <a:buChar char="●"/>
            </a:pPr>
            <a:r>
              <a:rPr lang="en" sz="1600"/>
              <a:t>Joyousness</a:t>
            </a:r>
            <a:endParaRPr sz="1600"/>
          </a:p>
          <a:p>
            <a:pPr indent="-330200" lvl="0" marL="457200" rtl="0" algn="l">
              <a:spcBef>
                <a:spcPts val="0"/>
              </a:spcBef>
              <a:spcAft>
                <a:spcPts val="0"/>
              </a:spcAft>
              <a:buSzPts val="1600"/>
              <a:buChar char="●"/>
            </a:pPr>
            <a:r>
              <a:rPr lang="en" sz="1600"/>
              <a:t>Call-and-response</a:t>
            </a:r>
            <a:endParaRPr sz="1600"/>
          </a:p>
          <a:p>
            <a:pPr indent="-330200" lvl="0" marL="457200" rtl="0" algn="l">
              <a:spcBef>
                <a:spcPts val="0"/>
              </a:spcBef>
              <a:spcAft>
                <a:spcPts val="0"/>
              </a:spcAft>
              <a:buSzPts val="1600"/>
              <a:buChar char="●"/>
            </a:pPr>
            <a:r>
              <a:rPr lang="en" sz="1600"/>
              <a:t>Interaction between musicians &amp; dancers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sp>
        <p:nvSpPr>
          <p:cNvPr id="118" name="Google Shape;118;p20"/>
          <p:cNvSpPr txBox="1"/>
          <p:nvPr>
            <p:ph idx="2" type="body"/>
          </p:nvPr>
        </p:nvSpPr>
        <p:spPr>
          <a:xfrm>
            <a:off x="4731300" y="354725"/>
            <a:ext cx="4272300" cy="46218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b="1" lang="en" sz="2700">
                <a:solidFill>
                  <a:srgbClr val="FFFFFF"/>
                </a:solidFill>
                <a:latin typeface="Raleway"/>
                <a:ea typeface="Raleway"/>
                <a:cs typeface="Raleway"/>
                <a:sym typeface="Raleway"/>
              </a:rPr>
              <a:t>Kinetic</a:t>
            </a:r>
            <a:r>
              <a:rPr b="1" lang="en" sz="2700">
                <a:solidFill>
                  <a:srgbClr val="FFFFFF"/>
                </a:solidFill>
                <a:latin typeface="Raleway"/>
                <a:ea typeface="Raleway"/>
                <a:cs typeface="Raleway"/>
                <a:sym typeface="Raleway"/>
              </a:rPr>
              <a:t> Elements</a:t>
            </a:r>
            <a:endParaRPr b="1" sz="2700">
              <a:solidFill>
                <a:srgbClr val="FFFFFF"/>
              </a:solidFill>
              <a:latin typeface="Raleway"/>
              <a:ea typeface="Raleway"/>
              <a:cs typeface="Raleway"/>
              <a:sym typeface="Raleway"/>
            </a:endParaRPr>
          </a:p>
          <a:p>
            <a:pPr indent="-330200" lvl="0" marL="457200" rtl="0" algn="l">
              <a:lnSpc>
                <a:spcPct val="100000"/>
              </a:lnSpc>
              <a:spcBef>
                <a:spcPts val="0"/>
              </a:spcBef>
              <a:spcAft>
                <a:spcPts val="0"/>
              </a:spcAft>
              <a:buClr>
                <a:srgbClr val="FFFFFF"/>
              </a:buClr>
              <a:buSzPts val="1600"/>
              <a:buFont typeface="Raleway"/>
              <a:buChar char="●"/>
            </a:pPr>
            <a:r>
              <a:rPr b="1" lang="en" sz="1600">
                <a:solidFill>
                  <a:srgbClr val="FFFFFF"/>
                </a:solidFill>
                <a:latin typeface="Raleway"/>
                <a:ea typeface="Raleway"/>
                <a:cs typeface="Raleway"/>
                <a:sym typeface="Raleway"/>
              </a:rPr>
              <a:t>Use of flat foot</a:t>
            </a:r>
            <a:endParaRPr b="1" sz="1600">
              <a:solidFill>
                <a:srgbClr val="FFFFFF"/>
              </a:solidFill>
              <a:latin typeface="Raleway"/>
              <a:ea typeface="Raleway"/>
              <a:cs typeface="Raleway"/>
              <a:sym typeface="Raleway"/>
            </a:endParaRPr>
          </a:p>
          <a:p>
            <a:pPr indent="-330200" lvl="0" marL="457200" rtl="0" algn="l">
              <a:lnSpc>
                <a:spcPct val="100000"/>
              </a:lnSpc>
              <a:spcBef>
                <a:spcPts val="0"/>
              </a:spcBef>
              <a:spcAft>
                <a:spcPts val="0"/>
              </a:spcAft>
              <a:buClr>
                <a:srgbClr val="FFFFFF"/>
              </a:buClr>
              <a:buSzPts val="1600"/>
              <a:buFont typeface="Raleway"/>
              <a:buChar char="●"/>
            </a:pPr>
            <a:r>
              <a:rPr b="1" lang="en" sz="1600">
                <a:solidFill>
                  <a:srgbClr val="FFFFFF"/>
                </a:solidFill>
                <a:latin typeface="Raleway"/>
                <a:ea typeface="Raleway"/>
                <a:cs typeface="Raleway"/>
                <a:sym typeface="Raleway"/>
              </a:rPr>
              <a:t>Bent knee, hip, &amp; ankle joints</a:t>
            </a:r>
            <a:endParaRPr b="1" sz="1600">
              <a:solidFill>
                <a:srgbClr val="FFFFFF"/>
              </a:solidFill>
              <a:latin typeface="Raleway"/>
              <a:ea typeface="Raleway"/>
              <a:cs typeface="Raleway"/>
              <a:sym typeface="Raleway"/>
            </a:endParaRPr>
          </a:p>
          <a:p>
            <a:pPr indent="-330200" lvl="0" marL="457200" rtl="0" algn="l">
              <a:lnSpc>
                <a:spcPct val="100000"/>
              </a:lnSpc>
              <a:spcBef>
                <a:spcPts val="0"/>
              </a:spcBef>
              <a:spcAft>
                <a:spcPts val="0"/>
              </a:spcAft>
              <a:buClr>
                <a:srgbClr val="FFFFFF"/>
              </a:buClr>
              <a:buSzPts val="1600"/>
              <a:buFont typeface="Raleway"/>
              <a:buChar char="●"/>
            </a:pPr>
            <a:r>
              <a:rPr b="1" lang="en" sz="1600">
                <a:solidFill>
                  <a:srgbClr val="FFFFFF"/>
                </a:solidFill>
                <a:latin typeface="Raleway"/>
                <a:ea typeface="Raleway"/>
                <a:cs typeface="Raleway"/>
                <a:sym typeface="Raleway"/>
              </a:rPr>
              <a:t>Articulated, inclined torso</a:t>
            </a:r>
            <a:endParaRPr b="1" sz="1600">
              <a:solidFill>
                <a:srgbClr val="FFFFFF"/>
              </a:solidFill>
              <a:latin typeface="Raleway"/>
              <a:ea typeface="Raleway"/>
              <a:cs typeface="Raleway"/>
              <a:sym typeface="Raleway"/>
            </a:endParaRPr>
          </a:p>
          <a:p>
            <a:pPr indent="-330200" lvl="0" marL="457200" rtl="0" algn="l">
              <a:lnSpc>
                <a:spcPct val="100000"/>
              </a:lnSpc>
              <a:spcBef>
                <a:spcPts val="0"/>
              </a:spcBef>
              <a:spcAft>
                <a:spcPts val="0"/>
              </a:spcAft>
              <a:buClr>
                <a:srgbClr val="FFFFFF"/>
              </a:buClr>
              <a:buSzPts val="1600"/>
              <a:buFont typeface="Raleway"/>
              <a:buChar char="●"/>
            </a:pPr>
            <a:r>
              <a:rPr b="1" lang="en" sz="1600">
                <a:solidFill>
                  <a:srgbClr val="FFFFFF"/>
                </a:solidFill>
                <a:latin typeface="Raleway"/>
                <a:ea typeface="Raleway"/>
                <a:cs typeface="Raleway"/>
                <a:sym typeface="Raleway"/>
              </a:rPr>
              <a:t>Body part isolations</a:t>
            </a:r>
            <a:endParaRPr b="1" sz="1600">
              <a:solidFill>
                <a:srgbClr val="FFFFFF"/>
              </a:solidFill>
              <a:latin typeface="Raleway"/>
              <a:ea typeface="Raleway"/>
              <a:cs typeface="Raleway"/>
              <a:sym typeface="Raleway"/>
            </a:endParaRPr>
          </a:p>
          <a:p>
            <a:pPr indent="-330200" lvl="0" marL="457200" rtl="0" algn="l">
              <a:lnSpc>
                <a:spcPct val="100000"/>
              </a:lnSpc>
              <a:spcBef>
                <a:spcPts val="0"/>
              </a:spcBef>
              <a:spcAft>
                <a:spcPts val="0"/>
              </a:spcAft>
              <a:buClr>
                <a:srgbClr val="FFFFFF"/>
              </a:buClr>
              <a:buSzPts val="1600"/>
              <a:buFont typeface="Raleway"/>
              <a:buChar char="●"/>
            </a:pPr>
            <a:r>
              <a:rPr b="1" lang="en" sz="1600">
                <a:solidFill>
                  <a:srgbClr val="FFFFFF"/>
                </a:solidFill>
                <a:latin typeface="Raleway"/>
                <a:ea typeface="Raleway"/>
                <a:cs typeface="Raleway"/>
                <a:sym typeface="Raleway"/>
              </a:rPr>
              <a:t>Groundedness (earthiness)</a:t>
            </a:r>
            <a:endParaRPr b="1" sz="1600">
              <a:solidFill>
                <a:srgbClr val="FFFFFF"/>
              </a:solidFill>
              <a:latin typeface="Raleway"/>
              <a:ea typeface="Raleway"/>
              <a:cs typeface="Raleway"/>
              <a:sym typeface="Raleway"/>
            </a:endParaRPr>
          </a:p>
          <a:p>
            <a:pPr indent="-330200" lvl="0" marL="457200" rtl="0" algn="l">
              <a:lnSpc>
                <a:spcPct val="100000"/>
              </a:lnSpc>
              <a:spcBef>
                <a:spcPts val="0"/>
              </a:spcBef>
              <a:spcAft>
                <a:spcPts val="0"/>
              </a:spcAft>
              <a:buClr>
                <a:srgbClr val="FFFFFF"/>
              </a:buClr>
              <a:buSzPts val="1600"/>
              <a:buFont typeface="Raleway"/>
              <a:buChar char="●"/>
            </a:pPr>
            <a:r>
              <a:rPr b="1" lang="en" sz="1600">
                <a:solidFill>
                  <a:srgbClr val="FFFFFF"/>
                </a:solidFill>
                <a:latin typeface="Raleway"/>
                <a:ea typeface="Raleway"/>
                <a:cs typeface="Raleway"/>
                <a:sym typeface="Raleway"/>
              </a:rPr>
              <a:t>Improvisation</a:t>
            </a:r>
            <a:endParaRPr b="1" sz="1600">
              <a:solidFill>
                <a:srgbClr val="FFFFFF"/>
              </a:solidFill>
              <a:latin typeface="Raleway"/>
              <a:ea typeface="Raleway"/>
              <a:cs typeface="Raleway"/>
              <a:sym typeface="Raleway"/>
            </a:endParaRPr>
          </a:p>
          <a:p>
            <a:pPr indent="-330200" lvl="0" marL="457200" rtl="0" algn="l">
              <a:lnSpc>
                <a:spcPct val="100000"/>
              </a:lnSpc>
              <a:spcBef>
                <a:spcPts val="0"/>
              </a:spcBef>
              <a:spcAft>
                <a:spcPts val="0"/>
              </a:spcAft>
              <a:buClr>
                <a:srgbClr val="FFFFFF"/>
              </a:buClr>
              <a:buSzPts val="1600"/>
              <a:buFont typeface="Raleway"/>
              <a:buChar char="●"/>
            </a:pPr>
            <a:r>
              <a:rPr b="1" lang="en" sz="1600">
                <a:solidFill>
                  <a:srgbClr val="FFFFFF"/>
                </a:solidFill>
                <a:latin typeface="Raleway"/>
                <a:ea typeface="Raleway"/>
                <a:cs typeface="Raleway"/>
                <a:sym typeface="Raleway"/>
              </a:rPr>
              <a:t>Embellishment &amp; elaboration</a:t>
            </a:r>
            <a:endParaRPr b="1" sz="1600">
              <a:solidFill>
                <a:srgbClr val="FFFFFF"/>
              </a:solidFill>
              <a:latin typeface="Raleway"/>
              <a:ea typeface="Raleway"/>
              <a:cs typeface="Raleway"/>
              <a:sym typeface="Raleway"/>
            </a:endParaRPr>
          </a:p>
          <a:p>
            <a:pPr indent="-330200" lvl="0" marL="457200" rtl="0" algn="l">
              <a:lnSpc>
                <a:spcPct val="100000"/>
              </a:lnSpc>
              <a:spcBef>
                <a:spcPts val="0"/>
              </a:spcBef>
              <a:spcAft>
                <a:spcPts val="0"/>
              </a:spcAft>
              <a:buClr>
                <a:srgbClr val="FFFFFF"/>
              </a:buClr>
              <a:buSzPts val="1600"/>
              <a:buFont typeface="Raleway"/>
              <a:buChar char="●"/>
            </a:pPr>
            <a:r>
              <a:rPr b="1" lang="en" sz="1600">
                <a:solidFill>
                  <a:srgbClr val="FFFFFF"/>
                </a:solidFill>
                <a:latin typeface="Raleway"/>
                <a:ea typeface="Raleway"/>
                <a:cs typeface="Raleway"/>
                <a:sym typeface="Raleway"/>
              </a:rPr>
              <a:t>Polyrhythms &amp; syncopation</a:t>
            </a:r>
            <a:endParaRPr b="1" sz="1600">
              <a:solidFill>
                <a:srgbClr val="FFFFFF"/>
              </a:solidFill>
              <a:latin typeface="Raleway"/>
              <a:ea typeface="Raleway"/>
              <a:cs typeface="Raleway"/>
              <a:sym typeface="Raleway"/>
            </a:endParaRPr>
          </a:p>
          <a:p>
            <a:pPr indent="-330200" lvl="0" marL="457200" rtl="0" algn="l">
              <a:lnSpc>
                <a:spcPct val="100000"/>
              </a:lnSpc>
              <a:spcBef>
                <a:spcPts val="0"/>
              </a:spcBef>
              <a:spcAft>
                <a:spcPts val="0"/>
              </a:spcAft>
              <a:buClr>
                <a:srgbClr val="FFFFFF"/>
              </a:buClr>
              <a:buSzPts val="1600"/>
              <a:buFont typeface="Raleway"/>
              <a:buChar char="●"/>
            </a:pPr>
            <a:r>
              <a:rPr b="1" lang="en" sz="1600">
                <a:solidFill>
                  <a:srgbClr val="FFFFFF"/>
                </a:solidFill>
                <a:latin typeface="Raleway"/>
                <a:ea typeface="Raleway"/>
                <a:cs typeface="Raleway"/>
                <a:sym typeface="Raleway"/>
              </a:rPr>
              <a:t>Polycentrism</a:t>
            </a:r>
            <a:endParaRPr b="1" sz="1600">
              <a:solidFill>
                <a:srgbClr val="FFFFFF"/>
              </a:solidFill>
              <a:latin typeface="Raleway"/>
              <a:ea typeface="Raleway"/>
              <a:cs typeface="Raleway"/>
              <a:sym typeface="Raleway"/>
            </a:endParaRPr>
          </a:p>
          <a:p>
            <a:pPr indent="-330200" lvl="0" marL="457200" rtl="0" algn="l">
              <a:lnSpc>
                <a:spcPct val="100000"/>
              </a:lnSpc>
              <a:spcBef>
                <a:spcPts val="0"/>
              </a:spcBef>
              <a:spcAft>
                <a:spcPts val="0"/>
              </a:spcAft>
              <a:buClr>
                <a:srgbClr val="FFFFFF"/>
              </a:buClr>
              <a:buSzPts val="1600"/>
              <a:buFont typeface="Raleway"/>
              <a:buChar char="●"/>
            </a:pPr>
            <a:r>
              <a:rPr b="1" lang="en" sz="1600">
                <a:solidFill>
                  <a:srgbClr val="FFFFFF"/>
                </a:solidFill>
                <a:latin typeface="Raleway"/>
                <a:ea typeface="Raleway"/>
                <a:cs typeface="Raleway"/>
                <a:sym typeface="Raleway"/>
              </a:rPr>
              <a:t>Angularity &amp; asymmetry</a:t>
            </a:r>
            <a:endParaRPr b="1" sz="1600">
              <a:solidFill>
                <a:srgbClr val="FFFFFF"/>
              </a:solidFill>
              <a:latin typeface="Raleway"/>
              <a:ea typeface="Raleway"/>
              <a:cs typeface="Raleway"/>
              <a:sym typeface="Raleway"/>
            </a:endParaRPr>
          </a:p>
          <a:p>
            <a:pPr indent="-330200" lvl="0" marL="457200" rtl="0" algn="l">
              <a:lnSpc>
                <a:spcPct val="100000"/>
              </a:lnSpc>
              <a:spcBef>
                <a:spcPts val="0"/>
              </a:spcBef>
              <a:spcAft>
                <a:spcPts val="0"/>
              </a:spcAft>
              <a:buClr>
                <a:srgbClr val="FFFFFF"/>
              </a:buClr>
              <a:buSzPts val="1600"/>
              <a:buFont typeface="Raleway"/>
              <a:buChar char="●"/>
            </a:pPr>
            <a:r>
              <a:rPr b="1" lang="en" sz="1600">
                <a:solidFill>
                  <a:srgbClr val="FFFFFF"/>
                </a:solidFill>
                <a:latin typeface="Raleway"/>
                <a:ea typeface="Raleway"/>
                <a:cs typeface="Raleway"/>
                <a:sym typeface="Raleway"/>
              </a:rPr>
              <a:t>Personal expression &amp; creativity</a:t>
            </a:r>
            <a:endParaRPr b="1" sz="1600">
              <a:solidFill>
                <a:srgbClr val="FFFFFF"/>
              </a:solidFill>
              <a:latin typeface="Raleway"/>
              <a:ea typeface="Raleway"/>
              <a:cs typeface="Raleway"/>
              <a:sym typeface="Raleway"/>
            </a:endParaRPr>
          </a:p>
          <a:p>
            <a:pPr indent="0" lvl="0" marL="0" rtl="0" algn="l">
              <a:lnSpc>
                <a:spcPct val="100000"/>
              </a:lnSpc>
              <a:spcBef>
                <a:spcPts val="0"/>
              </a:spcBef>
              <a:spcAft>
                <a:spcPts val="0"/>
              </a:spcAft>
              <a:buClr>
                <a:schemeClr val="dk2"/>
              </a:buClr>
              <a:buSzPts val="1100"/>
              <a:buFont typeface="Arial"/>
              <a:buNone/>
            </a:pPr>
            <a:r>
              <a:t/>
            </a:r>
            <a:endParaRPr b="1" sz="1600">
              <a:solidFill>
                <a:srgbClr val="FFFFFF"/>
              </a:solidFill>
              <a:latin typeface="Raleway"/>
              <a:ea typeface="Raleway"/>
              <a:cs typeface="Raleway"/>
              <a:sym typeface="Raleway"/>
            </a:endParaRPr>
          </a:p>
          <a:p>
            <a:pPr indent="0" lvl="0" marL="0" rtl="0" algn="l">
              <a:spcBef>
                <a:spcPts val="0"/>
              </a:spcBef>
              <a:spcAft>
                <a:spcPts val="1600"/>
              </a:spcAft>
              <a:buNone/>
            </a:pPr>
            <a:r>
              <a:t/>
            </a:r>
            <a:endParaRPr sz="2500">
              <a:solidFill>
                <a:srgbClr val="FFFFFF"/>
              </a:solidFill>
              <a:latin typeface="Arial"/>
              <a:ea typeface="Arial"/>
              <a:cs typeface="Arial"/>
              <a:sym typeface="Arial"/>
            </a:endParaRPr>
          </a:p>
        </p:txBody>
      </p:sp>
      <p:sp>
        <p:nvSpPr>
          <p:cNvPr id="119" name="Google Shape;119;p20"/>
          <p:cNvSpPr txBox="1"/>
          <p:nvPr/>
        </p:nvSpPr>
        <p:spPr>
          <a:xfrm>
            <a:off x="93900" y="4434050"/>
            <a:ext cx="4173000" cy="3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Source Sans Pro"/>
                <a:ea typeface="Source Sans Pro"/>
                <a:cs typeface="Source Sans Pro"/>
                <a:sym typeface="Source Sans Pro"/>
              </a:rPr>
              <a:t>Source: “Jazz Dance as a Continuum” Pat Cohen in Jazz Dance: A History of the Roots and Branches (2014)</a:t>
            </a:r>
            <a:endParaRPr sz="1100">
              <a:latin typeface="Source Sans Pro"/>
              <a:ea typeface="Source Sans Pro"/>
              <a:cs typeface="Source Sans Pro"/>
              <a:sym typeface="Source Sans Pro"/>
            </a:endParaRPr>
          </a:p>
        </p:txBody>
      </p:sp>
      <p:sp>
        <p:nvSpPr>
          <p:cNvPr id="120" name="Google Shape;120;p20"/>
          <p:cNvSpPr txBox="1"/>
          <p:nvPr/>
        </p:nvSpPr>
        <p:spPr>
          <a:xfrm>
            <a:off x="1039225" y="131225"/>
            <a:ext cx="64854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u="sng">
                <a:highlight>
                  <a:srgbClr val="FF9900"/>
                </a:highlight>
                <a:latin typeface="Source Sans Pro"/>
                <a:ea typeface="Source Sans Pro"/>
                <a:cs typeface="Source Sans Pro"/>
                <a:sym typeface="Source Sans Pro"/>
              </a:rPr>
              <a:t>West African/African American/Authentic Jazz</a:t>
            </a:r>
            <a:endParaRPr b="1" sz="2300" u="sng">
              <a:highlight>
                <a:srgbClr val="FF9900"/>
              </a:highlight>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 </a:t>
            </a:r>
            <a:endParaRPr/>
          </a:p>
        </p:txBody>
      </p:sp>
      <p:sp>
        <p:nvSpPr>
          <p:cNvPr id="126" name="Google Shape;126;p21"/>
          <p:cNvSpPr txBox="1"/>
          <p:nvPr>
            <p:ph idx="1" type="subTitle"/>
          </p:nvPr>
        </p:nvSpPr>
        <p:spPr>
          <a:xfrm>
            <a:off x="265500" y="21204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2300">
                <a:solidFill>
                  <a:srgbClr val="674EA7"/>
                </a:solidFill>
              </a:rPr>
              <a:t>Jazz Dance Styles </a:t>
            </a:r>
            <a:endParaRPr b="1" i="1" sz="2300">
              <a:solidFill>
                <a:srgbClr val="674EA7"/>
              </a:solidFill>
            </a:endParaRPr>
          </a:p>
          <a:p>
            <a:pPr indent="0" lvl="0" marL="0" rtl="0" algn="ctr">
              <a:spcBef>
                <a:spcPts val="0"/>
              </a:spcBef>
              <a:spcAft>
                <a:spcPts val="0"/>
              </a:spcAft>
              <a:buNone/>
            </a:pPr>
            <a:r>
              <a:rPr b="1" i="1" lang="en" sz="2300">
                <a:solidFill>
                  <a:srgbClr val="674EA7"/>
                </a:solidFill>
              </a:rPr>
              <a:t>Where do you live in the tree?</a:t>
            </a:r>
            <a:endParaRPr b="1" i="1" sz="2300">
              <a:solidFill>
                <a:srgbClr val="674EA7"/>
              </a:solidFill>
            </a:endParaRPr>
          </a:p>
        </p:txBody>
      </p:sp>
      <p:sp>
        <p:nvSpPr>
          <p:cNvPr id="127" name="Google Shape;127;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128" name="Google Shape;128;p21"/>
          <p:cNvPicPr preferRelativeResize="0"/>
          <p:nvPr/>
        </p:nvPicPr>
        <p:blipFill>
          <a:blip r:embed="rId3">
            <a:alphaModFix/>
          </a:blip>
          <a:stretch>
            <a:fillRect/>
          </a:stretch>
        </p:blipFill>
        <p:spPr>
          <a:xfrm>
            <a:off x="5004225" y="230400"/>
            <a:ext cx="3707550" cy="4682700"/>
          </a:xfrm>
          <a:prstGeom prst="rect">
            <a:avLst/>
          </a:prstGeom>
          <a:noFill/>
          <a:ln>
            <a:noFill/>
          </a:ln>
        </p:spPr>
      </p:pic>
      <p:pic>
        <p:nvPicPr>
          <p:cNvPr id="129" name="Google Shape;129;p21"/>
          <p:cNvPicPr preferRelativeResize="0"/>
          <p:nvPr/>
        </p:nvPicPr>
        <p:blipFill>
          <a:blip r:embed="rId4">
            <a:alphaModFix/>
          </a:blip>
          <a:stretch>
            <a:fillRect/>
          </a:stretch>
        </p:blipFill>
        <p:spPr>
          <a:xfrm rot="-1408052">
            <a:off x="142855" y="488349"/>
            <a:ext cx="1859075" cy="1103425"/>
          </a:xfrm>
          <a:prstGeom prst="rect">
            <a:avLst/>
          </a:prstGeom>
          <a:noFill/>
          <a:ln>
            <a:noFill/>
          </a:ln>
        </p:spPr>
      </p:pic>
      <p:pic>
        <p:nvPicPr>
          <p:cNvPr id="130" name="Google Shape;130;p21"/>
          <p:cNvPicPr preferRelativeResize="0"/>
          <p:nvPr/>
        </p:nvPicPr>
        <p:blipFill>
          <a:blip r:embed="rId5">
            <a:alphaModFix/>
          </a:blip>
          <a:stretch>
            <a:fillRect/>
          </a:stretch>
        </p:blipFill>
        <p:spPr>
          <a:xfrm rot="711569">
            <a:off x="2592682" y="3633600"/>
            <a:ext cx="1756872" cy="1203201"/>
          </a:xfrm>
          <a:prstGeom prst="rect">
            <a:avLst/>
          </a:prstGeom>
          <a:noFill/>
          <a:ln>
            <a:noFill/>
          </a:ln>
        </p:spPr>
      </p:pic>
      <p:pic>
        <p:nvPicPr>
          <p:cNvPr id="131" name="Google Shape;131;p21"/>
          <p:cNvPicPr preferRelativeResize="0"/>
          <p:nvPr/>
        </p:nvPicPr>
        <p:blipFill>
          <a:blip r:embed="rId6">
            <a:alphaModFix/>
          </a:blip>
          <a:stretch>
            <a:fillRect/>
          </a:stretch>
        </p:blipFill>
        <p:spPr>
          <a:xfrm rot="-1165307">
            <a:off x="206448" y="3759787"/>
            <a:ext cx="1660078" cy="1103421"/>
          </a:xfrm>
          <a:prstGeom prst="rect">
            <a:avLst/>
          </a:prstGeom>
          <a:noFill/>
          <a:ln>
            <a:noFill/>
          </a:ln>
        </p:spPr>
      </p:pic>
      <p:pic>
        <p:nvPicPr>
          <p:cNvPr id="132" name="Google Shape;132;p21"/>
          <p:cNvPicPr preferRelativeResize="0"/>
          <p:nvPr/>
        </p:nvPicPr>
        <p:blipFill>
          <a:blip r:embed="rId7">
            <a:alphaModFix/>
          </a:blip>
          <a:stretch>
            <a:fillRect/>
          </a:stretch>
        </p:blipFill>
        <p:spPr>
          <a:xfrm rot="1699574">
            <a:off x="2696881" y="512453"/>
            <a:ext cx="1690463" cy="875670"/>
          </a:xfrm>
          <a:prstGeom prst="rect">
            <a:avLst/>
          </a:prstGeom>
          <a:noFill/>
          <a:ln>
            <a:noFill/>
          </a:ln>
        </p:spPr>
      </p:pic>
      <p:pic>
        <p:nvPicPr>
          <p:cNvPr id="133" name="Google Shape;133;p21"/>
          <p:cNvPicPr preferRelativeResize="0"/>
          <p:nvPr/>
        </p:nvPicPr>
        <p:blipFill>
          <a:blip r:embed="rId8">
            <a:alphaModFix amt="67000"/>
          </a:blip>
          <a:stretch>
            <a:fillRect/>
          </a:stretch>
        </p:blipFill>
        <p:spPr>
          <a:xfrm>
            <a:off x="1934584" y="205388"/>
            <a:ext cx="707029" cy="1345500"/>
          </a:xfrm>
          <a:prstGeom prst="rect">
            <a:avLst/>
          </a:prstGeom>
          <a:noFill/>
          <a:ln>
            <a:noFill/>
          </a:ln>
        </p:spPr>
      </p:pic>
      <p:pic>
        <p:nvPicPr>
          <p:cNvPr id="134" name="Google Shape;134;p21"/>
          <p:cNvPicPr preferRelativeResize="0"/>
          <p:nvPr/>
        </p:nvPicPr>
        <p:blipFill>
          <a:blip r:embed="rId9">
            <a:alphaModFix amt="72000"/>
          </a:blip>
          <a:stretch>
            <a:fillRect/>
          </a:stretch>
        </p:blipFill>
        <p:spPr>
          <a:xfrm rot="-257761">
            <a:off x="1809490" y="4058566"/>
            <a:ext cx="651048" cy="889788"/>
          </a:xfrm>
          <a:prstGeom prst="rect">
            <a:avLst/>
          </a:prstGeom>
          <a:noFill/>
          <a:ln>
            <a:noFill/>
          </a:ln>
        </p:spPr>
      </p:pic>
      <p:pic>
        <p:nvPicPr>
          <p:cNvPr id="135" name="Google Shape;135;p21"/>
          <p:cNvPicPr preferRelativeResize="0"/>
          <p:nvPr/>
        </p:nvPicPr>
        <p:blipFill>
          <a:blip r:embed="rId10">
            <a:alphaModFix/>
          </a:blip>
          <a:stretch>
            <a:fillRect/>
          </a:stretch>
        </p:blipFill>
        <p:spPr>
          <a:xfrm rot="-1408444">
            <a:off x="265501" y="2962401"/>
            <a:ext cx="707050" cy="728924"/>
          </a:xfrm>
          <a:prstGeom prst="rect">
            <a:avLst/>
          </a:prstGeom>
          <a:noFill/>
          <a:ln>
            <a:noFill/>
          </a:ln>
        </p:spPr>
      </p:pic>
      <p:pic>
        <p:nvPicPr>
          <p:cNvPr id="136" name="Google Shape;136;p21"/>
          <p:cNvPicPr preferRelativeResize="0"/>
          <p:nvPr/>
        </p:nvPicPr>
        <p:blipFill>
          <a:blip r:embed="rId11">
            <a:alphaModFix/>
          </a:blip>
          <a:stretch>
            <a:fillRect/>
          </a:stretch>
        </p:blipFill>
        <p:spPr>
          <a:xfrm rot="849750">
            <a:off x="3674624" y="1546211"/>
            <a:ext cx="811277" cy="80458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