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91" r:id="rId3"/>
    <p:sldId id="394" r:id="rId4"/>
    <p:sldId id="395" r:id="rId5"/>
    <p:sldId id="386" r:id="rId6"/>
    <p:sldId id="396" r:id="rId7"/>
    <p:sldId id="397" r:id="rId8"/>
    <p:sldId id="387" r:id="rId9"/>
    <p:sldId id="388" r:id="rId10"/>
    <p:sldId id="389" r:id="rId11"/>
    <p:sldId id="390" r:id="rId12"/>
    <p:sldId id="398" r:id="rId13"/>
    <p:sldId id="400" r:id="rId14"/>
    <p:sldId id="401" r:id="rId15"/>
    <p:sldId id="392" r:id="rId16"/>
    <p:sldId id="399" r:id="rId17"/>
    <p:sldId id="383" r:id="rId18"/>
    <p:sldId id="381" r:id="rId19"/>
    <p:sldId id="373" r:id="rId20"/>
    <p:sldId id="257" r:id="rId21"/>
    <p:sldId id="258" r:id="rId22"/>
    <p:sldId id="402" r:id="rId23"/>
    <p:sldId id="403" r:id="rId24"/>
    <p:sldId id="404" r:id="rId25"/>
    <p:sldId id="338" r:id="rId26"/>
    <p:sldId id="40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schroed@ude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wYvQRLfek&amp;feature=youtu.be" TargetMode="External"/><Relationship Id="rId2" Type="http://schemas.openxmlformats.org/officeDocument/2006/relationships/hyperlink" Target="https://guides.lib.udel.edu/c.php?g=838451&amp;p=71459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c6H881T0_k&amp;feature=youtu.be" TargetMode="External"/><Relationship Id="rId5" Type="http://schemas.openxmlformats.org/officeDocument/2006/relationships/hyperlink" Target="https://www.youtube.com/watch?v=TAvyHn1mZs8&amp;feature=youtu.be" TargetMode="External"/><Relationship Id="rId4" Type="http://schemas.openxmlformats.org/officeDocument/2006/relationships/hyperlink" Target="https://www.youtube.com/watch?v=Pnbi6gOMfDU&amp;feature=youtu.b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E81C-E0EA-7C42-B3ED-9F037BCB7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Dance for the Camera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8D982-5111-AD42-B425-8C07C05C6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 State Arts Day – October 8, 2021</a:t>
            </a:r>
          </a:p>
        </p:txBody>
      </p:sp>
    </p:spTree>
    <p:extLst>
      <p:ext uri="{BB962C8B-B14F-4D97-AF65-F5344CB8AC3E}">
        <p14:creationId xmlns:p14="http://schemas.microsoft.com/office/powerpoint/2010/main" val="88790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2813-3DB1-5144-AE16-6E4ED2CB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D3EF5-521D-AE46-AFCC-0C09515D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Examples: an existing piece of music; certain types of sound; or the relationship between sound and visual images.</a:t>
            </a:r>
          </a:p>
          <a:p>
            <a:endParaRPr lang="en-US" sz="3000" dirty="0"/>
          </a:p>
          <a:p>
            <a:r>
              <a:rPr lang="en-US" sz="3000" dirty="0"/>
              <a:t>Even if your idea is not an aural one from very early on you must think about how you will use sound in your project!</a:t>
            </a:r>
          </a:p>
        </p:txBody>
      </p:sp>
    </p:spTree>
    <p:extLst>
      <p:ext uri="{BB962C8B-B14F-4D97-AF65-F5344CB8AC3E}">
        <p14:creationId xmlns:p14="http://schemas.microsoft.com/office/powerpoint/2010/main" val="230870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95"/>
    </mc:Choice>
    <mc:Fallback xmlns="">
      <p:transition spd="slow" advTm="3959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5375-587E-9146-8A37-ACC29AF1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2EC5-B157-9447-8BC1-24A45B1C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1) What do you want to communicate?</a:t>
            </a:r>
          </a:p>
          <a:p>
            <a:endParaRPr lang="en-US" sz="3000" dirty="0"/>
          </a:p>
          <a:p>
            <a:r>
              <a:rPr lang="en-US" sz="3000" dirty="0"/>
              <a:t>2) Are you interested in passing on a specific message or in telling a story?</a:t>
            </a:r>
          </a:p>
          <a:p>
            <a:endParaRPr lang="en-US" sz="3000" dirty="0"/>
          </a:p>
          <a:p>
            <a:r>
              <a:rPr lang="en-US" sz="3000" dirty="0"/>
              <a:t>3) Do you want to create beauty or focus on the difficult and dark areas of life? </a:t>
            </a:r>
          </a:p>
          <a:p>
            <a:endParaRPr lang="en-US" sz="3000" dirty="0"/>
          </a:p>
          <a:p>
            <a:r>
              <a:rPr lang="en-US" sz="3000" dirty="0"/>
              <a:t>4) Do you want to combine different ideas, thoughts and feelings in your work?</a:t>
            </a:r>
          </a:p>
        </p:txBody>
      </p:sp>
    </p:spTree>
    <p:extLst>
      <p:ext uri="{BB962C8B-B14F-4D97-AF65-F5344CB8AC3E}">
        <p14:creationId xmlns:p14="http://schemas.microsoft.com/office/powerpoint/2010/main" val="5067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40"/>
    </mc:Choice>
    <mc:Fallback xmlns="">
      <p:transition spd="slow" advTm="2584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74DA-9DEB-E74E-B836-FEFB4FE8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DFF2-6B09-884D-9F48-37C3BCFA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/>
              <a:t>A treatment is a clear sense of the essence of the film.</a:t>
            </a:r>
          </a:p>
          <a:p>
            <a:endParaRPr lang="en-US" sz="3000" dirty="0"/>
          </a:p>
          <a:p>
            <a:r>
              <a:rPr lang="en-US" sz="3000" dirty="0"/>
              <a:t>What is it about?</a:t>
            </a:r>
          </a:p>
          <a:p>
            <a:endParaRPr lang="en-US" sz="3000" dirty="0"/>
          </a:p>
          <a:p>
            <a:r>
              <a:rPr lang="en-US" sz="3000" dirty="0"/>
              <a:t>What will it look and sound like?</a:t>
            </a:r>
          </a:p>
          <a:p>
            <a:endParaRPr lang="en-US" sz="3000" dirty="0"/>
          </a:p>
          <a:p>
            <a:r>
              <a:rPr lang="en-US" sz="3000" dirty="0"/>
              <a:t>What is the atmosphere? Tone and quality?</a:t>
            </a:r>
          </a:p>
          <a:p>
            <a:endParaRPr lang="en-US" sz="3000" dirty="0"/>
          </a:p>
          <a:p>
            <a:r>
              <a:rPr lang="en-US" sz="3000" dirty="0"/>
              <a:t>It should describe the approach you plan to take for your work.</a:t>
            </a:r>
          </a:p>
        </p:txBody>
      </p:sp>
    </p:spTree>
    <p:extLst>
      <p:ext uri="{BB962C8B-B14F-4D97-AF65-F5344CB8AC3E}">
        <p14:creationId xmlns:p14="http://schemas.microsoft.com/office/powerpoint/2010/main" val="27704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98"/>
    </mc:Choice>
    <mc:Fallback xmlns="">
      <p:transition spd="slow" advTm="4569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A74DA-9DEB-E74E-B836-FEFB4FE8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</a:t>
            </a:r>
            <a:r>
              <a:rPr lang="en-US"/>
              <a:t>a Treatment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DFF2-6B09-884D-9F48-37C3BCFA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1) Who are these people on screen?</a:t>
            </a:r>
          </a:p>
          <a:p>
            <a:endParaRPr lang="en-US" sz="3000" dirty="0"/>
          </a:p>
          <a:p>
            <a:r>
              <a:rPr lang="en-US" sz="3000" dirty="0"/>
              <a:t>2) What are they doing?</a:t>
            </a:r>
          </a:p>
          <a:p>
            <a:endParaRPr lang="en-US" sz="3000" dirty="0"/>
          </a:p>
          <a:p>
            <a:r>
              <a:rPr lang="en-US" sz="3000" dirty="0"/>
              <a:t>3) Why are they doing it?</a:t>
            </a:r>
          </a:p>
          <a:p>
            <a:endParaRPr lang="en-US" sz="3000" dirty="0"/>
          </a:p>
          <a:p>
            <a:r>
              <a:rPr lang="en-US" sz="3000" dirty="0"/>
              <a:t>4) Where are they?</a:t>
            </a:r>
          </a:p>
          <a:p>
            <a:endParaRPr lang="en-US" sz="3000" dirty="0"/>
          </a:p>
          <a:p>
            <a:r>
              <a:rPr lang="en-US" sz="3000" dirty="0"/>
              <a:t>5) What are they wearing?</a:t>
            </a:r>
          </a:p>
        </p:txBody>
      </p:sp>
    </p:spTree>
    <p:extLst>
      <p:ext uri="{BB962C8B-B14F-4D97-AF65-F5344CB8AC3E}">
        <p14:creationId xmlns:p14="http://schemas.microsoft.com/office/powerpoint/2010/main" val="358277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98"/>
    </mc:Choice>
    <mc:Fallback xmlns="">
      <p:transition spd="slow" advTm="4569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830F-01CB-B649-ABD5-4F60540D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C22F-322A-1A47-820A-A2E302DB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Concise expression of the core idea</a:t>
            </a:r>
          </a:p>
          <a:p>
            <a:endParaRPr lang="en-US" sz="2800" dirty="0"/>
          </a:p>
          <a:p>
            <a:r>
              <a:rPr lang="en-US" sz="2800" dirty="0"/>
              <a:t>A description of the look and atmosphere of the work</a:t>
            </a:r>
          </a:p>
          <a:p>
            <a:endParaRPr lang="en-US" sz="2800" dirty="0"/>
          </a:p>
          <a:p>
            <a:r>
              <a:rPr lang="en-US" sz="2800" dirty="0"/>
              <a:t>An idea of the structure of the video dance</a:t>
            </a:r>
          </a:p>
          <a:p>
            <a:endParaRPr lang="en-US" sz="2800" dirty="0"/>
          </a:p>
          <a:p>
            <a:r>
              <a:rPr lang="en-US" sz="2800" dirty="0"/>
              <a:t>The proposed length of the work</a:t>
            </a:r>
          </a:p>
          <a:p>
            <a:endParaRPr lang="en-US" sz="2800" dirty="0"/>
          </a:p>
          <a:p>
            <a:r>
              <a:rPr lang="en-US" sz="2800" dirty="0"/>
              <a:t>A description of  the soundtrack</a:t>
            </a:r>
          </a:p>
          <a:p>
            <a:endParaRPr lang="en-US" sz="2800" dirty="0"/>
          </a:p>
          <a:p>
            <a:r>
              <a:rPr lang="en-US" sz="2800" dirty="0"/>
              <a:t>Names of collaborators and others who you plan to work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2237694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FFF4-530B-004B-843C-95E3CEC9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BE4F-7697-044E-9CD7-7567CE8AE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dirty="0"/>
              <a:t> The camera represents the viewers eyes!!!! </a:t>
            </a:r>
          </a:p>
        </p:txBody>
      </p:sp>
    </p:spTree>
    <p:extLst>
      <p:ext uri="{BB962C8B-B14F-4D97-AF65-F5344CB8AC3E}">
        <p14:creationId xmlns:p14="http://schemas.microsoft.com/office/powerpoint/2010/main" val="38498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02"/>
    </mc:Choice>
    <mc:Fallback xmlns="">
      <p:transition spd="slow" advTm="3040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BF37C-240F-8948-A4A5-6F7E575CE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Dance and the camera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93D6F-547A-EB42-AF34-23E256783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To where is my eye first drawn?</a:t>
            </a:r>
          </a:p>
          <a:p>
            <a:r>
              <a:rPr lang="en-US" sz="2400" dirty="0"/>
              <a:t>Where does it move to next?</a:t>
            </a:r>
          </a:p>
          <a:p>
            <a:r>
              <a:rPr lang="en-US" sz="2400" dirty="0"/>
              <a:t>What creates depth in the frame?</a:t>
            </a:r>
          </a:p>
          <a:p>
            <a:r>
              <a:rPr lang="en-US" sz="2400" dirty="0"/>
              <a:t>What effect does the use of light have in the frame?</a:t>
            </a:r>
          </a:p>
          <a:p>
            <a:r>
              <a:rPr lang="en-US" sz="2400" dirty="0"/>
              <a:t>What effect does movement to and from the frame have? </a:t>
            </a:r>
          </a:p>
          <a:p>
            <a:r>
              <a:rPr lang="en-US" sz="2400" dirty="0"/>
              <a:t>What effect does any movement across and through the frame have? </a:t>
            </a:r>
          </a:p>
          <a:p>
            <a:r>
              <a:rPr lang="en-US" sz="2400" dirty="0"/>
              <a:t>What effect does the movement of the frame have?</a:t>
            </a:r>
          </a:p>
          <a:p>
            <a:r>
              <a:rPr lang="en-US" sz="2400" dirty="0"/>
              <a:t>Is part of the frame filled by an object or some architecture? What effect does this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7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85"/>
    </mc:Choice>
    <mc:Fallback xmlns="">
      <p:transition spd="slow" advTm="107485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BF70-7B8D-5B41-9872-1B7EC854D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9618-DC65-C542-8538-3FAE3A6A8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Front</a:t>
            </a:r>
          </a:p>
          <a:p>
            <a:r>
              <a:rPr lang="en-US" sz="2800" dirty="0"/>
              <a:t>Behind</a:t>
            </a:r>
          </a:p>
          <a:p>
            <a:r>
              <a:rPr lang="en-US" sz="2800" dirty="0"/>
              <a:t>Below</a:t>
            </a:r>
          </a:p>
          <a:p>
            <a:r>
              <a:rPr lang="en-US" sz="2800" dirty="0"/>
              <a:t>Above</a:t>
            </a:r>
          </a:p>
          <a:p>
            <a:r>
              <a:rPr lang="en-US" sz="2800" dirty="0"/>
              <a:t>Any diagonal angle</a:t>
            </a:r>
          </a:p>
          <a:p>
            <a:r>
              <a:rPr lang="en-US" sz="2800" dirty="0"/>
              <a:t>Birds eye view</a:t>
            </a:r>
          </a:p>
          <a:p>
            <a:r>
              <a:rPr lang="en-US" sz="2800" dirty="0"/>
              <a:t>Worms eye view</a:t>
            </a:r>
          </a:p>
        </p:txBody>
      </p:sp>
    </p:spTree>
    <p:extLst>
      <p:ext uri="{BB962C8B-B14F-4D97-AF65-F5344CB8AC3E}">
        <p14:creationId xmlns:p14="http://schemas.microsoft.com/office/powerpoint/2010/main" val="37859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98"/>
    </mc:Choice>
    <mc:Fallback xmlns="">
      <p:transition spd="slow" advTm="3489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AF0F-B314-6A45-8232-1E590053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0DD9-140F-7744-8C0C-0E253FF20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Extreme wide shot</a:t>
            </a:r>
          </a:p>
          <a:p>
            <a:r>
              <a:rPr lang="en-US" sz="2800" dirty="0"/>
              <a:t>Wide shot</a:t>
            </a:r>
          </a:p>
          <a:p>
            <a:r>
              <a:rPr lang="en-US" sz="2800" dirty="0"/>
              <a:t>Medium wide shot</a:t>
            </a:r>
          </a:p>
          <a:p>
            <a:r>
              <a:rPr lang="en-US" sz="2800" dirty="0"/>
              <a:t>Mid shot</a:t>
            </a:r>
          </a:p>
          <a:p>
            <a:r>
              <a:rPr lang="en-US" sz="2800" dirty="0"/>
              <a:t>Medium close up</a:t>
            </a:r>
          </a:p>
          <a:p>
            <a:r>
              <a:rPr lang="en-US" sz="2800" dirty="0"/>
              <a:t>Close up</a:t>
            </a:r>
          </a:p>
          <a:p>
            <a:r>
              <a:rPr lang="en-US" sz="2800" dirty="0"/>
              <a:t>Big close up</a:t>
            </a:r>
          </a:p>
        </p:txBody>
      </p:sp>
    </p:spTree>
    <p:extLst>
      <p:ext uri="{BB962C8B-B14F-4D97-AF65-F5344CB8AC3E}">
        <p14:creationId xmlns:p14="http://schemas.microsoft.com/office/powerpoint/2010/main" val="384713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69"/>
    </mc:Choice>
    <mc:Fallback xmlns="">
      <p:transition spd="slow" advTm="6146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020E-4A2B-1442-87B3-0AFC4758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Group Project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F8606-DB46-AD4C-B2DB-E423775D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 a group, you will make your own dance for the camera.</a:t>
            </a:r>
          </a:p>
          <a:p>
            <a:pPr lvl="1"/>
            <a:r>
              <a:rPr lang="en-US" dirty="0"/>
              <a:t>Must be 3-5 minutes.</a:t>
            </a:r>
          </a:p>
          <a:p>
            <a:pPr lvl="1"/>
            <a:endParaRPr lang="en-US" dirty="0"/>
          </a:p>
          <a:p>
            <a:r>
              <a:rPr lang="en-US" sz="2800" dirty="0"/>
              <a:t>DUE via </a:t>
            </a:r>
            <a:r>
              <a:rPr lang="en-US" sz="2800" dirty="0" err="1"/>
              <a:t>dropbox</a:t>
            </a:r>
            <a:r>
              <a:rPr lang="en-US" sz="2800" dirty="0"/>
              <a:t> to </a:t>
            </a:r>
            <a:r>
              <a:rPr lang="en-US" sz="2800" dirty="0">
                <a:hlinkClick r:id="rId2"/>
              </a:rPr>
              <a:t>kschroed@udel.edu</a:t>
            </a:r>
            <a:r>
              <a:rPr lang="en-US" sz="2800" dirty="0"/>
              <a:t> by NOON on Wednesday, December 8</a:t>
            </a:r>
          </a:p>
          <a:p>
            <a:pPr marL="0" indent="0">
              <a:buNone/>
            </a:pPr>
            <a:r>
              <a:rPr lang="en-US" sz="2800" dirty="0"/>
              <a:t>		Must include: </a:t>
            </a:r>
          </a:p>
          <a:p>
            <a:pPr lvl="5"/>
            <a:r>
              <a:rPr lang="en-US" sz="2000" dirty="0"/>
              <a:t>Theme/story</a:t>
            </a:r>
          </a:p>
          <a:p>
            <a:pPr lvl="5"/>
            <a:r>
              <a:rPr lang="en-US" sz="2000" dirty="0"/>
              <a:t>Movement</a:t>
            </a:r>
          </a:p>
          <a:p>
            <a:pPr lvl="5"/>
            <a:r>
              <a:rPr lang="en-US" sz="2000" dirty="0"/>
              <a:t>Sound – music is optional</a:t>
            </a:r>
          </a:p>
          <a:p>
            <a:pPr lvl="5"/>
            <a:r>
              <a:rPr lang="en-US" sz="2000" dirty="0"/>
              <a:t>Video editing</a:t>
            </a:r>
          </a:p>
        </p:txBody>
      </p:sp>
    </p:spTree>
    <p:extLst>
      <p:ext uri="{BB962C8B-B14F-4D97-AF65-F5344CB8AC3E}">
        <p14:creationId xmlns:p14="http://schemas.microsoft.com/office/powerpoint/2010/main" val="185930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14"/>
    </mc:Choice>
    <mc:Fallback xmlns="">
      <p:transition spd="slow" advTm="815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BCC3-3D48-C649-9F12-9C5E606C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we make creative work…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E5524-66EB-B345-AB18-D37F27870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Intrigue</a:t>
            </a:r>
          </a:p>
          <a:p>
            <a:r>
              <a:rPr lang="en-US" sz="2800" dirty="0"/>
              <a:t>Fascinate</a:t>
            </a:r>
          </a:p>
          <a:p>
            <a:r>
              <a:rPr lang="en-US" sz="2800" dirty="0"/>
              <a:t>Entertain</a:t>
            </a:r>
          </a:p>
          <a:p>
            <a:r>
              <a:rPr lang="en-US" sz="2800" dirty="0"/>
              <a:t>Inspire</a:t>
            </a:r>
          </a:p>
          <a:p>
            <a:r>
              <a:rPr lang="en-US" sz="2800" dirty="0"/>
              <a:t>Challenge</a:t>
            </a:r>
          </a:p>
          <a:p>
            <a:r>
              <a:rPr lang="en-US" sz="2800" dirty="0"/>
              <a:t>Provoke </a:t>
            </a:r>
          </a:p>
          <a:p>
            <a:r>
              <a:rPr lang="en-US" sz="2800" dirty="0"/>
              <a:t>And most importantly…..COMMUNICATE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5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E18C-B780-C543-8076-6BBE3338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C3C1-7CF8-BC47-8476-CE64DAE2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Length – 3 -5 minutes</a:t>
            </a:r>
          </a:p>
          <a:p>
            <a:endParaRPr lang="en-US" sz="2800" dirty="0"/>
          </a:p>
          <a:p>
            <a:r>
              <a:rPr lang="en-US" sz="2800" dirty="0"/>
              <a:t>Film should include a title</a:t>
            </a:r>
          </a:p>
          <a:p>
            <a:endParaRPr lang="en-US" sz="2800" dirty="0"/>
          </a:p>
          <a:p>
            <a:r>
              <a:rPr lang="en-US" sz="2800" dirty="0"/>
              <a:t>Clear Idea (theme, story, formal, visual, aural)</a:t>
            </a:r>
          </a:p>
          <a:p>
            <a:endParaRPr lang="en-US" sz="2800" dirty="0"/>
          </a:p>
          <a:p>
            <a:r>
              <a:rPr lang="en-US" sz="2800" dirty="0"/>
              <a:t>Developed beginning, middle,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8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48"/>
    </mc:Choice>
    <mc:Fallback xmlns="">
      <p:transition spd="slow" advTm="4584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B9C1-8E96-A445-9BA2-B20DCAA3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57B65-9C4A-C640-8A5A-4E88D5C8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Movement</a:t>
            </a:r>
          </a:p>
          <a:p>
            <a:endParaRPr lang="en-US" sz="2800" dirty="0"/>
          </a:p>
          <a:p>
            <a:r>
              <a:rPr lang="en-US" sz="2800" dirty="0"/>
              <a:t>Sound is required (MUSIC OPTIONAL)</a:t>
            </a:r>
          </a:p>
          <a:p>
            <a:endParaRPr lang="en-US" sz="2800" dirty="0"/>
          </a:p>
          <a:p>
            <a:r>
              <a:rPr lang="en-US" sz="2800" dirty="0"/>
              <a:t>Video Editing</a:t>
            </a:r>
          </a:p>
          <a:p>
            <a:endParaRPr lang="en-US" sz="2800" dirty="0"/>
          </a:p>
          <a:p>
            <a:r>
              <a:rPr lang="en-US" sz="2800" dirty="0"/>
              <a:t>Ending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32"/>
    </mc:Choice>
    <mc:Fallback xmlns="">
      <p:transition spd="slow" advTm="9733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6AB5-E6DD-2141-AC57-49FBB685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4231B-494D-E549-83D7-3BFC164AE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Individual Assignments</a:t>
            </a:r>
          </a:p>
          <a:p>
            <a:endParaRPr lang="en-US" sz="2400" dirty="0"/>
          </a:p>
          <a:p>
            <a:r>
              <a:rPr lang="en-US" sz="2400" dirty="0"/>
              <a:t>Group Work &amp; Check Ins</a:t>
            </a:r>
          </a:p>
          <a:p>
            <a:endParaRPr lang="en-US" sz="2400" dirty="0"/>
          </a:p>
          <a:p>
            <a:r>
              <a:rPr lang="en-US" sz="2400" dirty="0"/>
              <a:t>Designated outside of class time devoted to this project</a:t>
            </a:r>
          </a:p>
          <a:p>
            <a:endParaRPr lang="en-US" sz="2400" dirty="0"/>
          </a:p>
          <a:p>
            <a:r>
              <a:rPr lang="en-US" sz="2400" dirty="0"/>
              <a:t>12/10 Attendance is MANDATORY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44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E742-6D3A-0845-88B8-31A69469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0E56-30F0-1845-92E8-C9520E3C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Graded on a points system (a rubric will be provided)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Individual</a:t>
            </a:r>
          </a:p>
          <a:p>
            <a:pPr lvl="1"/>
            <a:r>
              <a:rPr lang="en-US" sz="3200" dirty="0"/>
              <a:t>Group</a:t>
            </a:r>
          </a:p>
          <a:p>
            <a:pPr lvl="1"/>
            <a:r>
              <a:rPr lang="en-US" sz="3200" dirty="0"/>
              <a:t>Film - rated by peers</a:t>
            </a:r>
          </a:p>
          <a:p>
            <a:pPr lvl="1"/>
            <a:r>
              <a:rPr lang="en-US" sz="3200" dirty="0"/>
              <a:t>Film - rated by Professor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86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A4E5-C751-7F46-ACDC-8403306D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32486-2D1A-9C4D-A520-3B6290423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Film Categories: </a:t>
            </a:r>
          </a:p>
          <a:p>
            <a:pPr lvl="5"/>
            <a:r>
              <a:rPr lang="en-US" sz="2000" dirty="0"/>
              <a:t>Title</a:t>
            </a:r>
          </a:p>
          <a:p>
            <a:pPr lvl="5"/>
            <a:r>
              <a:rPr lang="en-US" sz="2000" dirty="0"/>
              <a:t>Theme/story – concept; development; performance</a:t>
            </a:r>
          </a:p>
          <a:p>
            <a:pPr lvl="5"/>
            <a:r>
              <a:rPr lang="en-US" sz="2000" dirty="0"/>
              <a:t>Movement – how does movement communicate concept?; development; final “polished” product</a:t>
            </a:r>
          </a:p>
          <a:p>
            <a:pPr lvl="5"/>
            <a:r>
              <a:rPr lang="en-US" sz="2000" dirty="0"/>
              <a:t>Sound (music is optional) – quality; editing; does it support/enhance concept?</a:t>
            </a:r>
          </a:p>
          <a:p>
            <a:pPr lvl="5"/>
            <a:r>
              <a:rPr lang="en-US" sz="2000" dirty="0"/>
              <a:t>Video editing – direction; film quality; transitions; sound engineering</a:t>
            </a:r>
          </a:p>
          <a:p>
            <a:pPr lvl="5"/>
            <a:r>
              <a:rPr lang="en-US" sz="2000" dirty="0"/>
              <a:t>Extra Credit = ending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64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7615-EFB4-A14E-B3F8-C32EC1BF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editing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18922-C1B1-634F-93A9-AFE0D4BC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UD Library – Student Multimedia Design Center:</a:t>
            </a:r>
          </a:p>
          <a:p>
            <a:pPr lvl="1"/>
            <a:r>
              <a:rPr lang="en-US" dirty="0"/>
              <a:t> </a:t>
            </a:r>
            <a:r>
              <a:rPr lang="en-US" sz="1800" dirty="0">
                <a:hlinkClick r:id="rId2"/>
              </a:rPr>
              <a:t>https://guides.lib.udel.edu/c.php?g=838451&amp;p=7145949</a:t>
            </a:r>
            <a:endParaRPr lang="en-US" sz="1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dirty="0"/>
              <a:t>Video creation/editing software links to help those who do not have access to iMovie: </a:t>
            </a:r>
          </a:p>
          <a:p>
            <a:pPr lvl="1"/>
            <a:r>
              <a:rPr lang="en-US" sz="1800" dirty="0">
                <a:hlinkClick r:id="rId3"/>
              </a:rPr>
              <a:t>https://www.youtube.com/watch?v=f1wYvQRLfek&amp;feature=youtu.be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https://www.youtube.com/watch?v=Pnbi6gOMfDU&amp;feature=youtu.be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https://www.youtube.com/watch?v=TAvyHn1mZs8&amp;feature=youtu.be</a:t>
            </a:r>
            <a:endParaRPr lang="en-US" sz="18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dirty="0"/>
              <a:t>iMovie Tutorial:</a:t>
            </a:r>
          </a:p>
          <a:p>
            <a:pPr lvl="1"/>
            <a:r>
              <a:rPr lang="en-US" sz="1800" dirty="0">
                <a:hlinkClick r:id="rId6"/>
              </a:rPr>
              <a:t>https://www.youtube.com/watch?v=Fc6H881T0_k&amp;feature=youtu.be</a:t>
            </a:r>
            <a:br>
              <a:rPr lang="en-US" sz="1800" dirty="0"/>
            </a:br>
            <a:r>
              <a:rPr lang="en-US" sz="1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632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85"/>
    </mc:Choice>
    <mc:Fallback xmlns="">
      <p:transition spd="slow" advTm="42985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0887-842E-3144-A313-028D8B42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49A0-8EAB-5841-8971-3764A149E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Kimberly Schroeder – </a:t>
            </a:r>
            <a:r>
              <a:rPr lang="en-US" sz="3600" dirty="0" err="1"/>
              <a:t>kschroed@udel.edu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628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E970-6CBF-D848-A5C8-DEF329C5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it communicates is up to you!</a:t>
            </a:r>
          </a:p>
        </p:txBody>
      </p:sp>
    </p:spTree>
    <p:extLst>
      <p:ext uri="{BB962C8B-B14F-4D97-AF65-F5344CB8AC3E}">
        <p14:creationId xmlns:p14="http://schemas.microsoft.com/office/powerpoint/2010/main" val="389280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E970-6CBF-D848-A5C8-DEF329C5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07" y="1769424"/>
            <a:ext cx="10146186" cy="1344598"/>
          </a:xfrm>
        </p:spPr>
        <p:txBody>
          <a:bodyPr>
            <a:normAutofit/>
          </a:bodyPr>
          <a:lstStyle/>
          <a:p>
            <a:r>
              <a:rPr lang="en-US" dirty="0"/>
              <a:t>Your intention is the core idea of your work</a:t>
            </a:r>
          </a:p>
        </p:txBody>
      </p:sp>
    </p:spTree>
    <p:extLst>
      <p:ext uri="{BB962C8B-B14F-4D97-AF65-F5344CB8AC3E}">
        <p14:creationId xmlns:p14="http://schemas.microsoft.com/office/powerpoint/2010/main" val="74597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DB29-8C8B-494C-8CF0-16000EAD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4E60E-ED15-A14F-BB37-9C5F504AF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Themes</a:t>
            </a:r>
          </a:p>
          <a:p>
            <a:r>
              <a:rPr lang="en-US" sz="4000" dirty="0"/>
              <a:t>Stories</a:t>
            </a:r>
          </a:p>
          <a:p>
            <a:r>
              <a:rPr lang="en-US" sz="4000" dirty="0"/>
              <a:t>Formal</a:t>
            </a:r>
          </a:p>
          <a:p>
            <a:r>
              <a:rPr lang="en-US" sz="4000" dirty="0"/>
              <a:t>Visual</a:t>
            </a:r>
          </a:p>
          <a:p>
            <a:r>
              <a:rPr lang="en-US" sz="4000" dirty="0"/>
              <a:t>Aural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84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23"/>
    </mc:Choice>
    <mc:Fallback xmlns="">
      <p:transition spd="slow" advTm="4312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DB29-8C8B-494C-8CF0-16000EAD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4E60E-ED15-A14F-BB37-9C5F504AF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theme of a work is a single idea to which all aspects of the work relate.</a:t>
            </a:r>
          </a:p>
          <a:p>
            <a:endParaRPr lang="en-US" sz="3200" dirty="0"/>
          </a:p>
          <a:p>
            <a:r>
              <a:rPr lang="en-US" sz="3200" dirty="0"/>
              <a:t>Themes can be emotional, experiential, symbolic, physical, action based</a:t>
            </a:r>
          </a:p>
        </p:txBody>
      </p:sp>
    </p:spTree>
    <p:extLst>
      <p:ext uri="{BB962C8B-B14F-4D97-AF65-F5344CB8AC3E}">
        <p14:creationId xmlns:p14="http://schemas.microsoft.com/office/powerpoint/2010/main" val="395405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23"/>
    </mc:Choice>
    <mc:Fallback xmlns="">
      <p:transition spd="slow" advTm="4312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3709-CD1D-6041-A473-4C910D61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EFFFF-208B-9341-AA02-F46F5EA46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Describes a sequence of events.</a:t>
            </a:r>
          </a:p>
          <a:p>
            <a:endParaRPr lang="en-US" sz="3200" dirty="0"/>
          </a:p>
          <a:p>
            <a:r>
              <a:rPr lang="en-US" sz="3200" dirty="0"/>
              <a:t>Most often, stories are about characters in specific situations and their interaction and developing relationships with other characters.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0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579C-EEF3-AD49-AD0E-235E076E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6880B-D029-FC46-8FE3-CDF980AE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Formal ideas are inspired by the technical and creative possibilities of the medium.</a:t>
            </a:r>
          </a:p>
          <a:p>
            <a:endParaRPr lang="en-US" sz="3200" dirty="0"/>
          </a:p>
          <a:p>
            <a:r>
              <a:rPr lang="en-US" sz="3200" dirty="0"/>
              <a:t>Formal ideas can often be kicked off by questions.</a:t>
            </a:r>
          </a:p>
          <a:p>
            <a:pPr lvl="1"/>
            <a:r>
              <a:rPr lang="en-US" sz="2800" dirty="0"/>
              <a:t>What happens if the camera is always in motion?</a:t>
            </a:r>
          </a:p>
          <a:p>
            <a:pPr lvl="1"/>
            <a:r>
              <a:rPr lang="en-US" sz="2800" dirty="0"/>
              <a:t>How do we represent speed on screen?</a:t>
            </a:r>
          </a:p>
        </p:txBody>
      </p:sp>
    </p:spTree>
    <p:extLst>
      <p:ext uri="{BB962C8B-B14F-4D97-AF65-F5344CB8AC3E}">
        <p14:creationId xmlns:p14="http://schemas.microsoft.com/office/powerpoint/2010/main" val="296982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39"/>
    </mc:Choice>
    <mc:Fallback xmlns="">
      <p:transition spd="slow" advTm="2053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521E-AC23-BA4A-8006-98245D5E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9350-E9D9-2E4C-944F-21FA2E683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1660"/>
            <a:ext cx="10820400" cy="4024125"/>
          </a:xfrm>
        </p:spPr>
        <p:txBody>
          <a:bodyPr>
            <a:noAutofit/>
          </a:bodyPr>
          <a:lstStyle/>
          <a:p>
            <a:r>
              <a:rPr lang="en-US" sz="3000" dirty="0"/>
              <a:t>A visual idea might also be the inspiration for your project.</a:t>
            </a:r>
          </a:p>
          <a:p>
            <a:endParaRPr lang="en-US" sz="3000" dirty="0"/>
          </a:p>
          <a:p>
            <a:r>
              <a:rPr lang="en-US" sz="3000" dirty="0"/>
              <a:t>Things might include: a particular location (beach or a flight of stairs), a specific object (piece of furniture or a car), a piece of clothing (a pair of gloves)</a:t>
            </a:r>
          </a:p>
          <a:p>
            <a:endParaRPr lang="en-US" sz="3000" dirty="0"/>
          </a:p>
          <a:p>
            <a:r>
              <a:rPr lang="en-US" sz="3000" dirty="0"/>
              <a:t>It can even be an interest in exploring the quality of particular colors and texture as created through movement on the screen.</a:t>
            </a:r>
          </a:p>
        </p:txBody>
      </p:sp>
    </p:spTree>
    <p:extLst>
      <p:ext uri="{BB962C8B-B14F-4D97-AF65-F5344CB8AC3E}">
        <p14:creationId xmlns:p14="http://schemas.microsoft.com/office/powerpoint/2010/main" val="38939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10"/>
    </mc:Choice>
    <mc:Fallback xmlns="">
      <p:transition spd="slow" advTm="27410"/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88265</TotalTime>
  <Words>870</Words>
  <Application>Microsoft Macintosh PowerPoint</Application>
  <PresentationFormat>Widescreen</PresentationFormat>
  <Paragraphs>180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Vapor Trail</vt:lpstr>
      <vt:lpstr>Dance for the Camera</vt:lpstr>
      <vt:lpstr>When we make creative work…</vt:lpstr>
      <vt:lpstr>What it communicates is up to you!</vt:lpstr>
      <vt:lpstr>Your intention is the core idea of your work</vt:lpstr>
      <vt:lpstr>Starting points</vt:lpstr>
      <vt:lpstr>Themes</vt:lpstr>
      <vt:lpstr>Stories</vt:lpstr>
      <vt:lpstr>Formal</vt:lpstr>
      <vt:lpstr>Visual</vt:lpstr>
      <vt:lpstr>Aural</vt:lpstr>
      <vt:lpstr>Creative process</vt:lpstr>
      <vt:lpstr>Write a Treatment</vt:lpstr>
      <vt:lpstr>Write a Treatment</vt:lpstr>
      <vt:lpstr>Treatment Checklist</vt:lpstr>
      <vt:lpstr>Important reminder</vt:lpstr>
      <vt:lpstr>Dance and the camera</vt:lpstr>
      <vt:lpstr>Angles</vt:lpstr>
      <vt:lpstr>Camera Vocabulary</vt:lpstr>
      <vt:lpstr>Final Group Project Details</vt:lpstr>
      <vt:lpstr>Requirements</vt:lpstr>
      <vt:lpstr>requirements</vt:lpstr>
      <vt:lpstr>requirements</vt:lpstr>
      <vt:lpstr>Grading</vt:lpstr>
      <vt:lpstr>Grading</vt:lpstr>
      <vt:lpstr>Video editing Requirements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for the Camera</dc:title>
  <dc:creator>Schroeder, Kimberly</dc:creator>
  <cp:lastModifiedBy>Schroeder, Kimberly</cp:lastModifiedBy>
  <cp:revision>9</cp:revision>
  <dcterms:created xsi:type="dcterms:W3CDTF">2021-06-23T13:25:01Z</dcterms:created>
  <dcterms:modified xsi:type="dcterms:W3CDTF">2021-10-13T18:45:34Z</dcterms:modified>
</cp:coreProperties>
</file>