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</p:sldMasterIdLst>
  <p:sldIdLst>
    <p:sldId id="256" r:id="rId2"/>
    <p:sldId id="257" r:id="rId3"/>
    <p:sldId id="308" r:id="rId4"/>
    <p:sldId id="309" r:id="rId5"/>
    <p:sldId id="259" r:id="rId6"/>
    <p:sldId id="268" r:id="rId7"/>
    <p:sldId id="300" r:id="rId8"/>
    <p:sldId id="301" r:id="rId9"/>
    <p:sldId id="311" r:id="rId10"/>
    <p:sldId id="302" r:id="rId11"/>
    <p:sldId id="306" r:id="rId12"/>
    <p:sldId id="258" r:id="rId13"/>
    <p:sldId id="30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AA7735-EB94-4FC2-800D-1B04E36F5ADE}" v="220" dt="2020-08-01T15:28:51.3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4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194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298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495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8820" y="4537309"/>
            <a:ext cx="9384760" cy="915873"/>
          </a:xfrm>
        </p:spPr>
        <p:txBody>
          <a:bodyPr anchor="b">
            <a:normAutofit/>
          </a:bodyPr>
          <a:lstStyle>
            <a:lvl1pPr>
              <a:defRPr sz="400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SECTION DIVIDER SLIDE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BAA4CC-3D2B-49F9-B077-001CA4738B89}"/>
              </a:ext>
            </a:extLst>
          </p:cNvPr>
          <p:cNvSpPr/>
          <p:nvPr userDrawn="1"/>
        </p:nvSpPr>
        <p:spPr>
          <a:xfrm>
            <a:off x="0" y="0"/>
            <a:ext cx="12192000" cy="4446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453F6-9CD2-44E4-BBC5-2899F0ED8F61}" type="datetime1">
              <a:rPr lang="en-US" smtClean="0"/>
              <a:t>8/3/20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8819" y="6159402"/>
            <a:ext cx="2616158" cy="38420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2523DB2-F162-4E92-B6E1-B5E87D5D8ACF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16CC9B7-E806-4C95-96A5-EEEEBB4E99A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98820" y="5702936"/>
            <a:ext cx="9384760" cy="52693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95F7760-B839-4F89-B618-3371C8B08414}"/>
              </a:ext>
            </a:extLst>
          </p:cNvPr>
          <p:cNvCxnSpPr/>
          <p:nvPr userDrawn="1"/>
        </p:nvCxnSpPr>
        <p:spPr>
          <a:xfrm>
            <a:off x="1838883" y="5560637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607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1" y="458919"/>
            <a:ext cx="9971159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1" y="3133484"/>
            <a:ext cx="10515600" cy="24279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1783-EEF8-44D1-A300-8D20A32BB2D3}" type="datetime1">
              <a:rPr lang="en-US" smtClean="0"/>
              <a:t>8/3/20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687289" y="0"/>
            <a:ext cx="72000" cy="12710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068863" y="1528464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29641" y="1669110"/>
            <a:ext cx="9971158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250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40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8771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045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154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387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639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04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892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8/3/20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7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15" r:id="rId7"/>
    <p:sldLayoutId id="2147483716" r:id="rId8"/>
    <p:sldLayoutId id="2147483717" r:id="rId9"/>
    <p:sldLayoutId id="2147483718" r:id="rId10"/>
    <p:sldLayoutId id="2147483725" r:id="rId11"/>
    <p:sldLayoutId id="2147483727" r:id="rId12"/>
    <p:sldLayoutId id="214748372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menschen-personen-mann-frau-467438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www.koinovacance.org/blog/?p=256" TargetMode="External"/><Relationship Id="rId7" Type="http://schemas.openxmlformats.org/officeDocument/2006/relationships/hyperlink" Target="https://creativecommons.org/licenses/by/3.0/" TargetMode="External"/><Relationship Id="rId12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order.uprintinvitations.com/Invitations-Boys/Hip-Hop-Dance-Birthday-Invitation.htm" TargetMode="External"/><Relationship Id="rId11" Type="http://schemas.openxmlformats.org/officeDocument/2006/relationships/hyperlink" Target="https://commons.wikimedia.org/wiki/File:Bulinya_-_Dance.jpg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7.jpg"/><Relationship Id="rId4" Type="http://schemas.openxmlformats.org/officeDocument/2006/relationships/hyperlink" Target="https://creativecommons.org/licenses/by-nc/3.0/" TargetMode="External"/><Relationship Id="rId9" Type="http://schemas.openxmlformats.org/officeDocument/2006/relationships/hyperlink" Target="https://order.uprintinvitations.com/Invitations-Boys/Hip-Hop-Dance-Birthday-Invitation.htm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Rhumba" TargetMode="External"/><Relationship Id="rId13" Type="http://schemas.openxmlformats.org/officeDocument/2006/relationships/hyperlink" Target="https://flickr.com/photos/invitesbybubbles/5587145741" TargetMode="External"/><Relationship Id="rId3" Type="http://schemas.openxmlformats.org/officeDocument/2006/relationships/hyperlink" Target="https://en.wikipedia.org/wiki/Cakewalk" TargetMode="External"/><Relationship Id="rId7" Type="http://schemas.openxmlformats.org/officeDocument/2006/relationships/image" Target="../media/image10.JPG"/><Relationship Id="rId12" Type="http://schemas.openxmlformats.org/officeDocument/2006/relationships/image" Target="../media/image12.jp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fi.wikipedia.org/wiki/Mambo_Open_Source" TargetMode="External"/><Relationship Id="rId11" Type="http://schemas.openxmlformats.org/officeDocument/2006/relationships/hyperlink" Target="https://creativecommons.org/licenses/by-nc/3.0/" TargetMode="External"/><Relationship Id="rId5" Type="http://schemas.openxmlformats.org/officeDocument/2006/relationships/image" Target="../media/image9.png"/><Relationship Id="rId10" Type="http://schemas.openxmlformats.org/officeDocument/2006/relationships/hyperlink" Target="https://www.knightfoundation.org/grants/2014998022/" TargetMode="External"/><Relationship Id="rId4" Type="http://schemas.openxmlformats.org/officeDocument/2006/relationships/hyperlink" Target="https://creativecommons.org/licenses/by-sa/3.0/" TargetMode="External"/><Relationship Id="rId9" Type="http://schemas.openxmlformats.org/officeDocument/2006/relationships/image" Target="../media/image11.jpg"/><Relationship Id="rId14" Type="http://schemas.openxmlformats.org/officeDocument/2006/relationships/hyperlink" Target="https://creativecommons.org/licenses/by-nc-nd/3.0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5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58EDD4-6CF8-2A4D-845E-DE0EAA938A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0136" y="590062"/>
            <a:ext cx="5141964" cy="2838938"/>
          </a:xfrm>
        </p:spPr>
        <p:txBody>
          <a:bodyPr>
            <a:normAutofit/>
          </a:bodyPr>
          <a:lstStyle/>
          <a:p>
            <a:r>
              <a:rPr lang="en-US" sz="4600">
                <a:solidFill>
                  <a:schemeClr val="bg1"/>
                </a:solidFill>
              </a:rPr>
              <a:t>Groundswell:  Dance as A Force for Social Change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904E93-0080-DA49-B3EA-6A5AF2322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0136" y="3505199"/>
            <a:ext cx="5141949" cy="119812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Delaware Dance Education Organization in Collaboration with the Partnership for arts and Culture</a:t>
            </a:r>
          </a:p>
        </p:txBody>
      </p:sp>
      <p:sp>
        <p:nvSpPr>
          <p:cNvPr id="33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7334" y="19317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16112" y="214158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1794" y="23854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" name="Picture 5" descr="A group of people walking on the floor&#10;&#10;Description automatically generated">
            <a:extLst>
              <a:ext uri="{FF2B5EF4-FFF2-40B4-BE49-F238E27FC236}">
                <a16:creationId xmlns:a16="http://schemas.microsoft.com/office/drawing/2014/main" id="{B636D0E2-3297-8C4A-A1D8-32FEF46BC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300" y="0"/>
            <a:ext cx="4711700" cy="3145059"/>
          </a:xfrm>
          <a:prstGeom prst="rect">
            <a:avLst/>
          </a:prstGeom>
        </p:spPr>
      </p:pic>
      <p:cxnSp>
        <p:nvCxnSpPr>
          <p:cNvPr id="36" name="Straight Connector 23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145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A38462A-08FB-4ED0-ADD2-207202B87C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3" r="-1" b="10065"/>
          <a:stretch/>
        </p:blipFill>
        <p:spPr>
          <a:xfrm>
            <a:off x="7395871" y="3676026"/>
            <a:ext cx="4711700" cy="26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34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CC513-CB42-7B47-8B08-0CDFB1D86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Recognizing Systematic Racism in Dance</a:t>
            </a:r>
            <a:br>
              <a:rPr lang="en-US" dirty="0"/>
            </a:br>
            <a:r>
              <a:rPr lang="en-US" sz="2000" dirty="0" err="1"/>
              <a:t>Seattledance.com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8B5D1-242D-8F47-AE52-E2E9A553DA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Beliefs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Ballet is the foundation of all dance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Assuming all dancers can afford classes, have access to transportation and purchase tickets to performances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Assuming that all POC are more interested in hip hop, than modern or ballet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BF0732-6817-D946-A4BF-DBAFEA3A42B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Teaching Practices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Requiring Black and Brown girls to wear pink tights and pink ballet shoes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Not including the cultural context of Ballet as an ethnic/folk dance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Making ballet and modern dance requirements for a dance degree but making jazz and hip hop electives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Valuing lines over rhythm , poise over grit, abstraction over substance.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Not teaching about the history of jazz and tap dance coming from the Black community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78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A4057-65F8-8C49-AF0A-B68AD44B8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Questions to Discuss via Poll and Small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02CFF-83B0-D549-9441-022ACA562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878" y="2114550"/>
            <a:ext cx="10515600" cy="3614738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342900" indent="-342900">
              <a:buAutoNum type="arabicPeriod"/>
            </a:pPr>
            <a:r>
              <a:rPr lang="en-US" sz="8600" b="1" dirty="0"/>
              <a:t>How can you give students opportunities to think about their own racial and ethnic identities?</a:t>
            </a:r>
          </a:p>
          <a:p>
            <a:pPr marL="342900" indent="-342900">
              <a:buAutoNum type="arabicPeriod"/>
            </a:pPr>
            <a:endParaRPr lang="en-US" sz="8600" b="1" dirty="0"/>
          </a:p>
          <a:p>
            <a:pPr marL="342900" indent="-342900">
              <a:buAutoNum type="arabicPeriod"/>
            </a:pPr>
            <a:r>
              <a:rPr lang="en-US" sz="8600" b="1" dirty="0"/>
              <a:t>Do you employ creative dance techniques to have students embody social issues, such as racism, sexism etc? Please explain</a:t>
            </a:r>
          </a:p>
          <a:p>
            <a:pPr marL="342900" indent="-342900">
              <a:buAutoNum type="arabicPeriod"/>
            </a:pPr>
            <a:endParaRPr lang="en-US" sz="8600" b="1" dirty="0"/>
          </a:p>
          <a:p>
            <a:pPr marL="342900" indent="-342900">
              <a:buAutoNum type="arabicPeriod"/>
            </a:pPr>
            <a:r>
              <a:rPr lang="en-US" sz="8600" b="1" dirty="0"/>
              <a:t> Do you provide students with the history and contributions of African Americans to jazz, hip-hop and tap dance? Please explain</a:t>
            </a:r>
          </a:p>
          <a:p>
            <a:pPr marL="342900" indent="-342900">
              <a:buAutoNum type="arabicPeriod"/>
            </a:pPr>
            <a:endParaRPr lang="en-US" sz="8600" b="1" dirty="0"/>
          </a:p>
          <a:p>
            <a:pPr marL="342900" indent="-342900">
              <a:buAutoNum type="arabicPeriod"/>
            </a:pPr>
            <a:r>
              <a:rPr lang="en-US" sz="8600" b="1" dirty="0"/>
              <a:t>When teaching dance do you make connections between the dance form  (ballet, modern, etc) and the cultural contexts? Please explain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1EA3AD0-A322-414A-B434-43A6E997525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428749" y="1669111"/>
            <a:ext cx="9472049" cy="115372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C1E10-76EA-7D4E-B19B-06D37663AA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93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0C0765-5A38-4A34-880C-9CC4C2E14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A10DE8-3C47-994D-AF1C-2549A8F7C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03" y="381935"/>
            <a:ext cx="5908006" cy="2344840"/>
          </a:xfrm>
        </p:spPr>
        <p:txBody>
          <a:bodyPr anchor="b">
            <a:normAutofit/>
          </a:bodyPr>
          <a:lstStyle/>
          <a:p>
            <a:endParaRPr lang="en-US" sz="6000"/>
          </a:p>
        </p:txBody>
      </p:sp>
      <p:sp>
        <p:nvSpPr>
          <p:cNvPr id="12" name="Graphic 15">
            <a:extLst>
              <a:ext uri="{FF2B5EF4-FFF2-40B4-BE49-F238E27FC236}">
                <a16:creationId xmlns:a16="http://schemas.microsoft.com/office/drawing/2014/main" id="{B7DA268A-F88C-4936-8401-97C8C9861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83023" y="133796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A959E-39A2-7A4B-8B4F-723270F58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03" y="3096039"/>
            <a:ext cx="5908007" cy="2888627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endParaRPr lang="en-US" sz="1800" b="1" i="1" dirty="0"/>
          </a:p>
          <a:p>
            <a:pPr marL="0" indent="0">
              <a:buNone/>
            </a:pPr>
            <a:r>
              <a:rPr lang="en-US" sz="3600" b="1" i="1" dirty="0"/>
              <a:t>Not everything that is faced can be changed, but nothing can be changed until it is faced” </a:t>
            </a:r>
            <a:r>
              <a:rPr lang="en-US" sz="3600" b="1" dirty="0"/>
              <a:t>James Baldwin</a:t>
            </a:r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6C5C4F-7670-7B40-A897-DF014AC1D9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2" r="29740" b="2"/>
          <a:stretch/>
        </p:blipFill>
        <p:spPr>
          <a:xfrm>
            <a:off x="8718823" y="3228975"/>
            <a:ext cx="2258281" cy="2258281"/>
          </a:xfrm>
          <a:custGeom>
            <a:avLst/>
            <a:gdLst/>
            <a:ahLst/>
            <a:cxnLst/>
            <a:rect l="l" t="t" r="r" b="b"/>
            <a:pathLst>
              <a:path w="2509736" h="2509736">
                <a:moveTo>
                  <a:pt x="1254868" y="0"/>
                </a:moveTo>
                <a:cubicBezTo>
                  <a:pt x="1947912" y="0"/>
                  <a:pt x="2509736" y="561824"/>
                  <a:pt x="2509736" y="1254868"/>
                </a:cubicBezTo>
                <a:cubicBezTo>
                  <a:pt x="2509736" y="1947912"/>
                  <a:pt x="1947912" y="2509736"/>
                  <a:pt x="1254868" y="2509736"/>
                </a:cubicBezTo>
                <a:cubicBezTo>
                  <a:pt x="561824" y="2509736"/>
                  <a:pt x="0" y="1947912"/>
                  <a:pt x="0" y="1254868"/>
                </a:cubicBezTo>
                <a:cubicBezTo>
                  <a:pt x="0" y="561824"/>
                  <a:pt x="561824" y="0"/>
                  <a:pt x="1254868" y="0"/>
                </a:cubicBezTo>
                <a:close/>
              </a:path>
            </a:pathLst>
          </a:custGeom>
        </p:spPr>
      </p:pic>
      <p:sp>
        <p:nvSpPr>
          <p:cNvPr id="14" name="Graphic 14">
            <a:extLst>
              <a:ext uri="{FF2B5EF4-FFF2-40B4-BE49-F238E27FC236}">
                <a16:creationId xmlns:a16="http://schemas.microsoft.com/office/drawing/2014/main" id="{2E48EAB8-CD1C-4BF5-A92C-BA11919E6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1803" y="156726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6">
            <a:extLst>
              <a:ext uri="{FF2B5EF4-FFF2-40B4-BE49-F238E27FC236}">
                <a16:creationId xmlns:a16="http://schemas.microsoft.com/office/drawing/2014/main" id="{F66F957D-AE64-4187-90D7-B24F1CC27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67483" y="2082408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0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170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C039A-3002-3044-A50A-2E87B739B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Thanks!!!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81877F4-B3FC-0D4A-9E3C-667CED073F3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0" dirty="0"/>
              <a:t>Delaware Dance Education Organization in Collaboration with the Partnership for Arts &amp; Culture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3B2D7B-48D4-1A4B-9EC4-CA0281FFE5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411A8D8A-30A1-5848-B90D-FF8EEF36E1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28391" y="2415699"/>
            <a:ext cx="4301284" cy="314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61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56ED39-15DA-3A41-8465-A27A8F7C5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76" y="1336390"/>
            <a:ext cx="6190412" cy="1182927"/>
          </a:xfrm>
        </p:spPr>
        <p:txBody>
          <a:bodyPr anchor="b">
            <a:normAutofit/>
          </a:bodyPr>
          <a:lstStyle/>
          <a:p>
            <a:endParaRPr lang="en-US" sz="540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FE897-358D-B145-BBF1-4FE5F87EB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2829330"/>
            <a:ext cx="6190412" cy="3344459"/>
          </a:xfrm>
        </p:spPr>
        <p:txBody>
          <a:bodyPr anchor="t">
            <a:normAutofit/>
          </a:bodyPr>
          <a:lstStyle/>
          <a:p>
            <a:r>
              <a:rPr lang="en-US" b="1" i="1" dirty="0"/>
              <a:t>Becoming antiracist requires every individual to choose every day to think, act and advocate for equality, which will require changing systems and policies that may have gone unexamined for a long time.</a:t>
            </a:r>
          </a:p>
          <a:p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CC282F-4656-CD4C-97FD-4BE9475274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2" r="29740" b="2"/>
          <a:stretch/>
        </p:blipFill>
        <p:spPr>
          <a:xfrm>
            <a:off x="8706914" y="2920468"/>
            <a:ext cx="3012696" cy="3012696"/>
          </a:xfrm>
          <a:custGeom>
            <a:avLst/>
            <a:gdLst/>
            <a:ahLst/>
            <a:cxnLst/>
            <a:rect l="l" t="t" r="r" b="b"/>
            <a:pathLst>
              <a:path w="2457864" h="2457864">
                <a:moveTo>
                  <a:pt x="1228932" y="0"/>
                </a:moveTo>
                <a:cubicBezTo>
                  <a:pt x="1907652" y="0"/>
                  <a:pt x="2457864" y="550212"/>
                  <a:pt x="2457864" y="1228932"/>
                </a:cubicBezTo>
                <a:cubicBezTo>
                  <a:pt x="2457864" y="1907652"/>
                  <a:pt x="1907652" y="2457864"/>
                  <a:pt x="1228932" y="2457864"/>
                </a:cubicBezTo>
                <a:cubicBezTo>
                  <a:pt x="550212" y="2457864"/>
                  <a:pt x="0" y="1907652"/>
                  <a:pt x="0" y="1228932"/>
                </a:cubicBezTo>
                <a:cubicBezTo>
                  <a:pt x="0" y="550212"/>
                  <a:pt x="550212" y="0"/>
                  <a:pt x="1228932" y="0"/>
                </a:cubicBezTo>
                <a:close/>
              </a:path>
            </a:pathLst>
          </a:custGeom>
        </p:spPr>
      </p:pic>
      <p:sp>
        <p:nvSpPr>
          <p:cNvPr id="25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6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17B0D-E133-4EA7-9C2C-AC0BA905F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09D8F-5F18-44E9-989C-750C2C6DD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40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4000" dirty="0">
                <a:ea typeface="+mn-lt"/>
                <a:cs typeface="+mn-lt"/>
              </a:rPr>
              <a:t>Authentically bringing traditionally excluded individuals and/or groups into processes, activities, and decision/policy making in a way that shares power. </a:t>
            </a:r>
            <a:endParaRPr lang="en-US" sz="4000"/>
          </a:p>
          <a:p>
            <a:pPr marL="0" indent="0">
              <a:buNone/>
            </a:pPr>
            <a:r>
              <a:rPr lang="en-US" sz="4000" dirty="0">
                <a:ea typeface="+mn-lt"/>
                <a:cs typeface="+mn-lt"/>
              </a:rPr>
              <a:t>  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133299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121FB-6D8B-4B6C-92BF-C932A05E2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Dance Scholar: </a:t>
            </a:r>
            <a:r>
              <a:rPr lang="en-US" sz="3600" dirty="0" err="1"/>
              <a:t>Nyama</a:t>
            </a:r>
            <a:r>
              <a:rPr lang="en-US" sz="3600" dirty="0"/>
              <a:t> McCarthy-Brown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1BEB8-9ED4-47DC-B2F1-5B5238E6F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ea typeface="+mn-lt"/>
                <a:cs typeface="+mn-lt"/>
              </a:rPr>
              <a:t>Critical Dance Pedagogy: thinking about what/who is supported in our studios?  And what/who is not. </a:t>
            </a:r>
            <a:endParaRPr lang="en-US" b="1"/>
          </a:p>
          <a:p>
            <a:endParaRPr lang="en-US" b="1" dirty="0">
              <a:ea typeface="+mn-lt"/>
              <a:cs typeface="+mn-lt"/>
            </a:endParaRPr>
          </a:p>
          <a:p>
            <a:r>
              <a:rPr lang="en-US" b="1" dirty="0">
                <a:ea typeface="+mn-lt"/>
                <a:cs typeface="+mn-lt"/>
              </a:rPr>
              <a:t>Culturally Relevant Teaching: teaching that affirms and celebrates the identities and cultures of the students in the room. </a:t>
            </a:r>
          </a:p>
          <a:p>
            <a:pPr marL="0" indent="0">
              <a:buNone/>
            </a:pPr>
            <a:endParaRPr lang="en-US" b="1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b="1" dirty="0">
                <a:ea typeface="+mn-lt"/>
                <a:cs typeface="+mn-lt"/>
              </a:rPr>
              <a:t>    </a:t>
            </a:r>
            <a:endParaRPr lang="en-US" b="1"/>
          </a:p>
          <a:p>
            <a:pPr marL="0" indent="0">
              <a:buNone/>
            </a:pPr>
            <a:r>
              <a:rPr lang="en-US" b="1" dirty="0">
                <a:ea typeface="+mn-lt"/>
                <a:cs typeface="+mn-lt"/>
              </a:rPr>
              <a:t>  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433227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106E0-1716-8E4D-A973-76937862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76735-D956-B248-8142-90FAF3109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We are a part of a Groundswell Movement in American History. The illumination of racial inequities revealed through the Black Lives Matter (BLM) Movement, has touched all aspects of our lives. As dance educators, we have a responsibility to acknowledge and rectify our prejudicial behaviors and a responsibility to our students to demonstrate how dance can both communicate their pain and help them heal. 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B17B41-4E22-124D-A4DD-0AA7B7F0B67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Introduction to the Series</a:t>
            </a:r>
          </a:p>
        </p:txBody>
      </p:sp>
    </p:spTree>
    <p:extLst>
      <p:ext uri="{BB962C8B-B14F-4D97-AF65-F5344CB8AC3E}">
        <p14:creationId xmlns:p14="http://schemas.microsoft.com/office/powerpoint/2010/main" val="2340952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33C2E-1977-40BD-8194-FFAA92F59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Workshop 2: A Pathway to Understanding and Healing: Exclusivity and Racism in Dance  August 13,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805630-4C19-4EFD-A09A-6A32A706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V="1">
            <a:off x="1698818" y="7117080"/>
            <a:ext cx="5281102" cy="3423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ABA256-8519-42C7-BF9C-F3966AE7F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A18759-B9AA-49AB-A320-92AF51051E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1A82EA-6DCE-481E-A52B-94F31EADA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74985" y="5453183"/>
            <a:ext cx="9008595" cy="706219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Attendees will write/dance their stories – Empathize with being an “other”</a:t>
            </a:r>
          </a:p>
        </p:txBody>
      </p:sp>
      <p:pic>
        <p:nvPicPr>
          <p:cNvPr id="9" name="Picture 8" descr="A picture containing water, front, large, television&#10;&#10;Description automatically generated">
            <a:extLst>
              <a:ext uri="{FF2B5EF4-FFF2-40B4-BE49-F238E27FC236}">
                <a16:creationId xmlns:a16="http://schemas.microsoft.com/office/drawing/2014/main" id="{F7C415DC-9060-1B4A-B26D-7828EC8C5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414" y="42541"/>
            <a:ext cx="4968337" cy="331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33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72FA2-5B67-D142-944A-12E10F5E2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083" y="4657792"/>
            <a:ext cx="501455" cy="515826"/>
          </a:xfrm>
        </p:spPr>
        <p:txBody>
          <a:bodyPr>
            <a:normAutofit/>
          </a:bodyPr>
          <a:lstStyle/>
          <a:p>
            <a:endParaRPr lang="en-US" sz="2700" dirty="0">
              <a:solidFill>
                <a:schemeClr val="accent1">
                  <a:lumMod val="75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F9877D-949F-FD43-9001-E8748113A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18479" y="7042487"/>
            <a:ext cx="2616158" cy="38420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C99F0-DEA4-B945-B885-019415F32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783933-C9E0-9649-951D-1813BD4B7D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692746-3BC8-3F4A-A673-D03B0ACF4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36764" y="5447925"/>
            <a:ext cx="9711396" cy="127354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Workshop 3: Taking it to the Next Level: Jazz Dance for the Curious Dance Teacher August 20, 2020</a:t>
            </a:r>
            <a:endParaRPr lang="en-US" sz="2400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24CE14-F134-DD46-8768-850A4B3CF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63708"/>
            <a:ext cx="1905000" cy="3517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6F94BC-3EDA-B745-B8BC-FA6116864182}"/>
              </a:ext>
            </a:extLst>
          </p:cNvPr>
          <p:cNvSpPr txBox="1"/>
          <p:nvPr/>
        </p:nvSpPr>
        <p:spPr>
          <a:xfrm>
            <a:off x="1698819" y="370394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www.koinovacance.org/blog/?p=256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  <p:pic>
        <p:nvPicPr>
          <p:cNvPr id="15" name="Picture 14" descr="A picture containing dark, legs, computer, bed&#10;&#10;Description automatically generated">
            <a:extLst>
              <a:ext uri="{FF2B5EF4-FFF2-40B4-BE49-F238E27FC236}">
                <a16:creationId xmlns:a16="http://schemas.microsoft.com/office/drawing/2014/main" id="{5A2F8C17-383E-8D4D-9D75-E61AFE9F77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870104" y="171242"/>
            <a:ext cx="3810000" cy="1524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89EF25A-552A-144D-926F-09D43EFFF2FB}"/>
              </a:ext>
            </a:extLst>
          </p:cNvPr>
          <p:cNvSpPr txBox="1"/>
          <p:nvPr/>
        </p:nvSpPr>
        <p:spPr>
          <a:xfrm>
            <a:off x="2870104" y="2379822"/>
            <a:ext cx="381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://order.uprintinvitations.com/Invitations-Boys/Hip-Hop-Dance-Birthday-Invitation.htm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/3.0/"/>
              </a:rPr>
              <a:t>CC BY</a:t>
            </a:r>
            <a:endParaRPr lang="en-US" sz="900"/>
          </a:p>
        </p:txBody>
      </p:sp>
      <p:pic>
        <p:nvPicPr>
          <p:cNvPr id="21" name="Picture 20" descr="A picture containing light, drawing&#10;&#10;Description automatically generated">
            <a:extLst>
              <a:ext uri="{FF2B5EF4-FFF2-40B4-BE49-F238E27FC236}">
                <a16:creationId xmlns:a16="http://schemas.microsoft.com/office/drawing/2014/main" id="{A29CF7DD-6ACB-CB44-B95A-B83A13FCA0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740208" y="2429598"/>
            <a:ext cx="3810000" cy="1524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538F12E-F1C9-AD42-8616-9F586D838981}"/>
              </a:ext>
            </a:extLst>
          </p:cNvPr>
          <p:cNvSpPr txBox="1"/>
          <p:nvPr/>
        </p:nvSpPr>
        <p:spPr>
          <a:xfrm>
            <a:off x="8382000" y="4059719"/>
            <a:ext cx="381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9" tooltip="https://order.uprintinvitations.com/Invitations-Boys/Hip-Hop-Dance-Birthday-Invitation.htm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/3.0/"/>
              </a:rPr>
              <a:t>CC BY</a:t>
            </a:r>
            <a:endParaRPr lang="en-US" sz="900"/>
          </a:p>
        </p:txBody>
      </p:sp>
      <p:pic>
        <p:nvPicPr>
          <p:cNvPr id="24" name="Picture 23" descr="A picture containing colorful, cake, wire, table&#10;&#10;Description automatically generated">
            <a:extLst>
              <a:ext uri="{FF2B5EF4-FFF2-40B4-BE49-F238E27FC236}">
                <a16:creationId xmlns:a16="http://schemas.microsoft.com/office/drawing/2014/main" id="{DFEF59A3-198B-8948-A597-03857A4476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0291150" y="33128"/>
            <a:ext cx="1904999" cy="230716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9886C24-1F89-0D47-AC79-732E2D3ABB3F}"/>
              </a:ext>
            </a:extLst>
          </p:cNvPr>
          <p:cNvSpPr txBox="1"/>
          <p:nvPr/>
        </p:nvSpPr>
        <p:spPr>
          <a:xfrm>
            <a:off x="3581685" y="4426980"/>
            <a:ext cx="14448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1" tooltip="https://commons.wikimedia.org/wiki/File:Bulinya_-_Dance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2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152153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5A82C-B9C6-B349-B5D6-9125A322E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0487024" y="4473332"/>
            <a:ext cx="157164" cy="369332"/>
          </a:xfrm>
        </p:spPr>
        <p:txBody>
          <a:bodyPr>
            <a:normAutofit fontScale="90000"/>
          </a:bodyPr>
          <a:lstStyle/>
          <a:p>
            <a:endParaRPr lang="en-US" sz="2700" dirty="0">
              <a:solidFill>
                <a:srgbClr val="002060"/>
              </a:solidFill>
              <a:highlight>
                <a:srgbClr val="FFFF00"/>
              </a:highlight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7E3E26-4DC2-5447-B698-CD102951E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CBD17-A259-D941-B969-960DBF4D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C351A8-4D60-2D4E-899E-74FC6A8CE6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835B64-5EC9-4148-A88D-F12B855FA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8820" y="5199062"/>
            <a:ext cx="9384760" cy="103081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solidFill>
                  <a:srgbClr val="002060"/>
                </a:solidFill>
                <a:highlight>
                  <a:srgbClr val="FFFF00"/>
                </a:highlight>
              </a:rPr>
              <a:t>Workshop 4: Ballroom Dance:  A Lens for </a:t>
            </a:r>
            <a:r>
              <a:rPr lang="en-US" sz="3200">
                <a:solidFill>
                  <a:srgbClr val="002060"/>
                </a:solidFill>
                <a:highlight>
                  <a:srgbClr val="FFFF00"/>
                </a:highlight>
              </a:rPr>
              <a:t>Discovering and Honoring our African Roots August 27, 2020</a:t>
            </a:r>
            <a:endParaRPr lang="en-US" sz="32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A8D928-C53B-AD42-9E5E-0AF3CDA2E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11763" y="567476"/>
            <a:ext cx="2908006" cy="21677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341003-ED24-B346-A2DA-4034046388A7}"/>
              </a:ext>
            </a:extLst>
          </p:cNvPr>
          <p:cNvSpPr txBox="1"/>
          <p:nvPr/>
        </p:nvSpPr>
        <p:spPr>
          <a:xfrm>
            <a:off x="5211762" y="2185988"/>
            <a:ext cx="181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en.wikipedia.org/wiki/Cakewalk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11" name="Picture 1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43C4E611-9007-7B46-93C2-30AAE37A5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0" y="50278"/>
            <a:ext cx="3238500" cy="1155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216ECE-2536-AF45-BDF9-04C0CF78863F}"/>
              </a:ext>
            </a:extLst>
          </p:cNvPr>
          <p:cNvSpPr txBox="1"/>
          <p:nvPr/>
        </p:nvSpPr>
        <p:spPr>
          <a:xfrm>
            <a:off x="0" y="1205978"/>
            <a:ext cx="3238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s://fi.wikipedia.org/wiki/Mambo_Open_Source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14" name="Picture 13" descr="A picture containing clock&#10;&#10;Description automatically generated">
            <a:extLst>
              <a:ext uri="{FF2B5EF4-FFF2-40B4-BE49-F238E27FC236}">
                <a16:creationId xmlns:a16="http://schemas.microsoft.com/office/drawing/2014/main" id="{532438C0-BB54-274F-A530-EFEA69BD59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212910" y="2851977"/>
            <a:ext cx="1143000" cy="1371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B21645-E45B-C84A-8688-E9099C69D4D4}"/>
              </a:ext>
            </a:extLst>
          </p:cNvPr>
          <p:cNvSpPr txBox="1"/>
          <p:nvPr/>
        </p:nvSpPr>
        <p:spPr>
          <a:xfrm>
            <a:off x="10868025" y="4196681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8" tooltip="https://en.wikipedia.org/wiki/Rhumba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17" name="Picture 16" descr="A picture containing person, green, person, game&#10;&#10;Description automatically generated">
            <a:extLst>
              <a:ext uri="{FF2B5EF4-FFF2-40B4-BE49-F238E27FC236}">
                <a16:creationId xmlns:a16="http://schemas.microsoft.com/office/drawing/2014/main" id="{A4BB30FF-6656-4343-AD5B-922ABFADCF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6707" y="2065572"/>
            <a:ext cx="4164477" cy="24717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E3A441-FF93-9C47-8B67-80C790586018}"/>
              </a:ext>
            </a:extLst>
          </p:cNvPr>
          <p:cNvSpPr txBox="1"/>
          <p:nvPr/>
        </p:nvSpPr>
        <p:spPr>
          <a:xfrm>
            <a:off x="36707" y="4684946"/>
            <a:ext cx="280359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0" tooltip="https://www.knightfoundation.org/grants/2014998022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1" tooltip="https://creativecommons.org/licenses/by-nc/3.0/"/>
              </a:rPr>
              <a:t>CC BY-NC</a:t>
            </a:r>
            <a:endParaRPr lang="en-US" sz="9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58DE4C6-5BA4-5B4B-8D3E-87AE354B5F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0287000" y="52514"/>
            <a:ext cx="1905000" cy="24638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E9E0C31-6966-944A-A689-A482B321C7FF}"/>
              </a:ext>
            </a:extLst>
          </p:cNvPr>
          <p:cNvSpPr txBox="1"/>
          <p:nvPr/>
        </p:nvSpPr>
        <p:spPr>
          <a:xfrm>
            <a:off x="10287000" y="2516314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3" tooltip="https://flickr.com/photos/invitesbybubbles/5587145741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4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624570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F1F83-B9C8-044E-9669-2076C6522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243841"/>
            <a:ext cx="9067799" cy="126491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Solos @ Home Project</a:t>
            </a:r>
            <a:br>
              <a:rPr lang="en-US" b="1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2FD0C-5B37-5E42-9882-0A704160B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7333"/>
            <a:ext cx="11993880" cy="5776826"/>
          </a:xfrm>
        </p:spPr>
        <p:txBody>
          <a:bodyPr>
            <a:normAutofit fontScale="92500" lnSpcReduction="20000"/>
          </a:bodyPr>
          <a:lstStyle/>
          <a:p>
            <a:r>
              <a:rPr lang="en-US" sz="2300" b="1" dirty="0"/>
              <a:t>Create a solo based on one of the topics included in the workshop series.</a:t>
            </a:r>
          </a:p>
          <a:p>
            <a:r>
              <a:rPr lang="en-US" sz="2300" b="1" dirty="0"/>
              <a:t>For example, a solo could be based on a personal story.</a:t>
            </a:r>
          </a:p>
          <a:p>
            <a:endParaRPr lang="en-US" sz="2300" b="1" dirty="0"/>
          </a:p>
          <a:p>
            <a:r>
              <a:rPr lang="en-US" sz="2300" b="1" dirty="0"/>
              <a:t>Time limit – 2 minutes – no lyrics  (spoken word acceptable)</a:t>
            </a:r>
          </a:p>
          <a:p>
            <a:r>
              <a:rPr lang="en-US" sz="2300" b="1" u="sng" dirty="0"/>
              <a:t>Criteria:</a:t>
            </a:r>
          </a:p>
          <a:p>
            <a:pPr lvl="0"/>
            <a:r>
              <a:rPr lang="en-US" sz="2300" b="1" dirty="0"/>
              <a:t>1.    Connection to the content of the webinars</a:t>
            </a:r>
          </a:p>
          <a:p>
            <a:pPr lvl="0"/>
            <a:r>
              <a:rPr lang="en-US" sz="2300" b="1" dirty="0"/>
              <a:t>2.    Clear interpretation of a theme</a:t>
            </a:r>
          </a:p>
          <a:p>
            <a:pPr lvl="0"/>
            <a:r>
              <a:rPr lang="en-US" sz="2300" b="1" dirty="0"/>
              <a:t>3.    Composition - elements</a:t>
            </a:r>
          </a:p>
          <a:p>
            <a:r>
              <a:rPr lang="en-US" sz="2300" b="1" dirty="0"/>
              <a:t> </a:t>
            </a:r>
          </a:p>
          <a:p>
            <a:r>
              <a:rPr lang="en-US" sz="2300" b="1" dirty="0"/>
              <a:t>Submissions Due - 10/20/2020</a:t>
            </a:r>
          </a:p>
          <a:p>
            <a:r>
              <a:rPr lang="en-US" sz="2300" b="1" dirty="0"/>
              <a:t>$10 fee</a:t>
            </a:r>
          </a:p>
          <a:p>
            <a:r>
              <a:rPr lang="en-US" sz="2300" b="1" dirty="0"/>
              <a:t> </a:t>
            </a:r>
          </a:p>
          <a:p>
            <a:r>
              <a:rPr lang="en-US" sz="2300" b="1" dirty="0"/>
              <a:t>First, Second and Third place Winners</a:t>
            </a:r>
          </a:p>
          <a:p>
            <a:r>
              <a:rPr lang="en-US" sz="2300" b="1" dirty="0"/>
              <a:t> </a:t>
            </a:r>
          </a:p>
          <a:p>
            <a:pPr lvl="0"/>
            <a:r>
              <a:rPr lang="en-US" sz="2300" b="1" dirty="0"/>
              <a:t>·       Registration information forthcoming</a:t>
            </a:r>
          </a:p>
          <a:p>
            <a:pPr lvl="0"/>
            <a:r>
              <a:rPr lang="en-US" sz="2300" b="1" dirty="0"/>
              <a:t>·       Donations are welcome</a:t>
            </a:r>
          </a:p>
          <a:p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0075B05-1A95-4C48-BBF1-DBA05A183B4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 flipH="1" flipV="1">
            <a:off x="-1737360" y="1166226"/>
            <a:ext cx="1737360" cy="113934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608CDD-0F15-2A4A-80B9-B2DBCFDFF3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72516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Offic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732</Words>
  <Application>Microsoft Macintosh PowerPoint</Application>
  <PresentationFormat>Widescreen</PresentationFormat>
  <Paragraphs>79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Univers</vt:lpstr>
      <vt:lpstr>GradientVTI</vt:lpstr>
      <vt:lpstr>Groundswell:  Dance as A Force for Social Change</vt:lpstr>
      <vt:lpstr>PowerPoint Presentation</vt:lpstr>
      <vt:lpstr>Inclusion</vt:lpstr>
      <vt:lpstr>Dance Scholar: Nyama McCarthy-Brown</vt:lpstr>
      <vt:lpstr>Workshop 1</vt:lpstr>
      <vt:lpstr>Workshop 2: A Pathway to Understanding and Healing: Exclusivity and Racism in Dance  August 13, 2020</vt:lpstr>
      <vt:lpstr>PowerPoint Presentation</vt:lpstr>
      <vt:lpstr>PowerPoint Presentation</vt:lpstr>
      <vt:lpstr>Solos @ Home Project  </vt:lpstr>
      <vt:lpstr>Recognizing Systematic Racism in Dance Seattledance.com</vt:lpstr>
      <vt:lpstr>Questions to Discuss via Poll and Small Groups</vt:lpstr>
      <vt:lpstr>PowerPoint Presentation</vt:lpstr>
      <vt:lpstr>Thanks!!!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Groundswell:  Dance as A Force for Social Change</dc:title>
  <dc:creator>Overby, Lynnette</dc:creator>
  <cp:lastModifiedBy>Overby, Lynnette</cp:lastModifiedBy>
  <cp:revision>70</cp:revision>
  <dcterms:created xsi:type="dcterms:W3CDTF">2020-07-30T13:09:08Z</dcterms:created>
  <dcterms:modified xsi:type="dcterms:W3CDTF">2020-08-03T15:37:00Z</dcterms:modified>
</cp:coreProperties>
</file>