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76" r:id="rId5"/>
  </p:sldMasterIdLst>
  <p:sldIdLst>
    <p:sldId id="280" r:id="rId6"/>
    <p:sldId id="288" r:id="rId7"/>
    <p:sldId id="287" r:id="rId8"/>
    <p:sldId id="289" r:id="rId9"/>
    <p:sldId id="320" r:id="rId10"/>
    <p:sldId id="286" r:id="rId11"/>
    <p:sldId id="307" r:id="rId12"/>
    <p:sldId id="331" r:id="rId13"/>
    <p:sldId id="290" r:id="rId14"/>
    <p:sldId id="316" r:id="rId15"/>
    <p:sldId id="303" r:id="rId16"/>
    <p:sldId id="318" r:id="rId17"/>
    <p:sldId id="330" r:id="rId18"/>
    <p:sldId id="332" r:id="rId19"/>
    <p:sldId id="293" r:id="rId20"/>
    <p:sldId id="319" r:id="rId21"/>
    <p:sldId id="308" r:id="rId22"/>
    <p:sldId id="333" r:id="rId23"/>
    <p:sldId id="306" r:id="rId24"/>
    <p:sldId id="297" r:id="rId25"/>
    <p:sldId id="300" r:id="rId26"/>
    <p:sldId id="310" r:id="rId27"/>
    <p:sldId id="334" r:id="rId28"/>
    <p:sldId id="304" r:id="rId29"/>
    <p:sldId id="305" r:id="rId30"/>
    <p:sldId id="337" r:id="rId31"/>
    <p:sldId id="311" r:id="rId32"/>
    <p:sldId id="321" r:id="rId33"/>
    <p:sldId id="335" r:id="rId34"/>
    <p:sldId id="322" r:id="rId35"/>
    <p:sldId id="317" r:id="rId36"/>
    <p:sldId id="323" r:id="rId37"/>
    <p:sldId id="324" r:id="rId38"/>
    <p:sldId id="325" r:id="rId39"/>
    <p:sldId id="326" r:id="rId40"/>
    <p:sldId id="298" r:id="rId41"/>
    <p:sldId id="329" r:id="rId42"/>
    <p:sldId id="327" r:id="rId43"/>
    <p:sldId id="294" r:id="rId44"/>
    <p:sldId id="295" r:id="rId45"/>
    <p:sldId id="291" r:id="rId46"/>
    <p:sldId id="336" r:id="rId47"/>
    <p:sldId id="292" r:id="rId48"/>
    <p:sldId id="25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9"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91E630-A7A2-408A-8DB8-A28A80E07F94}" v="8" dt="2020-08-24T16:49:37.7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14" autoAdjust="0"/>
    <p:restoredTop sz="94619" autoAdjust="0"/>
  </p:normalViewPr>
  <p:slideViewPr>
    <p:cSldViewPr snapToGrid="0">
      <p:cViewPr varScale="1">
        <p:scale>
          <a:sx n="49" d="100"/>
          <a:sy n="49" d="100"/>
        </p:scale>
        <p:origin x="39"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25T14:34:40.656" idx="1">
    <p:pos x="4294" y="3465"/>
    <p:text>Throughout this presentation I want all of you to be thinking about these three components in not only ballroom dance, but in your every day life on and off the dance floor. also be thinking about how you can help others concerning these three components.</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20-08-25T15:54:27.735" idx="11">
    <p:pos x="10" y="10"/>
    <p:text>As we know a huge part of dance his the music, which also ties into our history. </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20-08-25T16:14:43.625" idx="12">
    <p:pos x="10" y="10"/>
    <p:text>Do some dance styles come more naturally to you because it is in your blood?</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0-08-25T16:15:15.005" idx="13">
    <p:pos x="10" y="10"/>
    <p:text>The Ballroom style of dance was originally a way of socializing, whereas the Rhythm or Latin style was a way of life. But these different cultures use dance as o form of celebration. Discuss the dance postures and their meaning and purpose in the dances.</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20-08-25T16:20:07.306" idx="14">
    <p:pos x="10" y="10"/>
    <p:text>Earth Wind and Fire is a great band that I think we can all relate to and enjoy, as they embrace their African roots and play an array  of instruments. We also dance Latin styles to their music. for example, we would dance a Cha Cha to their famous hit September.</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20-08-25T16:02:39.906" idx="15">
    <p:pos x="10" y="10"/>
    <p:text>Native American drumming is something that was unfortunately overshadowed and nearly erased in this country. The Native American dance style crosses paths a lot with the African and Latin dances as well as the drum beats and costumes.</p:text>
    <p:extLst>
      <p:ext uri="{C676402C-5697-4E1C-873F-D02D1690AC5C}">
        <p15:threadingInfo xmlns:p15="http://schemas.microsoft.com/office/powerpoint/2012/main" timeZoneBias="2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20-08-25T16:06:26.043" idx="16">
    <p:pos x="10" y="10"/>
    <p:text>In these South American countries we see authentic dances preformed by the creators. Cuba is a huge influence in the ballroom world. Karen an Ricardo are Salsa Champions in Mexico who recently competed as finalists in WOD.</p:text>
    <p:extLst>
      <p:ext uri="{C676402C-5697-4E1C-873F-D02D1690AC5C}">
        <p15:threadingInfo xmlns:p15="http://schemas.microsoft.com/office/powerpoint/2012/main" timeZoneBias="2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20-08-26T16:48:23.748" idx="19">
    <p:pos x="10" y="10"/>
    <p:text>I hope next time you put on your dance shoes, or your street shoes, you can inspire others to appreciate and value other coltures.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24T15:27:24.140" idx="2">
    <p:pos x="10" y="10"/>
    <p:text>Let's take a look at the timeline we're working with. So in ballroom we incorporate concepts from the 1700s-the present. As we gather material from different styles and cultures we also gather inspiration from other countries. material like music, clothing, dance postures well as the movements. And as well look further and further into the past we see that dance has evolved more so than changed.</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8-25T14:46:26.674" idx="3">
    <p:pos x="10" y="10"/>
    <p:text>This Dance originated on plantations in North America, as a mockery of European dancers. This dance went from plantation games to international competitions.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8-24T15:36:49.715" idx="4">
    <p:pos x="10" y="10"/>
    <p:text>As the swing and rock and roll styles evolved and became more popular, they were not often inclusive. American Bandstand was a popular tv show in the 50s, which gave high schoolers an opportunity to preform and get their dance career started. It also offered the audience memberships or (passes) but not everyone was welcomed. My uncle was one of these young audience members. He and his dance partner were able to come on the show without anyone suspecting a thing. To this day he still identifies more to the European dance styles and culture.</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0-08-25T14:59:11.433" idx="5">
    <p:pos x="10" y="10"/>
    <p:text>This comparison of Michael Jackson's famous Thriller pose may or may not have been inspired by an earlier dance of that century but we can see comparisons in some other dances.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0-08-24T15:55:46.655" idx="6">
    <p:pos x="10" y="10"/>
    <p:text>Are famous hits actually as original as we think? In this slide we can see an image from a 1969 episode of The Ed Sullivan Show. This dance was titled Mexican breakfast. Artists don't always give credit where credit is due but in a 2008 interview Beyonce talked about how she was inspired by this dance and incorporated its movements into her music video for new album I Am Sasha Fierce. Let's take a look at Mexican Breakfast next to Single Ladies.</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0-08-24T16:06:16.662" idx="7">
    <p:pos x="10" y="10"/>
    <p:text>Michael, Prince, and James Brown are just a few iconic performers who inspired each other in the black community. They also brought back some original styles from the earlier jams period as we saw in the previous slides. These artists brought a message of freedom and equality to the dance floors. So we see a spike in African American dance appreciation but where did it go? Why can't we see a lot of authentic dance in the black communities?</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0-08-25T15:37:21.596" idx="8">
    <p:pos x="1347" y="2520"/>
    <p:text>Unfortunately for some, dance lessons are not an affordable option but they are still needed in our society. Especially for our youth. It is an incredible way to learn and improve social skills, etiquette, exercise, and releasing emotions that we can't express.</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0-08-25T15:42:30.988" idx="9">
    <p:pos x="10" y="10"/>
    <p:text/>
    <p:extLst>
      <p:ext uri="{C676402C-5697-4E1C-873F-D02D1690AC5C}">
        <p15:threadingInfo xmlns:p15="http://schemas.microsoft.com/office/powerpoint/2012/main" timeZoneBias="240"/>
      </p:ext>
    </p:extLst>
  </p:cm>
  <p:cm authorId="2" dt="2020-08-25T15:43:04.112" idx="10">
    <p:pos x="106" y="106"/>
    <p:text>Cell memory, now we get to the scientific side of it. Cell memory in a nutshell is our genetic link to our ancestors. Though not widely known, cell memory effects us every day in ways that we do not always realize. And I would highly suggest this book It Didn't Start With You by Mark Wolynn, which discusses cell memory in greater detail. As dance teachers, understanding where people are coming from and relating to them in any way can help build a relationship of trust and vulnerability between you and your students. It can also help us appreciate and empathize with the cultures. Let's look at cel memory as it relates to dance.</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0298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980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819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5209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632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8/27/2020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975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8/27/2020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545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9FA168-CD6C-8B43-9110-184AEA2240F8}"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3764783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9FA168-CD6C-8B43-9110-184AEA2240F8}"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174978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9FA168-CD6C-8B43-9110-184AEA2240F8}"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915491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FA168-CD6C-8B43-9110-184AEA2240F8}"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1553289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6277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9FA168-CD6C-8B43-9110-184AEA2240F8}" type="datetimeFigureOut">
              <a:rPr lang="en-US" smtClean="0"/>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681090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9FA168-CD6C-8B43-9110-184AEA2240F8}" type="datetimeFigureOut">
              <a:rPr lang="en-US" smtClean="0"/>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4106459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FA168-CD6C-8B43-9110-184AEA2240F8}" type="datetimeFigureOut">
              <a:rPr lang="en-US" smtClean="0"/>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3029112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9FA168-CD6C-8B43-9110-184AEA2240F8}"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3623616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9FA168-CD6C-8B43-9110-184AEA2240F8}"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1123220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9FA168-CD6C-8B43-9110-184AEA2240F8}"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41061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9FA168-CD6C-8B43-9110-184AEA2240F8}"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DB7A5-B4CD-6044-A152-929207F78BA4}" type="slidenum">
              <a:rPr lang="en-US" smtClean="0"/>
              <a:t>‹#›</a:t>
            </a:fld>
            <a:endParaRPr lang="en-US"/>
          </a:p>
        </p:txBody>
      </p:sp>
    </p:spTree>
    <p:extLst>
      <p:ext uri="{BB962C8B-B14F-4D97-AF65-F5344CB8AC3E}">
        <p14:creationId xmlns:p14="http://schemas.microsoft.com/office/powerpoint/2010/main" val="3979288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9"/>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2" y="458921"/>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6"/>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8/27/2020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2" y="1669112"/>
            <a:ext cx="9971159"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9"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17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6420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57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8/27/2020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031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8/27/2020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43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8/27/2020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1585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5814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8/27/2020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251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8/27/2020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12744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FA168-CD6C-8B43-9110-184AEA2240F8}" type="datetimeFigureOut">
              <a:rPr lang="en-US" smtClean="0"/>
              <a:t>8/27/2020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DB7A5-B4CD-6044-A152-929207F78BA4}" type="slidenum">
              <a:rPr lang="en-US" smtClean="0"/>
              <a:t>‹#›</a:t>
            </a:fld>
            <a:endParaRPr lang="en-US"/>
          </a:p>
        </p:txBody>
      </p:sp>
    </p:spTree>
    <p:extLst>
      <p:ext uri="{BB962C8B-B14F-4D97-AF65-F5344CB8AC3E}">
        <p14:creationId xmlns:p14="http://schemas.microsoft.com/office/powerpoint/2010/main" val="35130147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video" Target="https://www.youtube.com/embed/_vB8hO7mn5g?feature=oembed" TargetMode="External"/><Relationship Id="rId6" Type="http://schemas.openxmlformats.org/officeDocument/2006/relationships/image" Target="../media/image35.jpeg"/><Relationship Id="rId5" Type="http://schemas.openxmlformats.org/officeDocument/2006/relationships/image" Target="../media/image6.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https://www.youtube.com/embed/vvKEqyl0u-M?feature=oembed" TargetMode="External"/><Relationship Id="rId6" Type="http://schemas.openxmlformats.org/officeDocument/2006/relationships/image" Target="../media/image37.jpeg"/><Relationship Id="rId5" Type="http://schemas.openxmlformats.org/officeDocument/2006/relationships/image" Target="../media/image6.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https://www.youtube.com/embed/EdJT5oCCOoA?feature=oembed" TargetMode="External"/><Relationship Id="rId6" Type="http://schemas.openxmlformats.org/officeDocument/2006/relationships/image" Target="../media/image41.jpeg"/><Relationship Id="rId5" Type="http://schemas.openxmlformats.org/officeDocument/2006/relationships/image" Target="../media/image6.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hyperlink" Target="https://www.sbs.com.au/guide/article/2018/05/25/black-artists-inspired-elvis-presley"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6.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8.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comments" Target="../comments/comment4.xml"/><Relationship Id="rId5" Type="http://schemas.openxmlformats.org/officeDocument/2006/relationships/image" Target="../media/image46.jpeg"/><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https://www.youtube.com/embed/vnYLnheNu6Q?feature=oembed" TargetMode="External"/><Relationship Id="rId6" Type="http://schemas.openxmlformats.org/officeDocument/2006/relationships/image" Target="../media/image47.jpeg"/><Relationship Id="rId5" Type="http://schemas.openxmlformats.org/officeDocument/2006/relationships/image" Target="../media/image6.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48.jpe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9.jpeg"/><Relationship Id="rId2" Type="http://schemas.openxmlformats.org/officeDocument/2006/relationships/slideLayout" Target="../slideLayouts/slideLayout1.xml"/><Relationship Id="rId1" Type="http://schemas.openxmlformats.org/officeDocument/2006/relationships/video" Target="https://www.youtube.com/embed/Z2kG1KRvFMc?feature=oembed" TargetMode="External"/><Relationship Id="rId6" Type="http://schemas.openxmlformats.org/officeDocument/2006/relationships/image" Target="../media/image6.jpg"/><Relationship Id="rId5" Type="http://schemas.openxmlformats.org/officeDocument/2006/relationships/image" Target="../media/image3.png"/><Relationship Id="rId4" Type="http://schemas.openxmlformats.org/officeDocument/2006/relationships/hyperlink" Target="https://www.bing.com/videos/search?q=first+performance+of+the+moon+walk+dance&amp;&amp;view=detail&amp;mid=726BBAAEEE1B9576A3E4726BBAAEEE1B9576A3E4&amp;&amp;FORM=VRDGAR&amp;ru=%2Fvideos%2Fsearch%3Fq%3Dfirst%2Bperformance%2Bof%2Bthe%2Bmoon%2Bwalk%2Bdance%26FORM%3DVDVVXX" TargetMode="External"/></Relationships>
</file>

<file path=ppt/slides/_rels/slide27.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image" Target="../media/image3.png"/><Relationship Id="rId7" Type="http://schemas.openxmlformats.org/officeDocument/2006/relationships/image" Target="../media/image53.tif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2.tiff"/><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comments" Target="../comments/comment6.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xml"/><Relationship Id="rId1" Type="http://schemas.openxmlformats.org/officeDocument/2006/relationships/video" Target="https://www.youtube.com/embed/mOAwBUfyfDg?feature=oembed" TargetMode="Externa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jpg"/><Relationship Id="rId7" Type="http://schemas.openxmlformats.org/officeDocument/2006/relationships/image" Target="../media/image61.tiff"/><Relationship Id="rId2" Type="http://schemas.openxmlformats.org/officeDocument/2006/relationships/slideLayout" Target="../slideLayouts/slideLayout1.xml"/><Relationship Id="rId1" Type="http://schemas.openxmlformats.org/officeDocument/2006/relationships/video" Target="https://www.youtube.com/embed/4BjYqASZzgM?feature=oembed" TargetMode="External"/><Relationship Id="rId6" Type="http://schemas.openxmlformats.org/officeDocument/2006/relationships/image" Target="../media/image60.tiff"/><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comments" Target="../comments/commen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comments" Target="../comments/comment8.xml"/></Relationships>
</file>

<file path=ppt/slides/_rels/slide32.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1.xml"/><Relationship Id="rId5" Type="http://schemas.openxmlformats.org/officeDocument/2006/relationships/comments" Target="../comments/comment9.xml"/><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comments" Target="../comments/comment10.xml"/><Relationship Id="rId5" Type="http://schemas.openxmlformats.org/officeDocument/2006/relationships/image" Target="../media/image68.tiff"/><Relationship Id="rId4" Type="http://schemas.openxmlformats.org/officeDocument/2006/relationships/image" Target="../media/image67.tiff"/></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comments" Target="../comments/comment11.xml"/><Relationship Id="rId5" Type="http://schemas.openxmlformats.org/officeDocument/2006/relationships/image" Target="../media/image71.tiff"/><Relationship Id="rId4" Type="http://schemas.openxmlformats.org/officeDocument/2006/relationships/image" Target="../media/image70.tiff"/></Relationships>
</file>

<file path=ppt/slides/_rels/slide35.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comments" Target="../comments/comment12.xml"/><Relationship Id="rId5" Type="http://schemas.openxmlformats.org/officeDocument/2006/relationships/image" Target="../media/image74.tiff"/><Relationship Id="rId4" Type="http://schemas.openxmlformats.org/officeDocument/2006/relationships/image" Target="../media/image73.tiff"/></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comments" Target="../comments/commen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comments" Target="../comments/commen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comments" Target="../comments/comment15.xml"/><Relationship Id="rId2" Type="http://schemas.openxmlformats.org/officeDocument/2006/relationships/slideLayout" Target="../slideLayouts/slideLayout1.xml"/><Relationship Id="rId1" Type="http://schemas.openxmlformats.org/officeDocument/2006/relationships/video" Target="https://www.youtube.com/embed/rb8K2AWFEpI?feature=oembed" TargetMode="Externa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6.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2.jpg"/><Relationship Id="rId5" Type="http://schemas.openxmlformats.org/officeDocument/2006/relationships/hyperlink" Target="https://www.facebook.com/ValChmerkovskiy/videos/327406371948171/" TargetMode="External"/><Relationship Id="rId4" Type="http://schemas.openxmlformats.org/officeDocument/2006/relationships/image" Target="../media/image6.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g"/><Relationship Id="rId5" Type="http://schemas.openxmlformats.org/officeDocument/2006/relationships/image" Target="../media/image3.pn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comments" Target="../comments/comment16.xml"/><Relationship Id="rId5" Type="http://schemas.openxmlformats.org/officeDocument/2006/relationships/image" Target="../media/image84.jpeg"/><Relationship Id="rId4" Type="http://schemas.openxmlformats.org/officeDocument/2006/relationships/image" Target="../media/image6.jpg"/></Relationships>
</file>

<file path=ppt/slides/_rels/slide44.xml.rels><?xml version="1.0" encoding="UTF-8" standalone="yes"?>
<Relationships xmlns="http://schemas.openxmlformats.org/package/2006/relationships"><Relationship Id="rId3" Type="http://schemas.openxmlformats.org/officeDocument/2006/relationships/hyperlink" Target="https://givebutter.com/YvTqTg" TargetMode="External"/><Relationship Id="rId2" Type="http://schemas.openxmlformats.org/officeDocument/2006/relationships/hyperlink" Target="mailto:ddeo.board@gmail.com" TargetMode="Externa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tiff"/><Relationship Id="rId18" Type="http://schemas.openxmlformats.org/officeDocument/2006/relationships/comments" Target="../comments/comment2.xml"/><Relationship Id="rId3" Type="http://schemas.openxmlformats.org/officeDocument/2006/relationships/image" Target="../media/image12.tiff"/><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tiff"/><Relationship Id="rId2" Type="http://schemas.openxmlformats.org/officeDocument/2006/relationships/image" Target="../media/image11.tiff"/><Relationship Id="rId16" Type="http://schemas.openxmlformats.org/officeDocument/2006/relationships/image" Target="../media/image24.tiff"/><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tiff"/><Relationship Id="rId10" Type="http://schemas.openxmlformats.org/officeDocument/2006/relationships/image" Target="../media/image18.jpeg"/><Relationship Id="rId4" Type="http://schemas.openxmlformats.org/officeDocument/2006/relationships/image" Target="../media/image6.jpg"/><Relationship Id="rId9" Type="http://schemas.openxmlformats.org/officeDocument/2006/relationships/image" Target="../media/image17.jpeg"/><Relationship Id="rId14" Type="http://schemas.openxmlformats.org/officeDocument/2006/relationships/image" Target="../media/image22.tif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comments" Target="../comments/comment3.xml"/><Relationship Id="rId5" Type="http://schemas.openxmlformats.org/officeDocument/2006/relationships/image" Target="../media/image27.jpe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video" Target="https://www.youtube.com/embed/BkXQX1C9VWo?feature=oembed" TargetMode="External"/><Relationship Id="rId6" Type="http://schemas.openxmlformats.org/officeDocument/2006/relationships/hyperlink" Target="https://www.youtube.com/watch?v=BkXQX1C9VWo" TargetMode="External"/><Relationship Id="rId5" Type="http://schemas.openxmlformats.org/officeDocument/2006/relationships/image" Target="../media/image6.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3466" y="2321169"/>
            <a:ext cx="5992762" cy="3798277"/>
          </a:xfrm>
        </p:spPr>
        <p:txBody>
          <a:bodyPr>
            <a:normAutofit/>
          </a:bodyPr>
          <a:lstStyle/>
          <a:p>
            <a:pPr algn="l"/>
            <a:r>
              <a:rPr lang="en-US" sz="1800" b="1" u="sng" dirty="0">
                <a:effectLst/>
                <a:latin typeface="Helvetica" panose="020B0604020202020204" pitchFamily="34" charset="0"/>
                <a:ea typeface="Times New Roman" panose="02020603050405020304" pitchFamily="18" charset="0"/>
              </a:rPr>
              <a:t>Workshop 4</a:t>
            </a:r>
          </a:p>
          <a:p>
            <a:pPr algn="l"/>
            <a:r>
              <a:rPr lang="en-US" sz="1800" b="1" dirty="0">
                <a:effectLst/>
                <a:latin typeface="Helvetica" panose="020B0604020202020204" pitchFamily="34" charset="0"/>
                <a:ea typeface="Times New Roman" panose="02020603050405020304" pitchFamily="18" charset="0"/>
              </a:rPr>
              <a:t>Ballroom Dance:  A Lens for Discovering and Honoring our African Roots</a:t>
            </a:r>
          </a:p>
          <a:p>
            <a:pPr algn="l"/>
            <a:br>
              <a:rPr lang="en-US" sz="1800" b="1" dirty="0">
                <a:effectLst/>
                <a:latin typeface="Helvetica" panose="020B0604020202020204" pitchFamily="34" charset="0"/>
                <a:ea typeface="Times New Roman" panose="02020603050405020304" pitchFamily="18" charset="0"/>
              </a:rPr>
            </a:br>
            <a:r>
              <a:rPr lang="en-US" sz="1800" b="1" dirty="0">
                <a:effectLst/>
                <a:latin typeface="Helvetica" panose="020B0604020202020204" pitchFamily="34" charset="0"/>
                <a:ea typeface="Times New Roman" panose="02020603050405020304" pitchFamily="18" charset="0"/>
              </a:rPr>
              <a:t>Presenters: </a:t>
            </a:r>
          </a:p>
          <a:p>
            <a:pPr algn="l"/>
            <a:r>
              <a:rPr lang="en-US" sz="1800" b="1" dirty="0">
                <a:effectLst/>
                <a:latin typeface="Helvetica" panose="020B0604020202020204" pitchFamily="34" charset="0"/>
                <a:ea typeface="Times New Roman" panose="02020603050405020304" pitchFamily="18" charset="0"/>
              </a:rPr>
              <a:t>Ken Richards and Gabby Williams</a:t>
            </a:r>
          </a:p>
          <a:p>
            <a:pPr algn="r"/>
            <a:br>
              <a:rPr lang="en-US" sz="1800" dirty="0">
                <a:effectLst/>
                <a:latin typeface="Helvetica" panose="020B0604020202020204" pitchFamily="34" charset="0"/>
                <a:ea typeface="Times New Roman" panose="02020603050405020304" pitchFamily="18" charset="0"/>
              </a:rPr>
            </a:br>
            <a:r>
              <a:rPr lang="en-US" sz="1800" dirty="0">
                <a:effectLst/>
                <a:latin typeface="Helvetica" panose="020B0604020202020204" pitchFamily="34" charset="0"/>
                <a:ea typeface="Times New Roman" panose="02020603050405020304" pitchFamily="18" charset="0"/>
              </a:rPr>
              <a:t>As Ballroom Dance Educators, we took a deep look at the development of dances that are linked to circumstances of African enslavement and culture.  </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353382" y="311498"/>
            <a:ext cx="2423920" cy="1611907"/>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643466" y="311498"/>
            <a:ext cx="6681782" cy="15179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3700" dirty="0">
                <a:solidFill>
                  <a:schemeClr val="accent6">
                    <a:lumMod val="60000"/>
                    <a:lumOff val="40000"/>
                  </a:schemeClr>
                </a:solidFill>
              </a:rPr>
              <a:t>Groundswell: Dance as a force for social change</a:t>
            </a:r>
            <a:endParaRPr sz="3700" dirty="0">
              <a:solidFill>
                <a:schemeClr val="accent6">
                  <a:lumMod val="60000"/>
                  <a:lumOff val="40000"/>
                </a:schemeClr>
              </a:solidFill>
            </a:endParaRPr>
          </a:p>
        </p:txBody>
      </p:sp>
      <p:pic>
        <p:nvPicPr>
          <p:cNvPr id="4" name="Picture 3" descr="A person in a pink dress&#10;&#10;Description automatically generated">
            <a:extLst>
              <a:ext uri="{FF2B5EF4-FFF2-40B4-BE49-F238E27FC236}">
                <a16:creationId xmlns:a16="http://schemas.microsoft.com/office/drawing/2014/main" id="{E916C0ED-B8BB-4ECC-AC8B-6B499DBC7F80}"/>
              </a:ext>
            </a:extLst>
          </p:cNvPr>
          <p:cNvPicPr>
            <a:picLocks noChangeAspect="1"/>
          </p:cNvPicPr>
          <p:nvPr/>
        </p:nvPicPr>
        <p:blipFill rotWithShape="1">
          <a:blip r:embed="rId5"/>
          <a:srcRect l="13498" t="14639" r="10720" b="15033"/>
          <a:stretch/>
        </p:blipFill>
        <p:spPr>
          <a:xfrm>
            <a:off x="7853083" y="2234901"/>
            <a:ext cx="3121970" cy="4396911"/>
          </a:xfrm>
          <a:prstGeom prst="rect">
            <a:avLst/>
          </a:prstGeom>
        </p:spPr>
      </p:pic>
    </p:spTree>
    <p:extLst>
      <p:ext uri="{BB962C8B-B14F-4D97-AF65-F5344CB8AC3E}">
        <p14:creationId xmlns:p14="http://schemas.microsoft.com/office/powerpoint/2010/main" val="158312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510747" y="1326813"/>
            <a:ext cx="6762169" cy="4499221"/>
          </a:xfrm>
        </p:spPr>
        <p:txBody>
          <a:bodyPr>
            <a:noAutofit/>
          </a:bodyPr>
          <a:lstStyle/>
          <a:p>
            <a:pPr marL="0" marR="0" algn="l">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Afro-Cuban ”son” is rich with religious rituals and sensual dances, and there is a rich history behind its rhythm</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Son music has roots in </a:t>
            </a:r>
            <a:r>
              <a:rPr lang="en-US" sz="2000" u="sng" dirty="0" err="1">
                <a:effectLst/>
                <a:latin typeface="Calibri" panose="020F0502020204030204" pitchFamily="34" charset="0"/>
                <a:ea typeface="Calibri" panose="020F0502020204030204" pitchFamily="34" charset="0"/>
                <a:cs typeface="Times New Roman" panose="02020603050405020304" pitchFamily="18" charset="0"/>
              </a:rPr>
              <a:t>Yoruban</a:t>
            </a:r>
            <a:r>
              <a:rPr lang="en-US" sz="2000" u="sng" dirty="0">
                <a:effectLst/>
                <a:latin typeface="Calibri" panose="020F0502020204030204" pitchFamily="34" charset="0"/>
                <a:ea typeface="Calibri" panose="020F0502020204030204" pitchFamily="34" charset="0"/>
                <a:cs typeface="Times New Roman" panose="02020603050405020304" pitchFamily="18" charset="0"/>
              </a:rPr>
              <a:t> sacred music </a:t>
            </a:r>
            <a:r>
              <a:rPr lang="en-US" sz="2000" dirty="0">
                <a:effectLst/>
                <a:latin typeface="Calibri" panose="020F0502020204030204" pitchFamily="34" charset="0"/>
                <a:ea typeface="Calibri" panose="020F0502020204030204" pitchFamily="34" charset="0"/>
                <a:cs typeface="Times New Roman" panose="02020603050405020304" pitchFamily="18" charset="0"/>
              </a:rPr>
              <a:t>which originates from Nigeria.  </a:t>
            </a:r>
          </a:p>
          <a:p>
            <a:pPr marL="0" marR="0" algn="l">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African based religions arrived in Cuba around the late 1500s during the </a:t>
            </a:r>
            <a:r>
              <a:rPr lang="en-US" sz="2000" dirty="0">
                <a:effectLst/>
                <a:latin typeface="Calibri" panose="020F0502020204030204" pitchFamily="34" charset="0"/>
                <a:cs typeface="Times New Roman" panose="02020603050405020304" pitchFamily="18" charset="0"/>
              </a:rPr>
              <a:t>inception of slavery (Hodges 35; </a:t>
            </a:r>
            <a:r>
              <a:rPr lang="en-US" sz="2000" dirty="0" err="1">
                <a:effectLst/>
                <a:latin typeface="Calibri" panose="020F0502020204030204" pitchFamily="34" charset="0"/>
                <a:cs typeface="Times New Roman" panose="02020603050405020304" pitchFamily="18" charset="0"/>
              </a:rPr>
              <a:t>Leymarie</a:t>
            </a:r>
            <a:r>
              <a:rPr lang="en-US" sz="2000" dirty="0">
                <a:effectLst/>
                <a:latin typeface="Calibri" panose="020F0502020204030204" pitchFamily="34" charset="0"/>
                <a:cs typeface="Times New Roman" panose="02020603050405020304" pitchFamily="18" charset="0"/>
              </a:rPr>
              <a:t> 10).  Its folkloric tradition is surrounded by mysterious rituals, burnt offerings and animal sacrifices to the Gods. </a:t>
            </a:r>
          </a:p>
          <a:p>
            <a:pPr marL="0" marR="0" algn="l">
              <a:lnSpc>
                <a:spcPct val="107000"/>
              </a:lnSpc>
              <a:spcBef>
                <a:spcPts val="0"/>
              </a:spcBef>
              <a:spcAft>
                <a:spcPts val="800"/>
              </a:spcAft>
            </a:pPr>
            <a:r>
              <a:rPr lang="en-US" sz="2000" dirty="0">
                <a:effectLst/>
                <a:latin typeface="Calibri" panose="020F0502020204030204" pitchFamily="34" charset="0"/>
                <a:cs typeface="Times New Roman" panose="02020603050405020304" pitchFamily="18" charset="0"/>
              </a:rPr>
              <a:t>The slaves did not relinquish their culture; they substituted the names of their African gods with the names of the Catholic saints.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Inquiries Journal of Social Sciences Ars &amp; Humanities 2015 Vol 7 No. 10</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505937" y="368524"/>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2" name="Picture 2" descr="See the source image">
            <a:extLst>
              <a:ext uri="{FF2B5EF4-FFF2-40B4-BE49-F238E27FC236}">
                <a16:creationId xmlns:a16="http://schemas.microsoft.com/office/drawing/2014/main" id="{ED7864E0-0E3A-490F-AC1B-01A3E2BCD4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8571" y="2397919"/>
            <a:ext cx="3592289" cy="394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93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1140" y="1206279"/>
            <a:ext cx="6762169" cy="970392"/>
          </a:xfrm>
        </p:spPr>
        <p:txBody>
          <a:bodyPr>
            <a:normAutofit/>
          </a:bodyPr>
          <a:lstStyle/>
          <a:p>
            <a:pPr algn="l"/>
            <a:r>
              <a:rPr lang="en-US" sz="2400" dirty="0">
                <a:effectLst/>
                <a:latin typeface="Helvetica" panose="020B0604020202020204" pitchFamily="34" charset="0"/>
                <a:ea typeface="Times New Roman" panose="02020603050405020304" pitchFamily="18" charset="0"/>
              </a:rPr>
              <a:t>The Mambo – from the streets of Cuba to Ballrooms of New York</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597956" y="407587"/>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4" name="Picture 3" descr="A picture containing text, book, photo, table&#10;&#10;Description automatically generated">
            <a:extLst>
              <a:ext uri="{FF2B5EF4-FFF2-40B4-BE49-F238E27FC236}">
                <a16:creationId xmlns:a16="http://schemas.microsoft.com/office/drawing/2014/main" id="{415FBABE-AE02-48CA-A75D-AEA52723ADF1}"/>
              </a:ext>
            </a:extLst>
          </p:cNvPr>
          <p:cNvPicPr>
            <a:picLocks noChangeAspect="1"/>
          </p:cNvPicPr>
          <p:nvPr/>
        </p:nvPicPr>
        <p:blipFill>
          <a:blip r:embed="rId5"/>
          <a:stretch>
            <a:fillRect/>
          </a:stretch>
        </p:blipFill>
        <p:spPr>
          <a:xfrm>
            <a:off x="421107" y="2146021"/>
            <a:ext cx="4084006" cy="4084006"/>
          </a:xfrm>
          <a:prstGeom prst="rect">
            <a:avLst/>
          </a:prstGeom>
        </p:spPr>
      </p:pic>
      <p:pic>
        <p:nvPicPr>
          <p:cNvPr id="8" name="Picture 7" descr="A person standing in a room&#10;&#10;Description automatically generated">
            <a:extLst>
              <a:ext uri="{FF2B5EF4-FFF2-40B4-BE49-F238E27FC236}">
                <a16:creationId xmlns:a16="http://schemas.microsoft.com/office/drawing/2014/main" id="{74591CCA-D2FE-416E-AC04-D2981FE49E20}"/>
              </a:ext>
            </a:extLst>
          </p:cNvPr>
          <p:cNvPicPr>
            <a:picLocks noChangeAspect="1"/>
          </p:cNvPicPr>
          <p:nvPr/>
        </p:nvPicPr>
        <p:blipFill>
          <a:blip r:embed="rId6"/>
          <a:stretch>
            <a:fillRect/>
          </a:stretch>
        </p:blipFill>
        <p:spPr>
          <a:xfrm>
            <a:off x="7599626" y="2176671"/>
            <a:ext cx="4084006" cy="4053356"/>
          </a:xfrm>
          <a:prstGeom prst="rect">
            <a:avLst/>
          </a:prstGeom>
        </p:spPr>
      </p:pic>
      <p:pic>
        <p:nvPicPr>
          <p:cNvPr id="10" name="Picture 9" descr="A sign on the side of a building&#10;&#10;Description automatically generated">
            <a:extLst>
              <a:ext uri="{FF2B5EF4-FFF2-40B4-BE49-F238E27FC236}">
                <a16:creationId xmlns:a16="http://schemas.microsoft.com/office/drawing/2014/main" id="{84582109-F30D-4524-9697-061E461BF371}"/>
              </a:ext>
            </a:extLst>
          </p:cNvPr>
          <p:cNvPicPr>
            <a:picLocks noChangeAspect="1"/>
          </p:cNvPicPr>
          <p:nvPr/>
        </p:nvPicPr>
        <p:blipFill>
          <a:blip r:embed="rId7"/>
          <a:stretch>
            <a:fillRect/>
          </a:stretch>
        </p:blipFill>
        <p:spPr>
          <a:xfrm>
            <a:off x="3940058" y="3116413"/>
            <a:ext cx="3750950" cy="239395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73871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557887" y="1200150"/>
            <a:ext cx="5873378" cy="5154312"/>
          </a:xfrm>
        </p:spPr>
        <p:txBody>
          <a:bodyPr>
            <a:normAutofit fontScale="47500" lnSpcReduction="20000"/>
          </a:bodyPr>
          <a:lstStyle/>
          <a:p>
            <a:pPr algn="l"/>
            <a:r>
              <a:rPr lang="en-US" sz="3800" b="0" i="0" dirty="0">
                <a:effectLst/>
                <a:latin typeface="Open Sans"/>
              </a:rPr>
              <a:t>The carnival is said to be the result of a cultural clash of Portuguese and African culture, starting with the Portuguese bringing the festival (</a:t>
            </a:r>
            <a:r>
              <a:rPr lang="en-US" sz="3800" b="0" i="0" dirty="0" err="1">
                <a:effectLst/>
                <a:latin typeface="Open Sans"/>
              </a:rPr>
              <a:t>Entrudo</a:t>
            </a:r>
            <a:r>
              <a:rPr lang="en-US" sz="3800" b="0" i="0" dirty="0">
                <a:effectLst/>
                <a:latin typeface="Open Sans"/>
              </a:rPr>
              <a:t>) with them from Europe after colonizing Brazil in the early 17</a:t>
            </a:r>
            <a:r>
              <a:rPr lang="en-US" sz="3800" b="0" i="0" baseline="30000" dirty="0">
                <a:effectLst/>
                <a:latin typeface="Open Sans"/>
              </a:rPr>
              <a:t>th</a:t>
            </a:r>
            <a:r>
              <a:rPr lang="en-US" sz="3800" b="0" i="0" dirty="0">
                <a:effectLst/>
                <a:latin typeface="Open Sans"/>
              </a:rPr>
              <a:t> century. </a:t>
            </a:r>
          </a:p>
          <a:p>
            <a:pPr algn="l"/>
            <a:r>
              <a:rPr lang="en-US" sz="3800" b="0" i="0" dirty="0">
                <a:effectLst/>
                <a:latin typeface="Open Sans"/>
              </a:rPr>
              <a:t>Grand balls and parties were held only for the elite Portuguese, but soon, Afro-Brazilians decided to hold parties of their own, playing African-inspired music and wearing fancy dress to mock the formal dress of the elite.</a:t>
            </a:r>
          </a:p>
          <a:p>
            <a:pPr algn="l"/>
            <a:r>
              <a:rPr lang="en-US" sz="3800" b="0" i="0" dirty="0">
                <a:effectLst/>
                <a:latin typeface="Open Sans"/>
              </a:rPr>
              <a:t>The two celebrations stayed separate for many years until the turn of the 20</a:t>
            </a:r>
            <a:r>
              <a:rPr lang="en-US" sz="3800" b="0" i="0" baseline="30000" dirty="0">
                <a:effectLst/>
                <a:latin typeface="Open Sans"/>
              </a:rPr>
              <a:t>th</a:t>
            </a:r>
            <a:r>
              <a:rPr lang="en-US" sz="3800" b="0" i="0" dirty="0">
                <a:effectLst/>
                <a:latin typeface="Open Sans"/>
              </a:rPr>
              <a:t> century when the parties took to the streets. The festival was now an annual party, with musical styles and dancing merging over time. In 1917, this traditional dancing and music style was officially coined ‘samba’ and has been a core part of Brazil’s musical heritage ever since.</a:t>
            </a:r>
            <a:endParaRPr lang="en-US" sz="29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062855" y="375841"/>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6" name="Picture 5" descr="A group of people posing for a photo&#10;&#10;Description automatically generated">
            <a:extLst>
              <a:ext uri="{FF2B5EF4-FFF2-40B4-BE49-F238E27FC236}">
                <a16:creationId xmlns:a16="http://schemas.microsoft.com/office/drawing/2014/main" id="{549D60CC-0C94-4635-B9C1-65A13829F458}"/>
              </a:ext>
            </a:extLst>
          </p:cNvPr>
          <p:cNvPicPr>
            <a:picLocks noChangeAspect="1"/>
          </p:cNvPicPr>
          <p:nvPr/>
        </p:nvPicPr>
        <p:blipFill rotWithShape="1">
          <a:blip r:embed="rId5"/>
          <a:srcRect l="8383" t="4972" r="3918" b="5900"/>
          <a:stretch/>
        </p:blipFill>
        <p:spPr>
          <a:xfrm>
            <a:off x="6872820" y="2557462"/>
            <a:ext cx="5096558" cy="3484453"/>
          </a:xfrm>
          <a:prstGeom prst="rect">
            <a:avLst/>
          </a:prstGeom>
        </p:spPr>
      </p:pic>
    </p:spTree>
    <p:extLst>
      <p:ext uri="{BB962C8B-B14F-4D97-AF65-F5344CB8AC3E}">
        <p14:creationId xmlns:p14="http://schemas.microsoft.com/office/powerpoint/2010/main" val="214499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222621" y="1273628"/>
            <a:ext cx="6438247" cy="2536372"/>
          </a:xfrm>
        </p:spPr>
        <p:txBody>
          <a:bodyPr>
            <a:normAutofit/>
          </a:bodyPr>
          <a:lstStyle/>
          <a:p>
            <a:pPr algn="l"/>
            <a:r>
              <a:rPr lang="en-US" sz="3800" b="0" i="0" dirty="0">
                <a:effectLst/>
                <a:latin typeface="Open Sans"/>
              </a:rPr>
              <a:t>Dance Time</a:t>
            </a:r>
          </a:p>
          <a:p>
            <a:r>
              <a:rPr lang="en-US" sz="2900" b="1" dirty="0">
                <a:effectLst/>
                <a:highlight>
                  <a:srgbClr val="FF00FF"/>
                </a:highlight>
                <a:latin typeface="Open Sans"/>
              </a:rPr>
              <a:t>EVERYBODY UP – Let’s Samba..</a:t>
            </a:r>
            <a:r>
              <a:rPr lang="en-US" sz="2900" b="1" i="0" dirty="0">
                <a:effectLst/>
                <a:highlight>
                  <a:srgbClr val="FF00FF"/>
                </a:highlight>
                <a:latin typeface="Open Sans"/>
              </a:rPr>
              <a:t>.</a:t>
            </a:r>
            <a:br>
              <a:rPr lang="en-US" sz="2900" b="1" i="0" dirty="0">
                <a:effectLst/>
                <a:highlight>
                  <a:srgbClr val="FF00FF"/>
                </a:highlight>
                <a:latin typeface="Open Sans"/>
              </a:rPr>
            </a:br>
            <a:br>
              <a:rPr lang="en-US" sz="2900" b="1" i="0" dirty="0">
                <a:effectLst/>
                <a:highlight>
                  <a:srgbClr val="FF00FF"/>
                </a:highlight>
                <a:latin typeface="Open Sans"/>
              </a:rPr>
            </a:br>
            <a:r>
              <a:rPr lang="en-US" sz="2900" b="1" i="0" dirty="0">
                <a:effectLst/>
                <a:highlight>
                  <a:srgbClr val="FF00FF"/>
                </a:highlight>
                <a:latin typeface="Open Sans"/>
              </a:rPr>
              <a:t>And learn the Batucada</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5"/>
          <a:stretch>
            <a:fillRect/>
          </a:stretch>
        </p:blipFill>
        <p:spPr>
          <a:xfrm>
            <a:off x="8145751" y="375842"/>
            <a:ext cx="2368078" cy="1574771"/>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1026" name="Picture 2" descr="Rio Carnival Photos - Business Insider">
            <a:extLst>
              <a:ext uri="{FF2B5EF4-FFF2-40B4-BE49-F238E27FC236}">
                <a16:creationId xmlns:a16="http://schemas.microsoft.com/office/drawing/2014/main" id="{76737FC5-2232-454E-87D8-558203930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7560"/>
          <a:stretch/>
        </p:blipFill>
        <p:spPr bwMode="auto">
          <a:xfrm>
            <a:off x="6984524" y="2184394"/>
            <a:ext cx="4690532" cy="4267200"/>
          </a:xfrm>
          <a:prstGeom prst="rect">
            <a:avLst/>
          </a:prstGeom>
          <a:noFill/>
          <a:extLst>
            <a:ext uri="{909E8E84-426E-40DD-AFC4-6F175D3DCCD1}">
              <a14:hiddenFill xmlns:a14="http://schemas.microsoft.com/office/drawing/2010/main">
                <a:solidFill>
                  <a:srgbClr val="FFFFFF"/>
                </a:solidFill>
              </a14:hiddenFill>
            </a:ext>
          </a:extLst>
        </p:spPr>
      </p:pic>
      <p:pic>
        <p:nvPicPr>
          <p:cNvPr id="6" name="Online Media 5" title="Brazilian Carnaval Drum Music">
            <a:hlinkClick r:id="" action="ppaction://media"/>
            <a:extLst>
              <a:ext uri="{FF2B5EF4-FFF2-40B4-BE49-F238E27FC236}">
                <a16:creationId xmlns:a16="http://schemas.microsoft.com/office/drawing/2014/main" id="{F0922EE6-0618-4061-8F21-E2DEB7F68ECA}"/>
              </a:ext>
            </a:extLst>
          </p:cNvPr>
          <p:cNvPicPr>
            <a:picLocks noRot="1" noChangeAspect="1"/>
          </p:cNvPicPr>
          <p:nvPr>
            <a:videoFile r:link="rId1"/>
          </p:nvPr>
        </p:nvPicPr>
        <p:blipFill>
          <a:blip r:embed="rId7"/>
          <a:stretch>
            <a:fillRect/>
          </a:stretch>
        </p:blipFill>
        <p:spPr>
          <a:xfrm>
            <a:off x="1984764" y="3994666"/>
            <a:ext cx="3384288" cy="2536372"/>
          </a:xfrm>
          <a:prstGeom prst="rect">
            <a:avLst/>
          </a:prstGeom>
        </p:spPr>
      </p:pic>
      <p:sp>
        <p:nvSpPr>
          <p:cNvPr id="4" name="TextBox 3">
            <a:extLst>
              <a:ext uri="{FF2B5EF4-FFF2-40B4-BE49-F238E27FC236}">
                <a16:creationId xmlns:a16="http://schemas.microsoft.com/office/drawing/2014/main" id="{BB8AF77F-BF11-45F4-8531-8DBE7425848A}"/>
              </a:ext>
            </a:extLst>
          </p:cNvPr>
          <p:cNvSpPr txBox="1"/>
          <p:nvPr/>
        </p:nvSpPr>
        <p:spPr>
          <a:xfrm>
            <a:off x="2480064" y="3948662"/>
            <a:ext cx="3642167" cy="369332"/>
          </a:xfrm>
          <a:prstGeom prst="rect">
            <a:avLst/>
          </a:prstGeom>
          <a:noFill/>
        </p:spPr>
        <p:txBody>
          <a:bodyPr wrap="square" rtlCol="0">
            <a:spAutoFit/>
          </a:bodyPr>
          <a:lstStyle/>
          <a:p>
            <a:r>
              <a:rPr lang="en-US" dirty="0"/>
              <a:t>Brazilian Carnival Drums</a:t>
            </a:r>
          </a:p>
        </p:txBody>
      </p:sp>
    </p:spTree>
    <p:extLst>
      <p:ext uri="{BB962C8B-B14F-4D97-AF65-F5344CB8AC3E}">
        <p14:creationId xmlns:p14="http://schemas.microsoft.com/office/powerpoint/2010/main" val="152301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222621" y="1273628"/>
            <a:ext cx="6438247" cy="676985"/>
          </a:xfrm>
        </p:spPr>
        <p:txBody>
          <a:bodyPr>
            <a:normAutofit/>
          </a:bodyPr>
          <a:lstStyle/>
          <a:p>
            <a:pPr algn="l"/>
            <a:r>
              <a:rPr lang="en-US" sz="2000" i="1" dirty="0">
                <a:effectLst/>
                <a:latin typeface="Helvetica" panose="020B0604020202020204" pitchFamily="34" charset="0"/>
                <a:ea typeface="Times New Roman" panose="02020603050405020304" pitchFamily="18" charset="0"/>
              </a:rPr>
              <a:t>Samba Performance from 2014 by </a:t>
            </a:r>
            <a:r>
              <a:rPr lang="en-US" sz="2000" i="1" dirty="0" err="1">
                <a:effectLst/>
                <a:latin typeface="Helvetica" panose="020B0604020202020204" pitchFamily="34" charset="0"/>
                <a:ea typeface="Times New Roman" panose="02020603050405020304" pitchFamily="18" charset="0"/>
              </a:rPr>
              <a:t>Motsi</a:t>
            </a:r>
            <a:r>
              <a:rPr lang="en-US" sz="2000" i="1" dirty="0">
                <a:effectLst/>
                <a:latin typeface="Helvetica" panose="020B0604020202020204" pitchFamily="34" charset="0"/>
                <a:ea typeface="Times New Roman" panose="02020603050405020304" pitchFamily="18" charset="0"/>
              </a:rPr>
              <a:t> and Partner</a:t>
            </a:r>
            <a:endParaRPr lang="en-US" sz="2000" b="0" i="1" dirty="0">
              <a:effectLst/>
              <a:latin typeface="Open Sans"/>
            </a:endParaRP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5"/>
          <a:stretch>
            <a:fillRect/>
          </a:stretch>
        </p:blipFill>
        <p:spPr>
          <a:xfrm>
            <a:off x="8145751" y="375842"/>
            <a:ext cx="2368078" cy="1574771"/>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6" name="Online Media 5" title="Motsi Mabuse tanzt Samba auf der Bothe-Weihnachtsgala 2014!">
            <a:hlinkClick r:id="" action="ppaction://media"/>
            <a:extLst>
              <a:ext uri="{FF2B5EF4-FFF2-40B4-BE49-F238E27FC236}">
                <a16:creationId xmlns:a16="http://schemas.microsoft.com/office/drawing/2014/main" id="{3452EAC9-44CE-498D-AAE3-55F583302D6D}"/>
              </a:ext>
            </a:extLst>
          </p:cNvPr>
          <p:cNvPicPr>
            <a:picLocks noRot="1" noChangeAspect="1"/>
          </p:cNvPicPr>
          <p:nvPr>
            <a:videoFile r:link="rId1"/>
          </p:nvPr>
        </p:nvPicPr>
        <p:blipFill>
          <a:blip r:embed="rId6"/>
          <a:stretch>
            <a:fillRect/>
          </a:stretch>
        </p:blipFill>
        <p:spPr>
          <a:xfrm>
            <a:off x="794668" y="2155372"/>
            <a:ext cx="6096000" cy="3429000"/>
          </a:xfrm>
          <a:prstGeom prst="rect">
            <a:avLst/>
          </a:prstGeom>
        </p:spPr>
      </p:pic>
    </p:spTree>
    <p:extLst>
      <p:ext uri="{BB962C8B-B14F-4D97-AF65-F5344CB8AC3E}">
        <p14:creationId xmlns:p14="http://schemas.microsoft.com/office/powerpoint/2010/main" val="13957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US" sz="2400">
                <a:solidFill>
                  <a:schemeClr val="accent6">
                    <a:lumMod val="60000"/>
                    <a:lumOff val="40000"/>
                  </a:schemeClr>
                </a:solidFill>
              </a:rPr>
              <a:t>Groundswell: Dance as a force for social change</a:t>
            </a:r>
            <a:endParaRPr lang="en-US" sz="2400" dirty="0">
              <a:solidFill>
                <a:schemeClr val="accent6">
                  <a:lumMod val="60000"/>
                  <a:lumOff val="40000"/>
                </a:schemeClr>
              </a:solidFill>
            </a:endParaRPr>
          </a:p>
        </p:txBody>
      </p:sp>
      <p:pic>
        <p:nvPicPr>
          <p:cNvPr id="8" name="Picture 7" descr="A picture containing drawing&#10;&#10;Description automatically generated">
            <a:extLst>
              <a:ext uri="{FF2B5EF4-FFF2-40B4-BE49-F238E27FC236}">
                <a16:creationId xmlns:a16="http://schemas.microsoft.com/office/drawing/2014/main" id="{97A09E9F-EA91-4353-AEF4-41D32FBF939B}"/>
              </a:ext>
            </a:extLst>
          </p:cNvPr>
          <p:cNvPicPr>
            <a:picLocks noChangeAspect="1"/>
          </p:cNvPicPr>
          <p:nvPr/>
        </p:nvPicPr>
        <p:blipFill>
          <a:blip r:embed="rId4"/>
          <a:stretch>
            <a:fillRect/>
          </a:stretch>
        </p:blipFill>
        <p:spPr>
          <a:xfrm>
            <a:off x="1293876" y="888995"/>
            <a:ext cx="9176004" cy="5765251"/>
          </a:xfrm>
          <a:prstGeom prst="rect">
            <a:avLst/>
          </a:prstGeom>
        </p:spPr>
      </p:pic>
    </p:spTree>
    <p:extLst>
      <p:ext uri="{BB962C8B-B14F-4D97-AF65-F5344CB8AC3E}">
        <p14:creationId xmlns:p14="http://schemas.microsoft.com/office/powerpoint/2010/main" val="383489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542982" y="1507600"/>
            <a:ext cx="6762169" cy="3842800"/>
          </a:xfrm>
        </p:spPr>
        <p:txBody>
          <a:bodyPr>
            <a:normAutofit/>
          </a:bodyPr>
          <a:lstStyle/>
          <a:p>
            <a:pPr algn="l"/>
            <a:r>
              <a:rPr lang="en-US" sz="2400" dirty="0">
                <a:effectLst/>
                <a:latin typeface="Helvetica" panose="020B0604020202020204" pitchFamily="34" charset="0"/>
                <a:ea typeface="Times New Roman" panose="02020603050405020304" pitchFamily="18" charset="0"/>
              </a:rPr>
              <a:t>The Past…</a:t>
            </a:r>
          </a:p>
          <a:p>
            <a:pPr algn="l"/>
            <a:r>
              <a:rPr lang="en-US" sz="2400" dirty="0">
                <a:effectLst/>
                <a:latin typeface="Helvetica" panose="020B0604020202020204" pitchFamily="34" charset="0"/>
                <a:ea typeface="Times New Roman" panose="02020603050405020304" pitchFamily="18" charset="0"/>
              </a:rPr>
              <a:t>Where did the music go?  </a:t>
            </a:r>
          </a:p>
          <a:p>
            <a:pPr algn="l"/>
            <a:r>
              <a:rPr lang="en-US" sz="2400" dirty="0">
                <a:effectLst/>
                <a:latin typeface="Helvetica" panose="020B0604020202020204" pitchFamily="34" charset="0"/>
                <a:ea typeface="Times New Roman" panose="02020603050405020304" pitchFamily="18" charset="0"/>
              </a:rPr>
              <a:t>Did Hollywood and the Media “Take Away The Drums” again?</a:t>
            </a:r>
          </a:p>
          <a:p>
            <a:pPr algn="l"/>
            <a:r>
              <a:rPr lang="en-US" sz="2400" dirty="0">
                <a:effectLst/>
                <a:latin typeface="Helvetica" panose="020B0604020202020204" pitchFamily="34" charset="0"/>
                <a:ea typeface="Times New Roman" panose="02020603050405020304" pitchFamily="18" charset="0"/>
              </a:rPr>
              <a:t>Did the “King of Rock and Roll” invent a new genre or was he influenced by his roots?</a:t>
            </a:r>
            <a:br>
              <a:rPr lang="en-US" sz="2400" dirty="0">
                <a:effectLst/>
                <a:latin typeface="Helvetica" panose="020B0604020202020204" pitchFamily="34" charset="0"/>
                <a:ea typeface="Times New Roman" panose="02020603050405020304" pitchFamily="18" charset="0"/>
              </a:rPr>
            </a:br>
            <a:endParaRPr lang="en-US" sz="2400" dirty="0">
              <a:effectLst/>
              <a:latin typeface="Helvetica" panose="020B0604020202020204" pitchFamily="34" charset="0"/>
              <a:ea typeface="Times New Roman" panose="02020603050405020304" pitchFamily="18" charset="0"/>
            </a:endParaRP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597956" y="407587"/>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2050" name="Picture 2" descr="See the source image">
            <a:extLst>
              <a:ext uri="{FF2B5EF4-FFF2-40B4-BE49-F238E27FC236}">
                <a16:creationId xmlns:a16="http://schemas.microsoft.com/office/drawing/2014/main" id="{5DE8ABF6-E120-48EF-A17A-CEF9B428E5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0461" y="2307859"/>
            <a:ext cx="3472543" cy="431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16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853141" y="1419498"/>
            <a:ext cx="6328986" cy="4337271"/>
          </a:xfrm>
        </p:spPr>
        <p:txBody>
          <a:bodyPr>
            <a:normAutofit/>
          </a:bodyPr>
          <a:lstStyle/>
          <a:p>
            <a:pPr algn="l"/>
            <a:r>
              <a:rPr lang="en-US" sz="2000" b="1" i="0" dirty="0">
                <a:effectLst/>
                <a:latin typeface="Roboto" panose="02000000000000000000" pitchFamily="2" charset="0"/>
              </a:rPr>
              <a:t>Chuck Berry / </a:t>
            </a:r>
            <a:r>
              <a:rPr lang="en-US" sz="2000" b="1" dirty="0">
                <a:effectLst/>
                <a:latin typeface="Roboto" panose="02000000000000000000" pitchFamily="2" charset="0"/>
              </a:rPr>
              <a:t>Elvis /  </a:t>
            </a:r>
            <a:r>
              <a:rPr lang="en-US" sz="2000" b="1" i="0" dirty="0">
                <a:effectLst/>
                <a:latin typeface="Roboto" panose="02000000000000000000" pitchFamily="2" charset="0"/>
              </a:rPr>
              <a:t>Little Walter</a:t>
            </a:r>
          </a:p>
          <a:p>
            <a:pPr algn="l"/>
            <a:r>
              <a:rPr lang="en-US" sz="2400" b="1" i="0" dirty="0">
                <a:effectLst/>
                <a:latin typeface="Roboto" panose="02000000000000000000" pitchFamily="2" charset="0"/>
              </a:rPr>
              <a:t>Elvis Presley</a:t>
            </a:r>
            <a:r>
              <a:rPr lang="en-US" sz="2400" b="0" i="0" dirty="0">
                <a:effectLst/>
                <a:latin typeface="Roboto" panose="02000000000000000000" pitchFamily="2" charset="0"/>
              </a:rPr>
              <a:t> was always drawn to </a:t>
            </a:r>
            <a:r>
              <a:rPr lang="en-US" sz="2400" b="1" i="0" dirty="0">
                <a:effectLst/>
                <a:latin typeface="Roboto" panose="02000000000000000000" pitchFamily="2" charset="0"/>
              </a:rPr>
              <a:t>Chuck Berry's</a:t>
            </a:r>
            <a:r>
              <a:rPr lang="en-US" sz="2400" b="0" i="0" dirty="0">
                <a:effectLst/>
                <a:latin typeface="Roboto" panose="02000000000000000000" pitchFamily="2" charset="0"/>
              </a:rPr>
              <a:t> music. </a:t>
            </a:r>
            <a:r>
              <a:rPr lang="en-US" sz="2400" b="1" i="0" dirty="0">
                <a:effectLst/>
                <a:latin typeface="Roboto" panose="02000000000000000000" pitchFamily="2" charset="0"/>
              </a:rPr>
              <a:t>Elvis</a:t>
            </a:r>
            <a:r>
              <a:rPr lang="en-US" sz="2400" b="0" i="0" dirty="0">
                <a:effectLst/>
                <a:latin typeface="Roboto" panose="02000000000000000000" pitchFamily="2" charset="0"/>
              </a:rPr>
              <a:t> began singing </a:t>
            </a:r>
            <a:r>
              <a:rPr lang="en-US" sz="2400" b="1" i="0" dirty="0">
                <a:effectLst/>
                <a:latin typeface="Roboto" panose="02000000000000000000" pitchFamily="2" charset="0"/>
              </a:rPr>
              <a:t>Chuck Berry</a:t>
            </a:r>
            <a:r>
              <a:rPr lang="en-US" sz="2400" b="0" i="0" dirty="0">
                <a:effectLst/>
                <a:latin typeface="Roboto" panose="02000000000000000000" pitchFamily="2" charset="0"/>
              </a:rPr>
              <a:t> songs when his career was just starting to get on track back in 1955. </a:t>
            </a:r>
            <a:r>
              <a:rPr lang="en-US" sz="2400" dirty="0">
                <a:effectLst/>
                <a:latin typeface="Roboto" panose="02000000000000000000" pitchFamily="2" charset="0"/>
              </a:rPr>
              <a:t>Chuck Berry also wrote songs for Little Walter, which Elvis Later duplicated.</a:t>
            </a:r>
            <a:endParaRPr lang="en-US" sz="2400" dirty="0">
              <a:effectLst/>
              <a:highlight>
                <a:srgbClr val="FFFF00"/>
              </a:highlight>
              <a:latin typeface="Helvetica" panose="020B0604020202020204" pitchFamily="34" charset="0"/>
              <a:ea typeface="Times New Roman" panose="02020603050405020304" pitchFamily="18" charset="0"/>
            </a:endParaRP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597956" y="407587"/>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1026" name="Picture 2" descr="Elvis Presley vs Chuck Berry – Learnex">
            <a:extLst>
              <a:ext uri="{FF2B5EF4-FFF2-40B4-BE49-F238E27FC236}">
                <a16:creationId xmlns:a16="http://schemas.microsoft.com/office/drawing/2014/main" id="{158B08CA-2C03-46E5-BE2B-8BF74319BE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150" y="2584810"/>
            <a:ext cx="3410709" cy="3171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91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5"/>
          <a:stretch>
            <a:fillRect/>
          </a:stretch>
        </p:blipFill>
        <p:spPr>
          <a:xfrm>
            <a:off x="8597956" y="407587"/>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sp>
        <p:nvSpPr>
          <p:cNvPr id="4" name="TextBox 3">
            <a:extLst>
              <a:ext uri="{FF2B5EF4-FFF2-40B4-BE49-F238E27FC236}">
                <a16:creationId xmlns:a16="http://schemas.microsoft.com/office/drawing/2014/main" id="{E7EE572F-8E3A-409D-AA00-540B121D80ED}"/>
              </a:ext>
            </a:extLst>
          </p:cNvPr>
          <p:cNvSpPr txBox="1"/>
          <p:nvPr/>
        </p:nvSpPr>
        <p:spPr>
          <a:xfrm>
            <a:off x="1062102" y="1345168"/>
            <a:ext cx="5891122" cy="369332"/>
          </a:xfrm>
          <a:prstGeom prst="rect">
            <a:avLst/>
          </a:prstGeom>
          <a:noFill/>
        </p:spPr>
        <p:txBody>
          <a:bodyPr wrap="square" rtlCol="0">
            <a:spAutoFit/>
          </a:bodyPr>
          <a:lstStyle/>
          <a:p>
            <a:pPr algn="l"/>
            <a:r>
              <a:rPr lang="en-US" b="0" i="0" dirty="0">
                <a:effectLst/>
                <a:latin typeface="Roboto" panose="02000000000000000000" pitchFamily="2" charset="0"/>
              </a:rPr>
              <a:t>Chuck Berry and Elvis Presley - Johnny B. Goode </a:t>
            </a:r>
          </a:p>
        </p:txBody>
      </p:sp>
      <p:pic>
        <p:nvPicPr>
          <p:cNvPr id="2" name="Online Media 1" title="Chuck Berry and Elvis Presley - Johnny B. Goode HD">
            <a:hlinkClick r:id="" action="ppaction://media"/>
            <a:extLst>
              <a:ext uri="{FF2B5EF4-FFF2-40B4-BE49-F238E27FC236}">
                <a16:creationId xmlns:a16="http://schemas.microsoft.com/office/drawing/2014/main" id="{A3C40776-F6AA-45A5-8FCD-A211E1F3AF69}"/>
              </a:ext>
            </a:extLst>
          </p:cNvPr>
          <p:cNvPicPr>
            <a:picLocks noRot="1" noChangeAspect="1"/>
          </p:cNvPicPr>
          <p:nvPr>
            <a:videoFile r:link="rId1"/>
          </p:nvPr>
        </p:nvPicPr>
        <p:blipFill>
          <a:blip r:embed="rId6"/>
          <a:stretch>
            <a:fillRect/>
          </a:stretch>
        </p:blipFill>
        <p:spPr>
          <a:xfrm>
            <a:off x="845764" y="2311348"/>
            <a:ext cx="5891122" cy="3313756"/>
          </a:xfrm>
          <a:prstGeom prst="rect">
            <a:avLst/>
          </a:prstGeom>
        </p:spPr>
      </p:pic>
    </p:spTree>
    <p:extLst>
      <p:ext uri="{BB962C8B-B14F-4D97-AF65-F5344CB8AC3E}">
        <p14:creationId xmlns:p14="http://schemas.microsoft.com/office/powerpoint/2010/main" val="249690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1141" y="1206278"/>
            <a:ext cx="6328986" cy="4747261"/>
          </a:xfrm>
        </p:spPr>
        <p:txBody>
          <a:bodyPr>
            <a:normAutofit lnSpcReduction="10000"/>
          </a:bodyPr>
          <a:lstStyle/>
          <a:p>
            <a:pPr algn="l"/>
            <a:r>
              <a:rPr lang="en-US" sz="2400" dirty="0">
                <a:effectLst/>
                <a:latin typeface="Helvetica" panose="020B0604020202020204" pitchFamily="34" charset="0"/>
                <a:ea typeface="Times New Roman" panose="02020603050405020304" pitchFamily="18" charset="0"/>
              </a:rPr>
              <a:t>Elvis in an interview with Jet Magazine states:</a:t>
            </a:r>
            <a:br>
              <a:rPr lang="en-US" sz="2400" dirty="0">
                <a:effectLst/>
                <a:latin typeface="Helvetica" panose="020B0604020202020204" pitchFamily="34" charset="0"/>
                <a:ea typeface="Times New Roman" panose="02020603050405020304" pitchFamily="18" charset="0"/>
              </a:rPr>
            </a:br>
            <a:br>
              <a:rPr lang="en-US" sz="2400" dirty="0">
                <a:effectLst/>
                <a:latin typeface="Helvetica" panose="020B0604020202020204" pitchFamily="34" charset="0"/>
                <a:ea typeface="Times New Roman" panose="02020603050405020304" pitchFamily="18" charset="0"/>
              </a:rPr>
            </a:br>
            <a:r>
              <a:rPr lang="en-US" sz="2000" b="0" i="1" dirty="0">
                <a:effectLst/>
                <a:latin typeface="Roboto"/>
              </a:rPr>
              <a:t>"The </a:t>
            </a:r>
            <a:r>
              <a:rPr lang="en-US" sz="2000" b="0" i="1" dirty="0" err="1">
                <a:effectLst/>
                <a:latin typeface="Roboto"/>
              </a:rPr>
              <a:t>coloured</a:t>
            </a:r>
            <a:r>
              <a:rPr lang="en-US" sz="2000" b="0" i="1" dirty="0">
                <a:effectLst/>
                <a:latin typeface="Roboto"/>
              </a:rPr>
              <a:t> folks been singing it and playing it just like I'm doing now, man, for more years than I know," Elvis said. "I got it from them. Down in Tupelo, Mississippi, I used to hear old Arthur Crudup bang his box the way I do now, and I said if I ever got to the place where I could feel all old Arthur felt, I'd be a music man like nobody ever saw.“</a:t>
            </a:r>
            <a:br>
              <a:rPr lang="en-US" sz="2000" b="0" i="0" dirty="0">
                <a:effectLst/>
                <a:latin typeface="Roboto"/>
              </a:rPr>
            </a:br>
            <a:br>
              <a:rPr lang="en-US" sz="2000" b="0" i="0" dirty="0">
                <a:effectLst/>
                <a:latin typeface="Roboto"/>
              </a:rPr>
            </a:br>
            <a:r>
              <a:rPr lang="en-US" sz="2000" b="0" i="0" dirty="0">
                <a:effectLst/>
                <a:latin typeface="Roboto"/>
              </a:rPr>
              <a:t>Learn more… </a:t>
            </a:r>
            <a:r>
              <a:rPr lang="en-US" sz="2000" b="0" i="0" u="sng" dirty="0">
                <a:effectLst/>
                <a:latin typeface="Roboto"/>
                <a:hlinkClick r:id="rId3"/>
              </a:rPr>
              <a:t>Read the full story </a:t>
            </a:r>
            <a:r>
              <a:rPr lang="en-US" sz="2000" b="0" i="0" dirty="0">
                <a:effectLst/>
                <a:latin typeface="Roboto"/>
              </a:rPr>
              <a:t>– “The Black Artist That Inspired Elvis Presley” </a:t>
            </a:r>
            <a:br>
              <a:rPr lang="en-US" sz="2000" b="0" i="0" dirty="0">
                <a:effectLst/>
                <a:latin typeface="Roboto"/>
              </a:rPr>
            </a:br>
            <a:r>
              <a:rPr lang="en-US" sz="2000" b="0" i="0" dirty="0">
                <a:effectLst/>
                <a:latin typeface="Roboto"/>
              </a:rPr>
              <a:t>May 31, 2018</a:t>
            </a:r>
            <a:endParaRPr lang="en-US" sz="2400" dirty="0">
              <a:effectLst/>
              <a:highlight>
                <a:srgbClr val="FFFF00"/>
              </a:highlight>
              <a:latin typeface="Helvetica" panose="020B0604020202020204" pitchFamily="34" charset="0"/>
              <a:ea typeface="Times New Roman" panose="02020603050405020304" pitchFamily="18" charset="0"/>
            </a:endParaRP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5"/>
          <a:stretch>
            <a:fillRect/>
          </a:stretch>
        </p:blipFill>
        <p:spPr>
          <a:xfrm>
            <a:off x="8597956" y="407587"/>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7170" name="Picture 2">
            <a:extLst>
              <a:ext uri="{FF2B5EF4-FFF2-40B4-BE49-F238E27FC236}">
                <a16:creationId xmlns:a16="http://schemas.microsoft.com/office/drawing/2014/main" id="{61776387-C863-4DFB-BF0D-D633EF6E1D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98" r="5852"/>
          <a:stretch/>
        </p:blipFill>
        <p:spPr bwMode="auto">
          <a:xfrm>
            <a:off x="7611287" y="2759585"/>
            <a:ext cx="4189416" cy="2929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56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3465" y="1256045"/>
            <a:ext cx="6762169" cy="4863402"/>
          </a:xfrm>
        </p:spPr>
        <p:txBody>
          <a:bodyPr>
            <a:normAutofit/>
          </a:bodyPr>
          <a:lstStyle/>
          <a:p>
            <a:pPr algn="l"/>
            <a:r>
              <a:rPr lang="en-US" sz="2400" dirty="0">
                <a:effectLst/>
                <a:latin typeface="Helvetica" panose="020B0604020202020204" pitchFamily="34" charset="0"/>
                <a:ea typeface="Times New Roman" panose="02020603050405020304" pitchFamily="18" charset="0"/>
              </a:rPr>
              <a:t>In the presentation today, through the lens of Ballroom Dancing, our goals include a focus on three areas:</a:t>
            </a:r>
          </a:p>
          <a:p>
            <a:pPr marL="342900" indent="-342900" algn="l">
              <a:buAutoNum type="arabicParenBoth"/>
            </a:pPr>
            <a:r>
              <a:rPr lang="en-US" sz="2400" dirty="0">
                <a:effectLst/>
                <a:latin typeface="Helvetica" panose="020B0604020202020204" pitchFamily="34" charset="0"/>
                <a:ea typeface="Times New Roman" panose="02020603050405020304" pitchFamily="18" charset="0"/>
              </a:rPr>
              <a:t>dancing to preserve our history; </a:t>
            </a:r>
          </a:p>
          <a:p>
            <a:pPr marL="342900" indent="-342900" algn="l">
              <a:buAutoNum type="arabicParenBoth"/>
            </a:pPr>
            <a:r>
              <a:rPr lang="en-US" sz="2400" dirty="0">
                <a:effectLst/>
                <a:latin typeface="Helvetica" panose="020B0604020202020204" pitchFamily="34" charset="0"/>
                <a:ea typeface="Times New Roman" panose="02020603050405020304" pitchFamily="18" charset="0"/>
              </a:rPr>
              <a:t>dancing to honor our ancestors and crush racial stereotypes and </a:t>
            </a:r>
          </a:p>
          <a:p>
            <a:pPr marL="342900" indent="-342900" algn="l">
              <a:buAutoNum type="arabicParenBoth"/>
            </a:pPr>
            <a:r>
              <a:rPr lang="en-US" sz="2400" dirty="0">
                <a:effectLst/>
                <a:latin typeface="Helvetica" panose="020B0604020202020204" pitchFamily="34" charset="0"/>
                <a:ea typeface="Times New Roman" panose="02020603050405020304" pitchFamily="18" charset="0"/>
              </a:rPr>
              <a:t>dancing to claim our heritage and embrace other cultures. </a:t>
            </a:r>
            <a:endParaRPr lang="en-US" sz="2400" dirty="0"/>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533682" y="375842"/>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4" name="Picture 3" descr="A picture containing kite, flying, colorful, child&#10;&#10;Description automatically generated">
            <a:extLst>
              <a:ext uri="{FF2B5EF4-FFF2-40B4-BE49-F238E27FC236}">
                <a16:creationId xmlns:a16="http://schemas.microsoft.com/office/drawing/2014/main" id="{2615FA45-0CC0-4843-BAD4-EF61FEC1E044}"/>
              </a:ext>
            </a:extLst>
          </p:cNvPr>
          <p:cNvPicPr>
            <a:picLocks noChangeAspect="1"/>
          </p:cNvPicPr>
          <p:nvPr/>
        </p:nvPicPr>
        <p:blipFill rotWithShape="1">
          <a:blip r:embed="rId5"/>
          <a:srcRect b="2952"/>
          <a:stretch/>
        </p:blipFill>
        <p:spPr>
          <a:xfrm>
            <a:off x="7601951" y="2525962"/>
            <a:ext cx="4361018" cy="3343498"/>
          </a:xfrm>
          <a:prstGeom prst="rect">
            <a:avLst/>
          </a:prstGeom>
        </p:spPr>
      </p:pic>
    </p:spTree>
    <p:extLst>
      <p:ext uri="{BB962C8B-B14F-4D97-AF65-F5344CB8AC3E}">
        <p14:creationId xmlns:p14="http://schemas.microsoft.com/office/powerpoint/2010/main" val="115407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3076" name="Picture 4" descr="See the source image">
            <a:extLst>
              <a:ext uri="{FF2B5EF4-FFF2-40B4-BE49-F238E27FC236}">
                <a16:creationId xmlns:a16="http://schemas.microsoft.com/office/drawing/2014/main" id="{FB140F0B-B309-479E-931A-BB53FB9D71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48" r="3503"/>
          <a:stretch/>
        </p:blipFill>
        <p:spPr bwMode="auto">
          <a:xfrm>
            <a:off x="494149" y="1110343"/>
            <a:ext cx="8832730" cy="526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5"/>
          <a:stretch>
            <a:fillRect/>
          </a:stretch>
        </p:blipFill>
        <p:spPr>
          <a:xfrm>
            <a:off x="9523196" y="408204"/>
            <a:ext cx="2111698" cy="1404278"/>
          </a:xfrm>
          <a:prstGeom prst="rect">
            <a:avLst/>
          </a:prstGeom>
        </p:spPr>
      </p:pic>
    </p:spTree>
    <p:extLst>
      <p:ext uri="{BB962C8B-B14F-4D97-AF65-F5344CB8AC3E}">
        <p14:creationId xmlns:p14="http://schemas.microsoft.com/office/powerpoint/2010/main" val="377330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196440" y="369311"/>
            <a:ext cx="2497555" cy="1660873"/>
          </a:xfrm>
          <a:prstGeom prst="rect">
            <a:avLst/>
          </a:prstGeom>
        </p:spPr>
      </p:pic>
      <p:pic>
        <p:nvPicPr>
          <p:cNvPr id="4098" name="Picture 2" descr="See the source image">
            <a:extLst>
              <a:ext uri="{FF2B5EF4-FFF2-40B4-BE49-F238E27FC236}">
                <a16:creationId xmlns:a16="http://schemas.microsoft.com/office/drawing/2014/main" id="{ABD14E19-4E48-4853-B999-4884273883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31" r="13465"/>
          <a:stretch/>
        </p:blipFill>
        <p:spPr bwMode="auto">
          <a:xfrm>
            <a:off x="1648219" y="964519"/>
            <a:ext cx="5324535" cy="551763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0770ADB-EC1A-4E66-AAAD-931139DDC684}"/>
              </a:ext>
            </a:extLst>
          </p:cNvPr>
          <p:cNvSpPr/>
          <p:nvPr/>
        </p:nvSpPr>
        <p:spPr>
          <a:xfrm>
            <a:off x="3708027" y="2677886"/>
            <a:ext cx="1151356" cy="35269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2050" name="Picture 2" descr="Soul Train Retro Tv Show - Soul Train Retro Tv Show - Sticker ...">
            <a:extLst>
              <a:ext uri="{FF2B5EF4-FFF2-40B4-BE49-F238E27FC236}">
                <a16:creationId xmlns:a16="http://schemas.microsoft.com/office/drawing/2014/main" id="{0284E871-C535-414F-A31A-743897472C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1592" y="2286000"/>
            <a:ext cx="3699237" cy="3699237"/>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0E12BE62-FD7C-48C6-9A18-317C8B15ECFF}"/>
              </a:ext>
            </a:extLst>
          </p:cNvPr>
          <p:cNvSpPr/>
          <p:nvPr/>
        </p:nvSpPr>
        <p:spPr>
          <a:xfrm>
            <a:off x="5064172" y="2785961"/>
            <a:ext cx="2965268" cy="352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81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416804" y="320086"/>
            <a:ext cx="2497555" cy="1660873"/>
          </a:xfrm>
          <a:prstGeom prst="rect">
            <a:avLst/>
          </a:prstGeom>
        </p:spPr>
      </p:pic>
      <p:sp>
        <p:nvSpPr>
          <p:cNvPr id="4" name="TextBox 3">
            <a:extLst>
              <a:ext uri="{FF2B5EF4-FFF2-40B4-BE49-F238E27FC236}">
                <a16:creationId xmlns:a16="http://schemas.microsoft.com/office/drawing/2014/main" id="{C24654AC-95B2-4DB6-9C4B-3E7951C94149}"/>
              </a:ext>
            </a:extLst>
          </p:cNvPr>
          <p:cNvSpPr txBox="1"/>
          <p:nvPr/>
        </p:nvSpPr>
        <p:spPr>
          <a:xfrm>
            <a:off x="701171" y="1232022"/>
            <a:ext cx="3206001" cy="461665"/>
          </a:xfrm>
          <a:prstGeom prst="rect">
            <a:avLst/>
          </a:prstGeom>
          <a:noFill/>
        </p:spPr>
        <p:txBody>
          <a:bodyPr wrap="square" rtlCol="0">
            <a:spAutoFit/>
          </a:bodyPr>
          <a:lstStyle/>
          <a:p>
            <a:r>
              <a:rPr lang="en-US" sz="2400" dirty="0"/>
              <a:t>Hiding In Plain Sight</a:t>
            </a:r>
          </a:p>
        </p:txBody>
      </p:sp>
      <p:sp>
        <p:nvSpPr>
          <p:cNvPr id="6" name="TextBox 5">
            <a:extLst>
              <a:ext uri="{FF2B5EF4-FFF2-40B4-BE49-F238E27FC236}">
                <a16:creationId xmlns:a16="http://schemas.microsoft.com/office/drawing/2014/main" id="{8DB4F84D-63E6-46EB-99B1-E6C8613F906F}"/>
              </a:ext>
            </a:extLst>
          </p:cNvPr>
          <p:cNvSpPr txBox="1"/>
          <p:nvPr/>
        </p:nvSpPr>
        <p:spPr>
          <a:xfrm>
            <a:off x="7596349" y="2203669"/>
            <a:ext cx="4500769" cy="369332"/>
          </a:xfrm>
          <a:prstGeom prst="rect">
            <a:avLst/>
          </a:prstGeom>
          <a:noFill/>
        </p:spPr>
        <p:txBody>
          <a:bodyPr wrap="square" rtlCol="0">
            <a:spAutoFit/>
          </a:bodyPr>
          <a:lstStyle/>
          <a:p>
            <a:pPr algn="ctr"/>
            <a:r>
              <a:rPr lang="en-US" dirty="0"/>
              <a:t>AB 1957 Philadelphia</a:t>
            </a:r>
          </a:p>
        </p:txBody>
      </p:sp>
      <p:sp>
        <p:nvSpPr>
          <p:cNvPr id="10" name="TextBox 9">
            <a:extLst>
              <a:ext uri="{FF2B5EF4-FFF2-40B4-BE49-F238E27FC236}">
                <a16:creationId xmlns:a16="http://schemas.microsoft.com/office/drawing/2014/main" id="{1C5E4EFD-ACD5-4EBD-BCA8-44441E4430CA}"/>
              </a:ext>
            </a:extLst>
          </p:cNvPr>
          <p:cNvSpPr txBox="1"/>
          <p:nvPr/>
        </p:nvSpPr>
        <p:spPr>
          <a:xfrm>
            <a:off x="701171" y="2036715"/>
            <a:ext cx="6196586" cy="3139321"/>
          </a:xfrm>
          <a:prstGeom prst="rect">
            <a:avLst/>
          </a:prstGeom>
          <a:noFill/>
        </p:spPr>
        <p:txBody>
          <a:bodyPr wrap="square" rtlCol="0">
            <a:spAutoFit/>
          </a:bodyPr>
          <a:lstStyle/>
          <a:p>
            <a:r>
              <a:rPr lang="en-US" sz="2200" dirty="0"/>
              <a:t>For many Years American Bandstand banned Black performers and audience members. </a:t>
            </a:r>
          </a:p>
          <a:p>
            <a:r>
              <a:rPr lang="en-US" sz="2200" dirty="0"/>
              <a:t>Previous audience member Donald Morgan, often danced in the audience with his dance partner, both passing for white in the late 50’s.</a:t>
            </a:r>
          </a:p>
          <a:p>
            <a:endParaRPr lang="en-US" sz="2200" dirty="0"/>
          </a:p>
          <a:p>
            <a:r>
              <a:rPr lang="en-US" sz="2200" i="1" dirty="0"/>
              <a:t>“They didn’t allow you in unless you were white and that was a fact, but they didn’t know who we where.”</a:t>
            </a:r>
          </a:p>
        </p:txBody>
      </p:sp>
      <p:pic>
        <p:nvPicPr>
          <p:cNvPr id="4102" name="Picture 6" descr="American Bandstand kept secret that teenage stars were gay | Daily ...">
            <a:extLst>
              <a:ext uri="{FF2B5EF4-FFF2-40B4-BE49-F238E27FC236}">
                <a16:creationId xmlns:a16="http://schemas.microsoft.com/office/drawing/2014/main" id="{DC9F1295-264A-43F0-A1CF-8DEC464DE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1469" y="2722859"/>
            <a:ext cx="4326738" cy="370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5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5"/>
          <a:stretch>
            <a:fillRect/>
          </a:stretch>
        </p:blipFill>
        <p:spPr>
          <a:xfrm>
            <a:off x="8416804" y="320086"/>
            <a:ext cx="2497555" cy="1660873"/>
          </a:xfrm>
          <a:prstGeom prst="rect">
            <a:avLst/>
          </a:prstGeom>
        </p:spPr>
      </p:pic>
      <p:sp>
        <p:nvSpPr>
          <p:cNvPr id="6" name="TextBox 5">
            <a:extLst>
              <a:ext uri="{FF2B5EF4-FFF2-40B4-BE49-F238E27FC236}">
                <a16:creationId xmlns:a16="http://schemas.microsoft.com/office/drawing/2014/main" id="{8DB4F84D-63E6-46EB-99B1-E6C8613F906F}"/>
              </a:ext>
            </a:extLst>
          </p:cNvPr>
          <p:cNvSpPr txBox="1"/>
          <p:nvPr/>
        </p:nvSpPr>
        <p:spPr>
          <a:xfrm>
            <a:off x="922958" y="1150522"/>
            <a:ext cx="4500769" cy="830997"/>
          </a:xfrm>
          <a:prstGeom prst="rect">
            <a:avLst/>
          </a:prstGeom>
          <a:noFill/>
        </p:spPr>
        <p:txBody>
          <a:bodyPr wrap="square" rtlCol="0">
            <a:spAutoFit/>
          </a:bodyPr>
          <a:lstStyle/>
          <a:p>
            <a:r>
              <a:rPr lang="en-US" sz="2400" dirty="0"/>
              <a:t>American Bandstand 1957 Philadelphia</a:t>
            </a:r>
          </a:p>
        </p:txBody>
      </p:sp>
      <p:pic>
        <p:nvPicPr>
          <p:cNvPr id="2" name="Online Media 1" title="American Bandstand At The Hop Danny And The Juniors">
            <a:hlinkClick r:id="" action="ppaction://media"/>
            <a:extLst>
              <a:ext uri="{FF2B5EF4-FFF2-40B4-BE49-F238E27FC236}">
                <a16:creationId xmlns:a16="http://schemas.microsoft.com/office/drawing/2014/main" id="{4FEC4212-2F85-4826-8D08-A062364223A5}"/>
              </a:ext>
            </a:extLst>
          </p:cNvPr>
          <p:cNvPicPr>
            <a:picLocks noRot="1" noChangeAspect="1"/>
          </p:cNvPicPr>
          <p:nvPr>
            <a:videoFile r:link="rId1"/>
          </p:nvPr>
        </p:nvPicPr>
        <p:blipFill>
          <a:blip r:embed="rId6"/>
          <a:stretch>
            <a:fillRect/>
          </a:stretch>
        </p:blipFill>
        <p:spPr>
          <a:xfrm>
            <a:off x="1601717" y="2387555"/>
            <a:ext cx="5384871" cy="4035720"/>
          </a:xfrm>
          <a:prstGeom prst="rect">
            <a:avLst/>
          </a:prstGeom>
        </p:spPr>
      </p:pic>
    </p:spTree>
    <p:extLst>
      <p:ext uri="{BB962C8B-B14F-4D97-AF65-F5344CB8AC3E}">
        <p14:creationId xmlns:p14="http://schemas.microsoft.com/office/powerpoint/2010/main" val="66610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547345" y="1336907"/>
            <a:ext cx="6321363" cy="4699222"/>
          </a:xfrm>
        </p:spPr>
        <p:txBody>
          <a:bodyPr>
            <a:normAutofit/>
          </a:bodyPr>
          <a:lstStyle/>
          <a:p>
            <a:pPr algn="l"/>
            <a:r>
              <a:rPr lang="en-US" sz="2400" dirty="0">
                <a:effectLst/>
                <a:latin typeface="Helvetica" panose="020B0604020202020204" pitchFamily="34" charset="0"/>
                <a:ea typeface="Times New Roman" panose="02020603050405020304" pitchFamily="18" charset="0"/>
              </a:rPr>
              <a:t>Influence… Evolution… Creativity…</a:t>
            </a:r>
            <a:br>
              <a:rPr lang="en-US" sz="2400" dirty="0">
                <a:effectLst/>
                <a:latin typeface="Helvetica" panose="020B0604020202020204" pitchFamily="34" charset="0"/>
                <a:ea typeface="Times New Roman" panose="02020603050405020304" pitchFamily="18" charset="0"/>
              </a:rPr>
            </a:br>
            <a:r>
              <a:rPr lang="en-US" sz="2400" dirty="0">
                <a:effectLst/>
                <a:latin typeface="Helvetica" panose="020B0604020202020204" pitchFamily="34" charset="0"/>
                <a:ea typeface="Times New Roman" panose="02020603050405020304" pitchFamily="18" charset="0"/>
              </a:rPr>
              <a:t> </a:t>
            </a:r>
          </a:p>
          <a:p>
            <a:pPr algn="l"/>
            <a:r>
              <a:rPr lang="en-US" sz="2400" dirty="0">
                <a:effectLst/>
                <a:latin typeface="Helvetica" panose="020B0604020202020204" pitchFamily="34" charset="0"/>
                <a:ea typeface="Times New Roman" panose="02020603050405020304" pitchFamily="18" charset="0"/>
              </a:rPr>
              <a:t>Motown gave us the Jackson 5 and the New KING… The King of Pop.</a:t>
            </a:r>
          </a:p>
          <a:p>
            <a:pPr algn="l"/>
            <a:r>
              <a:rPr lang="en-US" sz="2400" dirty="0">
                <a:effectLst/>
                <a:latin typeface="Helvetica" panose="020B0604020202020204" pitchFamily="34" charset="0"/>
                <a:ea typeface="Times New Roman" panose="02020603050405020304" pitchFamily="18" charset="0"/>
              </a:rPr>
              <a:t>Who continued to influence the way we danced even in the ballroom – everyone was working the Robot and Moon Walk Into their Choreography.</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597956" y="407587"/>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6146" name="Picture 2" descr="See the source image">
            <a:extLst>
              <a:ext uri="{FF2B5EF4-FFF2-40B4-BE49-F238E27FC236}">
                <a16:creationId xmlns:a16="http://schemas.microsoft.com/office/drawing/2014/main" id="{D993A0EC-855A-4402-A695-4E479C8C6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7755" y="2228850"/>
            <a:ext cx="2949127" cy="433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18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1141" y="1206278"/>
            <a:ext cx="3551031" cy="4915122"/>
          </a:xfrm>
        </p:spPr>
        <p:txBody>
          <a:bodyPr>
            <a:normAutofit/>
          </a:bodyPr>
          <a:lstStyle/>
          <a:p>
            <a:pPr algn="l"/>
            <a:r>
              <a:rPr lang="en-US" sz="2400" dirty="0">
                <a:effectLst/>
                <a:latin typeface="Helvetica" panose="020B0604020202020204" pitchFamily="34" charset="0"/>
                <a:ea typeface="Times New Roman" panose="02020603050405020304" pitchFamily="18" charset="0"/>
              </a:rPr>
              <a:t>The Past… Huh?</a:t>
            </a:r>
          </a:p>
          <a:p>
            <a:r>
              <a:rPr lang="en-US" sz="2400" dirty="0">
                <a:effectLst/>
                <a:latin typeface="Helvetica" panose="020B0604020202020204" pitchFamily="34" charset="0"/>
                <a:ea typeface="Times New Roman" panose="02020603050405020304" pitchFamily="18" charset="0"/>
              </a:rPr>
              <a:t>Influence Goes Two Ways… </a:t>
            </a:r>
            <a:br>
              <a:rPr lang="en-US" sz="2400" dirty="0">
                <a:effectLst/>
                <a:latin typeface="Helvetica" panose="020B0604020202020204" pitchFamily="34" charset="0"/>
                <a:ea typeface="Times New Roman" panose="02020603050405020304" pitchFamily="18" charset="0"/>
              </a:rPr>
            </a:br>
            <a:br>
              <a:rPr lang="en-US" sz="2400" dirty="0">
                <a:effectLst/>
                <a:latin typeface="Helvetica" panose="020B0604020202020204" pitchFamily="34" charset="0"/>
                <a:ea typeface="Times New Roman" panose="02020603050405020304" pitchFamily="18" charset="0"/>
              </a:rPr>
            </a:br>
            <a:r>
              <a:rPr lang="en-US" sz="2400" dirty="0">
                <a:effectLst/>
                <a:latin typeface="Helvetica" panose="020B0604020202020204" pitchFamily="34" charset="0"/>
                <a:ea typeface="Times New Roman" panose="02020603050405020304" pitchFamily="18" charset="0"/>
              </a:rPr>
              <a:t>And just maybe there was a different origin for the famous </a:t>
            </a:r>
            <a:br>
              <a:rPr lang="en-US" sz="2400" dirty="0">
                <a:effectLst/>
                <a:latin typeface="Helvetica" panose="020B0604020202020204" pitchFamily="34" charset="0"/>
                <a:ea typeface="Times New Roman" panose="02020603050405020304" pitchFamily="18" charset="0"/>
              </a:rPr>
            </a:br>
            <a:r>
              <a:rPr lang="en-US" sz="2400" dirty="0">
                <a:effectLst/>
                <a:latin typeface="Helvetica" panose="020B0604020202020204" pitchFamily="34" charset="0"/>
                <a:ea typeface="Times New Roman" panose="02020603050405020304" pitchFamily="18" charset="0"/>
              </a:rPr>
              <a:t>Moon Walk too.</a:t>
            </a:r>
            <a:br>
              <a:rPr lang="en-US" sz="2400" dirty="0">
                <a:effectLst/>
                <a:latin typeface="Helvetica" panose="020B0604020202020204" pitchFamily="34" charset="0"/>
                <a:ea typeface="Times New Roman" panose="02020603050405020304" pitchFamily="18" charset="0"/>
              </a:rPr>
            </a:br>
            <a:br>
              <a:rPr lang="en-US" sz="2400" dirty="0">
                <a:effectLst/>
                <a:latin typeface="Helvetica" panose="020B0604020202020204" pitchFamily="34" charset="0"/>
                <a:ea typeface="Times New Roman" panose="02020603050405020304" pitchFamily="18" charset="0"/>
              </a:rPr>
            </a:br>
            <a:r>
              <a:rPr lang="en-US" sz="2400" dirty="0">
                <a:effectLst/>
                <a:latin typeface="Helvetica" panose="020B0604020202020204" pitchFamily="34" charset="0"/>
                <a:ea typeface="Times New Roman" panose="02020603050405020304" pitchFamily="18" charset="0"/>
              </a:rPr>
              <a:t>Let’s Take A Look…</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597956" y="407587"/>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6146" name="Picture 2" descr="See the source image">
            <a:extLst>
              <a:ext uri="{FF2B5EF4-FFF2-40B4-BE49-F238E27FC236}">
                <a16:creationId xmlns:a16="http://schemas.microsoft.com/office/drawing/2014/main" id="{D993A0EC-855A-4402-A695-4E479C8C6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3696" y="2374296"/>
            <a:ext cx="2599886" cy="38233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ee the source image">
            <a:extLst>
              <a:ext uri="{FF2B5EF4-FFF2-40B4-BE49-F238E27FC236}">
                <a16:creationId xmlns:a16="http://schemas.microsoft.com/office/drawing/2014/main" id="{528C1AD1-C1DC-48EE-9F69-9C610C1E59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0533" y="2417903"/>
            <a:ext cx="3044802" cy="377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1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1141" y="1206278"/>
            <a:ext cx="5703015" cy="2014352"/>
          </a:xfrm>
        </p:spPr>
        <p:txBody>
          <a:bodyPr>
            <a:normAutofit/>
          </a:bodyPr>
          <a:lstStyle/>
          <a:p>
            <a:pPr algn="l"/>
            <a:br>
              <a:rPr lang="en-US" sz="2400" dirty="0">
                <a:effectLst/>
                <a:latin typeface="Helvetica" panose="020B0604020202020204" pitchFamily="34" charset="0"/>
                <a:ea typeface="Times New Roman" panose="02020603050405020304" pitchFamily="18" charset="0"/>
              </a:rPr>
            </a:br>
            <a:r>
              <a:rPr lang="en-US" sz="2400" dirty="0">
                <a:effectLst/>
                <a:latin typeface="Helvetica" panose="020B0604020202020204" pitchFamily="34" charset="0"/>
                <a:ea typeface="Times New Roman" panose="02020603050405020304" pitchFamily="18" charset="0"/>
                <a:hlinkClick r:id="rId4"/>
              </a:rPr>
              <a:t>Bill Bailey at the Apollo Theatre in 1955</a:t>
            </a:r>
            <a:endParaRPr lang="en-US" sz="2400" dirty="0">
              <a:effectLst/>
              <a:latin typeface="Helvetica" panose="020B0604020202020204" pitchFamily="34" charset="0"/>
              <a:ea typeface="Times New Roman" panose="02020603050405020304" pitchFamily="18" charset="0"/>
            </a:endParaRP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6"/>
          <a:stretch>
            <a:fillRect/>
          </a:stretch>
        </p:blipFill>
        <p:spPr>
          <a:xfrm>
            <a:off x="8597956" y="407587"/>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4" name="Online Media 3" title="The First Moonwalk - Bill Bailey">
            <a:hlinkClick r:id="" action="ppaction://media"/>
            <a:extLst>
              <a:ext uri="{FF2B5EF4-FFF2-40B4-BE49-F238E27FC236}">
                <a16:creationId xmlns:a16="http://schemas.microsoft.com/office/drawing/2014/main" id="{EEDF6C78-55B0-455C-AB8E-2C352C553577}"/>
              </a:ext>
            </a:extLst>
          </p:cNvPr>
          <p:cNvPicPr>
            <a:picLocks noRot="1" noChangeAspect="1"/>
          </p:cNvPicPr>
          <p:nvPr>
            <a:videoFile r:link="rId1"/>
          </p:nvPr>
        </p:nvPicPr>
        <p:blipFill>
          <a:blip r:embed="rId7"/>
          <a:stretch>
            <a:fillRect/>
          </a:stretch>
        </p:blipFill>
        <p:spPr>
          <a:xfrm>
            <a:off x="2218398" y="2113358"/>
            <a:ext cx="5829300" cy="4368800"/>
          </a:xfrm>
          <a:prstGeom prst="rect">
            <a:avLst/>
          </a:prstGeom>
        </p:spPr>
      </p:pic>
    </p:spTree>
    <p:extLst>
      <p:ext uri="{BB962C8B-B14F-4D97-AF65-F5344CB8AC3E}">
        <p14:creationId xmlns:p14="http://schemas.microsoft.com/office/powerpoint/2010/main" val="402839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US" sz="2400">
                <a:solidFill>
                  <a:schemeClr val="accent6">
                    <a:lumMod val="60000"/>
                    <a:lumOff val="40000"/>
                  </a:schemeClr>
                </a:solidFill>
              </a:rPr>
              <a:t>Groundswell: Dance as a force for social change</a:t>
            </a:r>
            <a:endParaRPr lang="en-US" sz="2400" dirty="0">
              <a:solidFill>
                <a:schemeClr val="accent6">
                  <a:lumMod val="60000"/>
                  <a:lumOff val="40000"/>
                </a:schemeClr>
              </a:solidFill>
            </a:endParaRPr>
          </a:p>
        </p:txBody>
      </p:sp>
      <p:sp>
        <p:nvSpPr>
          <p:cNvPr id="6" name="Subtitle 5">
            <a:extLst>
              <a:ext uri="{FF2B5EF4-FFF2-40B4-BE49-F238E27FC236}">
                <a16:creationId xmlns:a16="http://schemas.microsoft.com/office/drawing/2014/main" id="{BA24667C-651C-44B4-8862-7DE8A6DD9FF5}"/>
              </a:ext>
            </a:extLst>
          </p:cNvPr>
          <p:cNvSpPr>
            <a:spLocks noGrp="1"/>
          </p:cNvSpPr>
          <p:nvPr>
            <p:ph type="subTitle" idx="1"/>
          </p:nvPr>
        </p:nvSpPr>
        <p:spPr>
          <a:xfrm>
            <a:off x="544336" y="1025471"/>
            <a:ext cx="6417259" cy="513154"/>
          </a:xfrm>
        </p:spPr>
        <p:txBody>
          <a:bodyPr>
            <a:normAutofit/>
          </a:bodyPr>
          <a:lstStyle/>
          <a:p>
            <a:r>
              <a:rPr lang="en-US" dirty="0"/>
              <a:t>Are famous dance hits as original as we think?</a:t>
            </a:r>
          </a:p>
        </p:txBody>
      </p:sp>
      <p:pic>
        <p:nvPicPr>
          <p:cNvPr id="6146" name="Picture 2" descr="Michael Jackson's 'Thriller' was released 35 years ago today">
            <a:extLst>
              <a:ext uri="{FF2B5EF4-FFF2-40B4-BE49-F238E27FC236}">
                <a16:creationId xmlns:a16="http://schemas.microsoft.com/office/drawing/2014/main" id="{8177526A-D8C0-4A79-8995-46472892D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097" y="2184012"/>
            <a:ext cx="3099558" cy="23127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48" name="Picture 4" descr="Cakewalk - Encyclopedia of DanceSport">
            <a:extLst>
              <a:ext uri="{FF2B5EF4-FFF2-40B4-BE49-F238E27FC236}">
                <a16:creationId xmlns:a16="http://schemas.microsoft.com/office/drawing/2014/main" id="{D4E306A7-1701-4807-BC2C-ABE00DD8BB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95" t="4416"/>
          <a:stretch/>
        </p:blipFill>
        <p:spPr bwMode="auto">
          <a:xfrm>
            <a:off x="431355" y="2228891"/>
            <a:ext cx="3575416" cy="22678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B2B6F0-CD06-44FF-8D76-946293E8E28D}"/>
              </a:ext>
            </a:extLst>
          </p:cNvPr>
          <p:cNvSpPr txBox="1"/>
          <p:nvPr/>
        </p:nvSpPr>
        <p:spPr>
          <a:xfrm>
            <a:off x="768381" y="4500407"/>
            <a:ext cx="2685327" cy="369332"/>
          </a:xfrm>
          <a:prstGeom prst="rect">
            <a:avLst/>
          </a:prstGeom>
          <a:noFill/>
        </p:spPr>
        <p:txBody>
          <a:bodyPr wrap="square" rtlCol="0">
            <a:spAutoFit/>
          </a:bodyPr>
          <a:lstStyle/>
          <a:p>
            <a:r>
              <a:rPr lang="en-US" dirty="0"/>
              <a:t>Cakewalk Dance 1903</a:t>
            </a:r>
          </a:p>
        </p:txBody>
      </p:sp>
      <p:sp>
        <p:nvSpPr>
          <p:cNvPr id="8" name="TextBox 7">
            <a:extLst>
              <a:ext uri="{FF2B5EF4-FFF2-40B4-BE49-F238E27FC236}">
                <a16:creationId xmlns:a16="http://schemas.microsoft.com/office/drawing/2014/main" id="{7D1FD5EE-D241-4F72-9C18-2A52DCA4D35D}"/>
              </a:ext>
            </a:extLst>
          </p:cNvPr>
          <p:cNvSpPr txBox="1"/>
          <p:nvPr/>
        </p:nvSpPr>
        <p:spPr>
          <a:xfrm>
            <a:off x="4222097" y="4496760"/>
            <a:ext cx="3089958" cy="369332"/>
          </a:xfrm>
          <a:prstGeom prst="rect">
            <a:avLst/>
          </a:prstGeom>
          <a:noFill/>
        </p:spPr>
        <p:txBody>
          <a:bodyPr wrap="square" rtlCol="0">
            <a:spAutoFit/>
          </a:bodyPr>
          <a:lstStyle/>
          <a:p>
            <a:r>
              <a:rPr lang="en-US" dirty="0"/>
              <a:t>Thriller Music Video 1982</a:t>
            </a:r>
          </a:p>
        </p:txBody>
      </p:sp>
      <p:sp>
        <p:nvSpPr>
          <p:cNvPr id="3" name="TextBox 2">
            <a:extLst>
              <a:ext uri="{FF2B5EF4-FFF2-40B4-BE49-F238E27FC236}">
                <a16:creationId xmlns:a16="http://schemas.microsoft.com/office/drawing/2014/main" id="{7A5818FC-3522-964B-9E79-E8A17A692442}"/>
              </a:ext>
            </a:extLst>
          </p:cNvPr>
          <p:cNvSpPr txBox="1"/>
          <p:nvPr/>
        </p:nvSpPr>
        <p:spPr>
          <a:xfrm>
            <a:off x="8169450" y="656139"/>
            <a:ext cx="3354559" cy="369332"/>
          </a:xfrm>
          <a:prstGeom prst="rect">
            <a:avLst/>
          </a:prstGeom>
          <a:noFill/>
        </p:spPr>
        <p:txBody>
          <a:bodyPr wrap="square" rtlCol="0">
            <a:spAutoFit/>
          </a:bodyPr>
          <a:lstStyle/>
          <a:p>
            <a:pPr algn="ctr"/>
            <a:r>
              <a:rPr lang="en-US" dirty="0"/>
              <a:t>Beyonce Single Ladies 2008</a:t>
            </a:r>
          </a:p>
        </p:txBody>
      </p:sp>
      <p:pic>
        <p:nvPicPr>
          <p:cNvPr id="9" name="Picture 8">
            <a:extLst>
              <a:ext uri="{FF2B5EF4-FFF2-40B4-BE49-F238E27FC236}">
                <a16:creationId xmlns:a16="http://schemas.microsoft.com/office/drawing/2014/main" id="{C4242E22-4EA1-B243-A483-0E393785303B}"/>
              </a:ext>
            </a:extLst>
          </p:cNvPr>
          <p:cNvPicPr>
            <a:picLocks noChangeAspect="1"/>
          </p:cNvPicPr>
          <p:nvPr/>
        </p:nvPicPr>
        <p:blipFill>
          <a:blip r:embed="rId6"/>
          <a:stretch>
            <a:fillRect/>
          </a:stretch>
        </p:blipFill>
        <p:spPr>
          <a:xfrm>
            <a:off x="8655371" y="1538625"/>
            <a:ext cx="2508954" cy="1543971"/>
          </a:xfrm>
          <a:prstGeom prst="rect">
            <a:avLst/>
          </a:prstGeom>
        </p:spPr>
      </p:pic>
      <p:pic>
        <p:nvPicPr>
          <p:cNvPr id="17" name="Picture 16">
            <a:extLst>
              <a:ext uri="{FF2B5EF4-FFF2-40B4-BE49-F238E27FC236}">
                <a16:creationId xmlns:a16="http://schemas.microsoft.com/office/drawing/2014/main" id="{0D368096-34AF-E34F-BF73-1AFEDA30279B}"/>
              </a:ext>
            </a:extLst>
          </p:cNvPr>
          <p:cNvPicPr>
            <a:picLocks noChangeAspect="1"/>
          </p:cNvPicPr>
          <p:nvPr/>
        </p:nvPicPr>
        <p:blipFill>
          <a:blip r:embed="rId7"/>
          <a:stretch>
            <a:fillRect/>
          </a:stretch>
        </p:blipFill>
        <p:spPr>
          <a:xfrm>
            <a:off x="8507276" y="4698886"/>
            <a:ext cx="2757724" cy="1549841"/>
          </a:xfrm>
          <a:prstGeom prst="rect">
            <a:avLst/>
          </a:prstGeom>
        </p:spPr>
      </p:pic>
      <p:sp>
        <p:nvSpPr>
          <p:cNvPr id="10" name="TextBox 9">
            <a:extLst>
              <a:ext uri="{FF2B5EF4-FFF2-40B4-BE49-F238E27FC236}">
                <a16:creationId xmlns:a16="http://schemas.microsoft.com/office/drawing/2014/main" id="{0A97C77B-6014-A340-B1CF-88D91A491195}"/>
              </a:ext>
            </a:extLst>
          </p:cNvPr>
          <p:cNvSpPr txBox="1"/>
          <p:nvPr/>
        </p:nvSpPr>
        <p:spPr>
          <a:xfrm>
            <a:off x="7932829" y="3728032"/>
            <a:ext cx="3827803" cy="369332"/>
          </a:xfrm>
          <a:prstGeom prst="rect">
            <a:avLst/>
          </a:prstGeom>
          <a:noFill/>
        </p:spPr>
        <p:txBody>
          <a:bodyPr wrap="square" rtlCol="0">
            <a:spAutoFit/>
          </a:bodyPr>
          <a:lstStyle/>
          <a:p>
            <a:pPr algn="ctr"/>
            <a:r>
              <a:rPr lang="en-US" dirty="0"/>
              <a:t>Madonna Girl Gone Wild 2012</a:t>
            </a:r>
          </a:p>
        </p:txBody>
      </p:sp>
    </p:spTree>
    <p:extLst>
      <p:ext uri="{BB962C8B-B14F-4D97-AF65-F5344CB8AC3E}">
        <p14:creationId xmlns:p14="http://schemas.microsoft.com/office/powerpoint/2010/main" val="14868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US" sz="2400">
                <a:solidFill>
                  <a:schemeClr val="accent6">
                    <a:lumMod val="60000"/>
                    <a:lumOff val="40000"/>
                  </a:schemeClr>
                </a:solidFill>
              </a:rPr>
              <a:t>Groundswell: Dance as a force for social change</a:t>
            </a:r>
            <a:endParaRPr lang="en-US" sz="2400" dirty="0">
              <a:solidFill>
                <a:schemeClr val="accent6">
                  <a:lumMod val="60000"/>
                  <a:lumOff val="40000"/>
                </a:schemeClr>
              </a:solidFill>
            </a:endParaRPr>
          </a:p>
        </p:txBody>
      </p:sp>
      <p:sp>
        <p:nvSpPr>
          <p:cNvPr id="6" name="Subtitle 5">
            <a:extLst>
              <a:ext uri="{FF2B5EF4-FFF2-40B4-BE49-F238E27FC236}">
                <a16:creationId xmlns:a16="http://schemas.microsoft.com/office/drawing/2014/main" id="{BA24667C-651C-44B4-8862-7DE8A6DD9FF5}"/>
              </a:ext>
            </a:extLst>
          </p:cNvPr>
          <p:cNvSpPr>
            <a:spLocks noGrp="1"/>
          </p:cNvSpPr>
          <p:nvPr>
            <p:ph type="subTitle" idx="1"/>
          </p:nvPr>
        </p:nvSpPr>
        <p:spPr>
          <a:xfrm>
            <a:off x="701171" y="1001750"/>
            <a:ext cx="6417259" cy="513154"/>
          </a:xfrm>
        </p:spPr>
        <p:txBody>
          <a:bodyPr/>
          <a:lstStyle/>
          <a:p>
            <a:r>
              <a:rPr lang="en-US" dirty="0"/>
              <a:t>Are famous hits actually as original as we think?</a:t>
            </a:r>
          </a:p>
        </p:txBody>
      </p:sp>
      <p:sp>
        <p:nvSpPr>
          <p:cNvPr id="9" name="TextBox 8">
            <a:extLst>
              <a:ext uri="{FF2B5EF4-FFF2-40B4-BE49-F238E27FC236}">
                <a16:creationId xmlns:a16="http://schemas.microsoft.com/office/drawing/2014/main" id="{60593590-F6F9-40E8-AD07-EC0D429CD8C0}"/>
              </a:ext>
            </a:extLst>
          </p:cNvPr>
          <p:cNvSpPr txBox="1"/>
          <p:nvPr/>
        </p:nvSpPr>
        <p:spPr>
          <a:xfrm>
            <a:off x="3846497" y="5276813"/>
            <a:ext cx="3797569" cy="369332"/>
          </a:xfrm>
          <a:prstGeom prst="rect">
            <a:avLst/>
          </a:prstGeom>
          <a:noFill/>
        </p:spPr>
        <p:txBody>
          <a:bodyPr wrap="square" rtlCol="0">
            <a:spAutoFit/>
          </a:bodyPr>
          <a:lstStyle/>
          <a:p>
            <a:pPr algn="l"/>
            <a:r>
              <a:rPr lang="en-US" b="0" i="0" dirty="0">
                <a:effectLst/>
                <a:latin typeface="Roboto" panose="02000000000000000000" pitchFamily="2" charset="0"/>
              </a:rPr>
              <a:t>Mexican Breakfast vs Single Ladies</a:t>
            </a:r>
          </a:p>
        </p:txBody>
      </p:sp>
      <p:pic>
        <p:nvPicPr>
          <p:cNvPr id="3076" name="Picture 4" descr="Beyoncé's 'Single Ladies' Choreography Isn't Original, And Here's ...">
            <a:extLst>
              <a:ext uri="{FF2B5EF4-FFF2-40B4-BE49-F238E27FC236}">
                <a16:creationId xmlns:a16="http://schemas.microsoft.com/office/drawing/2014/main" id="{EFB8FAF6-A8D9-413F-9FED-57362A0E3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026" y="3018958"/>
            <a:ext cx="2586512" cy="138651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6" descr="Mexican Breakfast - Choreography by Bob Fosse - YouTube">
            <a:extLst>
              <a:ext uri="{FF2B5EF4-FFF2-40B4-BE49-F238E27FC236}">
                <a16:creationId xmlns:a16="http://schemas.microsoft.com/office/drawing/2014/main" id="{C8AECDF0-4BA7-0F4D-B1DB-687FA7228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67" y="2325194"/>
            <a:ext cx="3588939" cy="2688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8" descr="Beyonce dances music videos back into the spotlight – The Denver Post">
            <a:extLst>
              <a:ext uri="{FF2B5EF4-FFF2-40B4-BE49-F238E27FC236}">
                <a16:creationId xmlns:a16="http://schemas.microsoft.com/office/drawing/2014/main" id="{04BB2742-C749-AF44-AAD9-30C725898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58" y="2452099"/>
            <a:ext cx="4147579" cy="2520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727C5F-E689-CF4C-BAC0-8F14B71FE177}"/>
              </a:ext>
            </a:extLst>
          </p:cNvPr>
          <p:cNvSpPr txBox="1"/>
          <p:nvPr/>
        </p:nvSpPr>
        <p:spPr>
          <a:xfrm>
            <a:off x="394367" y="1667383"/>
            <a:ext cx="3684886" cy="369332"/>
          </a:xfrm>
          <a:prstGeom prst="rect">
            <a:avLst/>
          </a:prstGeom>
          <a:noFill/>
        </p:spPr>
        <p:txBody>
          <a:bodyPr wrap="square" rtlCol="0">
            <a:spAutoFit/>
          </a:bodyPr>
          <a:lstStyle/>
          <a:p>
            <a:r>
              <a:rPr lang="en-US" dirty="0"/>
              <a:t>Mexican Breakfast Dance 1969</a:t>
            </a:r>
          </a:p>
        </p:txBody>
      </p:sp>
      <p:sp>
        <p:nvSpPr>
          <p:cNvPr id="15" name="TextBox 14">
            <a:extLst>
              <a:ext uri="{FF2B5EF4-FFF2-40B4-BE49-F238E27FC236}">
                <a16:creationId xmlns:a16="http://schemas.microsoft.com/office/drawing/2014/main" id="{BC4612D1-B98C-424F-909F-B62574DDB997}"/>
              </a:ext>
            </a:extLst>
          </p:cNvPr>
          <p:cNvSpPr txBox="1"/>
          <p:nvPr/>
        </p:nvSpPr>
        <p:spPr>
          <a:xfrm>
            <a:off x="7781183" y="1667383"/>
            <a:ext cx="3599727" cy="369332"/>
          </a:xfrm>
          <a:prstGeom prst="rect">
            <a:avLst/>
          </a:prstGeom>
          <a:noFill/>
        </p:spPr>
        <p:txBody>
          <a:bodyPr wrap="square" rtlCol="0">
            <a:spAutoFit/>
          </a:bodyPr>
          <a:lstStyle/>
          <a:p>
            <a:r>
              <a:rPr lang="en-US" dirty="0"/>
              <a:t>Single Ladies Music Video 2008</a:t>
            </a:r>
          </a:p>
        </p:txBody>
      </p:sp>
    </p:spTree>
    <p:extLst>
      <p:ext uri="{BB962C8B-B14F-4D97-AF65-F5344CB8AC3E}">
        <p14:creationId xmlns:p14="http://schemas.microsoft.com/office/powerpoint/2010/main" val="248503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US" sz="2400">
                <a:solidFill>
                  <a:schemeClr val="accent6">
                    <a:lumMod val="60000"/>
                    <a:lumOff val="40000"/>
                  </a:schemeClr>
                </a:solidFill>
              </a:rPr>
              <a:t>Groundswell: Dance as a force for social change</a:t>
            </a:r>
            <a:endParaRPr lang="en-US" sz="2400" dirty="0">
              <a:solidFill>
                <a:schemeClr val="accent6">
                  <a:lumMod val="60000"/>
                  <a:lumOff val="40000"/>
                </a:schemeClr>
              </a:solidFill>
            </a:endParaRPr>
          </a:p>
        </p:txBody>
      </p:sp>
      <p:sp>
        <p:nvSpPr>
          <p:cNvPr id="9" name="TextBox 8">
            <a:extLst>
              <a:ext uri="{FF2B5EF4-FFF2-40B4-BE49-F238E27FC236}">
                <a16:creationId xmlns:a16="http://schemas.microsoft.com/office/drawing/2014/main" id="{60593590-F6F9-40E8-AD07-EC0D429CD8C0}"/>
              </a:ext>
            </a:extLst>
          </p:cNvPr>
          <p:cNvSpPr txBox="1"/>
          <p:nvPr/>
        </p:nvSpPr>
        <p:spPr>
          <a:xfrm>
            <a:off x="2011015" y="1201949"/>
            <a:ext cx="3797569" cy="369332"/>
          </a:xfrm>
          <a:prstGeom prst="rect">
            <a:avLst/>
          </a:prstGeom>
          <a:noFill/>
        </p:spPr>
        <p:txBody>
          <a:bodyPr wrap="square" rtlCol="0">
            <a:spAutoFit/>
          </a:bodyPr>
          <a:lstStyle/>
          <a:p>
            <a:pPr algn="l"/>
            <a:r>
              <a:rPr lang="en-US" b="0" i="0" dirty="0">
                <a:effectLst/>
                <a:latin typeface="Roboto" panose="02000000000000000000" pitchFamily="2" charset="0"/>
              </a:rPr>
              <a:t>Mexican Breakfast vs Single Ladies</a:t>
            </a:r>
          </a:p>
        </p:txBody>
      </p:sp>
      <p:pic>
        <p:nvPicPr>
          <p:cNvPr id="2" name="Online Media 1" title="Mexican Breakfast vs Single Ladies">
            <a:hlinkClick r:id="" action="ppaction://media"/>
            <a:extLst>
              <a:ext uri="{FF2B5EF4-FFF2-40B4-BE49-F238E27FC236}">
                <a16:creationId xmlns:a16="http://schemas.microsoft.com/office/drawing/2014/main" id="{B5B611FA-40FF-4843-93E0-06B9CA440D4D}"/>
              </a:ext>
            </a:extLst>
          </p:cNvPr>
          <p:cNvPicPr>
            <a:picLocks noRot="1" noChangeAspect="1"/>
          </p:cNvPicPr>
          <p:nvPr>
            <a:videoFile r:link="rId1"/>
          </p:nvPr>
        </p:nvPicPr>
        <p:blipFill>
          <a:blip r:embed="rId3"/>
          <a:stretch>
            <a:fillRect/>
          </a:stretch>
        </p:blipFill>
        <p:spPr>
          <a:xfrm>
            <a:off x="995149" y="1712786"/>
            <a:ext cx="5829300" cy="43688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B30E9808-D89B-48D3-A723-135CED631294}"/>
              </a:ext>
            </a:extLst>
          </p:cNvPr>
          <p:cNvPicPr>
            <a:picLocks noChangeAspect="1"/>
          </p:cNvPicPr>
          <p:nvPr/>
        </p:nvPicPr>
        <p:blipFill>
          <a:blip r:embed="rId4"/>
          <a:stretch>
            <a:fillRect/>
          </a:stretch>
        </p:blipFill>
        <p:spPr>
          <a:xfrm>
            <a:off x="8597956" y="407587"/>
            <a:ext cx="2497555" cy="1660873"/>
          </a:xfrm>
          <a:prstGeom prst="rect">
            <a:avLst/>
          </a:prstGeom>
        </p:spPr>
      </p:pic>
    </p:spTree>
    <p:extLst>
      <p:ext uri="{BB962C8B-B14F-4D97-AF65-F5344CB8AC3E}">
        <p14:creationId xmlns:p14="http://schemas.microsoft.com/office/powerpoint/2010/main" val="39678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1140" y="1618756"/>
            <a:ext cx="6762169" cy="4262080"/>
          </a:xfrm>
        </p:spPr>
        <p:txBody>
          <a:bodyPr>
            <a:normAutofit/>
          </a:bodyPr>
          <a:lstStyle/>
          <a:p>
            <a:pPr algn="l"/>
            <a:r>
              <a:rPr lang="en-US" sz="2400" dirty="0">
                <a:effectLst/>
                <a:latin typeface="Helvetica" panose="020B0604020202020204" pitchFamily="34" charset="0"/>
                <a:ea typeface="Times New Roman" panose="02020603050405020304" pitchFamily="18" charset="0"/>
              </a:rPr>
              <a:t>First – a Quick – Intro to Ballroom Dance?</a:t>
            </a:r>
          </a:p>
          <a:p>
            <a:pPr algn="l"/>
            <a:r>
              <a:rPr lang="en-US" sz="2400" dirty="0">
                <a:effectLst/>
                <a:latin typeface="Helvetica" panose="020B0604020202020204" pitchFamily="34" charset="0"/>
                <a:ea typeface="Times New Roman" panose="02020603050405020304" pitchFamily="18" charset="0"/>
              </a:rPr>
              <a:t>Perhaps it would be better to think of ballroom dancing as partnership dancing that is practiced Socially and Competitively</a:t>
            </a:r>
            <a:br>
              <a:rPr lang="en-US" sz="2400" dirty="0">
                <a:effectLst/>
                <a:latin typeface="Helvetica" panose="020B0604020202020204" pitchFamily="34" charset="0"/>
                <a:ea typeface="Times New Roman" panose="02020603050405020304" pitchFamily="18" charset="0"/>
              </a:rPr>
            </a:br>
            <a:endParaRPr lang="en-US" sz="2400" dirty="0">
              <a:effectLst/>
              <a:latin typeface="Helvetica" panose="020B0604020202020204" pitchFamily="34" charset="0"/>
              <a:ea typeface="Times New Roman" panose="02020603050405020304" pitchFamily="18" charset="0"/>
            </a:endParaRPr>
          </a:p>
          <a:p>
            <a:pPr marL="342900" indent="-342900" algn="l">
              <a:buAutoNum type="arabicParenBoth"/>
            </a:pPr>
            <a:r>
              <a:rPr lang="en-US" sz="2400" dirty="0">
                <a:effectLst/>
                <a:latin typeface="Helvetica" panose="020B0604020202020204" pitchFamily="34" charset="0"/>
                <a:ea typeface="Times New Roman" panose="02020603050405020304" pitchFamily="18" charset="0"/>
              </a:rPr>
              <a:t>The Dances range from the Smooth &amp; Standard Dances – Waltz, Foxtrot, Tango, Viennese Waltz &amp; Quickstep</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446622" y="465294"/>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2050" name="Picture 2">
            <a:extLst>
              <a:ext uri="{FF2B5EF4-FFF2-40B4-BE49-F238E27FC236}">
                <a16:creationId xmlns:a16="http://schemas.microsoft.com/office/drawing/2014/main" id="{0080CA5A-8613-4D1E-91EA-DEA647FA97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3309" y="2842591"/>
            <a:ext cx="4419266" cy="303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08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3"/>
          <a:stretch>
            <a:fillRect/>
          </a:stretch>
        </p:blipFill>
        <p:spPr>
          <a:xfrm>
            <a:off x="8993274" y="375842"/>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US" sz="2400">
                <a:solidFill>
                  <a:schemeClr val="accent6">
                    <a:lumMod val="60000"/>
                    <a:lumOff val="40000"/>
                  </a:schemeClr>
                </a:solidFill>
              </a:rPr>
              <a:t>Groundswell: Dance as a force for social change</a:t>
            </a:r>
            <a:endParaRPr lang="en-US" sz="2400" dirty="0">
              <a:solidFill>
                <a:schemeClr val="accent6">
                  <a:lumMod val="60000"/>
                  <a:lumOff val="40000"/>
                </a:schemeClr>
              </a:solidFill>
            </a:endParaRPr>
          </a:p>
        </p:txBody>
      </p:sp>
      <p:pic>
        <p:nvPicPr>
          <p:cNvPr id="7172" name="Picture 4" descr="Michael Jackson: The Stories Behind 35 Of His Greatest Songs | NME">
            <a:extLst>
              <a:ext uri="{FF2B5EF4-FFF2-40B4-BE49-F238E27FC236}">
                <a16:creationId xmlns:a16="http://schemas.microsoft.com/office/drawing/2014/main" id="{7BFD1079-0E2A-4379-BEC8-32DEE4C4F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8825">
            <a:off x="7785411" y="4376439"/>
            <a:ext cx="3321538" cy="221435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10 Prince Songs of All Time | SPIN">
            <a:extLst>
              <a:ext uri="{FF2B5EF4-FFF2-40B4-BE49-F238E27FC236}">
                <a16:creationId xmlns:a16="http://schemas.microsoft.com/office/drawing/2014/main" id="{3ECBA0D5-C19A-4945-8A57-C31CC905E1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6445" y="2172441"/>
            <a:ext cx="2725121" cy="18134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4D003A-69B9-E147-A2D6-B2EC058F3879}"/>
              </a:ext>
            </a:extLst>
          </p:cNvPr>
          <p:cNvPicPr>
            <a:picLocks noChangeAspect="1"/>
          </p:cNvPicPr>
          <p:nvPr/>
        </p:nvPicPr>
        <p:blipFill>
          <a:blip r:embed="rId6"/>
          <a:stretch>
            <a:fillRect/>
          </a:stretch>
        </p:blipFill>
        <p:spPr>
          <a:xfrm>
            <a:off x="0" y="2683240"/>
            <a:ext cx="2838308" cy="4174760"/>
          </a:xfrm>
          <a:prstGeom prst="rect">
            <a:avLst/>
          </a:prstGeom>
        </p:spPr>
      </p:pic>
      <p:sp>
        <p:nvSpPr>
          <p:cNvPr id="8" name="TextBox 7">
            <a:extLst>
              <a:ext uri="{FF2B5EF4-FFF2-40B4-BE49-F238E27FC236}">
                <a16:creationId xmlns:a16="http://schemas.microsoft.com/office/drawing/2014/main" id="{E33E3415-9FE3-C849-9D5D-4E527C0450B5}"/>
              </a:ext>
            </a:extLst>
          </p:cNvPr>
          <p:cNvSpPr txBox="1"/>
          <p:nvPr/>
        </p:nvSpPr>
        <p:spPr>
          <a:xfrm>
            <a:off x="3600588" y="5483618"/>
            <a:ext cx="3987384" cy="400110"/>
          </a:xfrm>
          <a:prstGeom prst="rect">
            <a:avLst/>
          </a:prstGeom>
          <a:noFill/>
        </p:spPr>
        <p:txBody>
          <a:bodyPr wrap="square" rtlCol="0">
            <a:spAutoFit/>
          </a:bodyPr>
          <a:lstStyle/>
          <a:p>
            <a:r>
              <a:rPr lang="en-US" sz="2000" dirty="0"/>
              <a:t>James Brown Moves</a:t>
            </a:r>
          </a:p>
        </p:txBody>
      </p:sp>
      <p:pic>
        <p:nvPicPr>
          <p:cNvPr id="9" name="Picture 8">
            <a:extLst>
              <a:ext uri="{FF2B5EF4-FFF2-40B4-BE49-F238E27FC236}">
                <a16:creationId xmlns:a16="http://schemas.microsoft.com/office/drawing/2014/main" id="{5EC2C16E-796B-3D46-B56D-138E13991871}"/>
              </a:ext>
            </a:extLst>
          </p:cNvPr>
          <p:cNvPicPr>
            <a:picLocks noChangeAspect="1"/>
          </p:cNvPicPr>
          <p:nvPr/>
        </p:nvPicPr>
        <p:blipFill>
          <a:blip r:embed="rId7"/>
          <a:stretch>
            <a:fillRect/>
          </a:stretch>
        </p:blipFill>
        <p:spPr>
          <a:xfrm>
            <a:off x="9846734" y="2732290"/>
            <a:ext cx="2088996" cy="2088996"/>
          </a:xfrm>
          <a:prstGeom prst="rect">
            <a:avLst/>
          </a:prstGeom>
        </p:spPr>
      </p:pic>
      <p:sp>
        <p:nvSpPr>
          <p:cNvPr id="10" name="TextBox 9">
            <a:extLst>
              <a:ext uri="{FF2B5EF4-FFF2-40B4-BE49-F238E27FC236}">
                <a16:creationId xmlns:a16="http://schemas.microsoft.com/office/drawing/2014/main" id="{170689C3-E33D-9C4A-8842-F8213C5EC5F1}"/>
              </a:ext>
            </a:extLst>
          </p:cNvPr>
          <p:cNvSpPr txBox="1"/>
          <p:nvPr/>
        </p:nvSpPr>
        <p:spPr>
          <a:xfrm>
            <a:off x="1163927" y="1113580"/>
            <a:ext cx="4826833" cy="1569660"/>
          </a:xfrm>
          <a:prstGeom prst="rect">
            <a:avLst/>
          </a:prstGeom>
          <a:noFill/>
        </p:spPr>
        <p:txBody>
          <a:bodyPr wrap="square" rtlCol="0">
            <a:spAutoFit/>
          </a:bodyPr>
          <a:lstStyle/>
          <a:p>
            <a:r>
              <a:rPr lang="en-US" sz="2400" dirty="0"/>
              <a:t>We influence, support and inspire one another through dance. </a:t>
            </a:r>
          </a:p>
          <a:p>
            <a:endParaRPr lang="en-US" sz="2400" dirty="0"/>
          </a:p>
          <a:p>
            <a:r>
              <a:rPr lang="en-US" sz="2400" dirty="0"/>
              <a:t>-We dance to preserve our history.</a:t>
            </a:r>
          </a:p>
        </p:txBody>
      </p:sp>
      <p:pic>
        <p:nvPicPr>
          <p:cNvPr id="2" name="Online Media 1" title="The Best Of James Brown's Dance Moves">
            <a:hlinkClick r:id="" action="ppaction://media"/>
            <a:extLst>
              <a:ext uri="{FF2B5EF4-FFF2-40B4-BE49-F238E27FC236}">
                <a16:creationId xmlns:a16="http://schemas.microsoft.com/office/drawing/2014/main" id="{1A91DBFC-5671-4EBD-B9BE-145BEF4496C2}"/>
              </a:ext>
            </a:extLst>
          </p:cNvPr>
          <p:cNvPicPr>
            <a:picLocks noRot="1" noChangeAspect="1"/>
          </p:cNvPicPr>
          <p:nvPr>
            <a:videoFile r:link="rId1"/>
          </p:nvPr>
        </p:nvPicPr>
        <p:blipFill>
          <a:blip r:embed="rId8"/>
          <a:stretch>
            <a:fillRect/>
          </a:stretch>
        </p:blipFill>
        <p:spPr>
          <a:xfrm>
            <a:off x="2921717" y="3001757"/>
            <a:ext cx="4169729" cy="2345473"/>
          </a:xfrm>
          <a:prstGeom prst="rect">
            <a:avLst/>
          </a:prstGeom>
        </p:spPr>
      </p:pic>
    </p:spTree>
    <p:extLst>
      <p:ext uri="{BB962C8B-B14F-4D97-AF65-F5344CB8AC3E}">
        <p14:creationId xmlns:p14="http://schemas.microsoft.com/office/powerpoint/2010/main" val="425723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2"/>
          <a:stretch>
            <a:fillRect/>
          </a:stretch>
        </p:blipFill>
        <p:spPr>
          <a:xfrm>
            <a:off x="8954652" y="375842"/>
            <a:ext cx="2214917" cy="1472919"/>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sp>
        <p:nvSpPr>
          <p:cNvPr id="2" name="TextBox 1">
            <a:extLst>
              <a:ext uri="{FF2B5EF4-FFF2-40B4-BE49-F238E27FC236}">
                <a16:creationId xmlns:a16="http://schemas.microsoft.com/office/drawing/2014/main" id="{D0B37E88-B911-4DEA-9CEB-F4080ACDC12F}"/>
              </a:ext>
            </a:extLst>
          </p:cNvPr>
          <p:cNvSpPr txBox="1"/>
          <p:nvPr/>
        </p:nvSpPr>
        <p:spPr>
          <a:xfrm>
            <a:off x="755605" y="2380873"/>
            <a:ext cx="6088284" cy="646331"/>
          </a:xfrm>
          <a:prstGeom prst="rect">
            <a:avLst/>
          </a:prstGeom>
          <a:noFill/>
        </p:spPr>
        <p:txBody>
          <a:bodyPr wrap="square" rtlCol="0">
            <a:spAutoFit/>
          </a:bodyPr>
          <a:lstStyle/>
          <a:p>
            <a:r>
              <a:rPr lang="en-US" dirty="0"/>
              <a:t>The government is set up against our well-being. Many communities of color do not have the resources. </a:t>
            </a:r>
          </a:p>
        </p:txBody>
      </p:sp>
      <p:pic>
        <p:nvPicPr>
          <p:cNvPr id="8" name="Picture 7">
            <a:extLst>
              <a:ext uri="{FF2B5EF4-FFF2-40B4-BE49-F238E27FC236}">
                <a16:creationId xmlns:a16="http://schemas.microsoft.com/office/drawing/2014/main" id="{365FA829-525A-0E48-811F-0754EC8A6EE1}"/>
              </a:ext>
            </a:extLst>
          </p:cNvPr>
          <p:cNvPicPr>
            <a:picLocks noChangeAspect="1"/>
          </p:cNvPicPr>
          <p:nvPr/>
        </p:nvPicPr>
        <p:blipFill>
          <a:blip r:embed="rId3"/>
          <a:stretch>
            <a:fillRect/>
          </a:stretch>
        </p:blipFill>
        <p:spPr>
          <a:xfrm>
            <a:off x="8236793" y="2867974"/>
            <a:ext cx="2997200" cy="3314700"/>
          </a:xfrm>
          <a:prstGeom prst="rect">
            <a:avLst/>
          </a:prstGeom>
        </p:spPr>
      </p:pic>
      <p:sp>
        <p:nvSpPr>
          <p:cNvPr id="15" name="TextBox 14">
            <a:extLst>
              <a:ext uri="{FF2B5EF4-FFF2-40B4-BE49-F238E27FC236}">
                <a16:creationId xmlns:a16="http://schemas.microsoft.com/office/drawing/2014/main" id="{B593E00B-681E-2446-B64C-70B86D0B2BF1}"/>
              </a:ext>
            </a:extLst>
          </p:cNvPr>
          <p:cNvSpPr txBox="1"/>
          <p:nvPr/>
        </p:nvSpPr>
        <p:spPr>
          <a:xfrm>
            <a:off x="686592" y="1212386"/>
            <a:ext cx="6088284" cy="830997"/>
          </a:xfrm>
          <a:prstGeom prst="rect">
            <a:avLst/>
          </a:prstGeom>
          <a:noFill/>
        </p:spPr>
        <p:txBody>
          <a:bodyPr wrap="square" rtlCol="0">
            <a:spAutoFit/>
          </a:bodyPr>
          <a:lstStyle/>
          <a:p>
            <a:r>
              <a:rPr lang="en-US" sz="2400" dirty="0"/>
              <a:t>Why don’t we see a lot of competitive ballroom in the black communities</a:t>
            </a:r>
            <a:r>
              <a:rPr lang="en-US" dirty="0"/>
              <a:t>?</a:t>
            </a:r>
          </a:p>
        </p:txBody>
      </p:sp>
      <p:sp>
        <p:nvSpPr>
          <p:cNvPr id="9" name="Rectangle 8">
            <a:extLst>
              <a:ext uri="{FF2B5EF4-FFF2-40B4-BE49-F238E27FC236}">
                <a16:creationId xmlns:a16="http://schemas.microsoft.com/office/drawing/2014/main" id="{B104FC29-B286-8D4D-BCC6-FFE3C5E51FB7}"/>
              </a:ext>
            </a:extLst>
          </p:cNvPr>
          <p:cNvSpPr/>
          <p:nvPr/>
        </p:nvSpPr>
        <p:spPr>
          <a:xfrm>
            <a:off x="780541" y="3364694"/>
            <a:ext cx="6096000" cy="1477328"/>
          </a:xfrm>
          <a:prstGeom prst="rect">
            <a:avLst/>
          </a:prstGeom>
        </p:spPr>
        <p:txBody>
          <a:bodyPr>
            <a:spAutoFit/>
          </a:bodyPr>
          <a:lstStyle/>
          <a:p>
            <a:r>
              <a:rPr lang="en-US" dirty="0"/>
              <a:t>Communities of color need better:</a:t>
            </a:r>
          </a:p>
          <a:p>
            <a:r>
              <a:rPr lang="en-US" dirty="0"/>
              <a:t>Healthcare</a:t>
            </a:r>
          </a:p>
          <a:p>
            <a:r>
              <a:rPr lang="en-US" dirty="0"/>
              <a:t>Jobs</a:t>
            </a:r>
          </a:p>
          <a:p>
            <a:r>
              <a:rPr lang="en-US" dirty="0"/>
              <a:t>Role models</a:t>
            </a:r>
          </a:p>
          <a:p>
            <a:r>
              <a:rPr lang="en-US" dirty="0"/>
              <a:t>Education </a:t>
            </a:r>
          </a:p>
        </p:txBody>
      </p:sp>
    </p:spTree>
    <p:extLst>
      <p:ext uri="{BB962C8B-B14F-4D97-AF65-F5344CB8AC3E}">
        <p14:creationId xmlns:p14="http://schemas.microsoft.com/office/powerpoint/2010/main" val="216272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sp>
        <p:nvSpPr>
          <p:cNvPr id="2" name="TextBox 1">
            <a:extLst>
              <a:ext uri="{FF2B5EF4-FFF2-40B4-BE49-F238E27FC236}">
                <a16:creationId xmlns:a16="http://schemas.microsoft.com/office/drawing/2014/main" id="{D0B37E88-B911-4DEA-9CEB-F4080ACDC12F}"/>
              </a:ext>
            </a:extLst>
          </p:cNvPr>
          <p:cNvSpPr txBox="1"/>
          <p:nvPr/>
        </p:nvSpPr>
        <p:spPr>
          <a:xfrm>
            <a:off x="750661" y="1168148"/>
            <a:ext cx="6088284" cy="830997"/>
          </a:xfrm>
          <a:prstGeom prst="rect">
            <a:avLst/>
          </a:prstGeom>
          <a:noFill/>
        </p:spPr>
        <p:txBody>
          <a:bodyPr wrap="square" rtlCol="0">
            <a:spAutoFit/>
          </a:bodyPr>
          <a:lstStyle/>
          <a:p>
            <a:r>
              <a:rPr lang="en-US" sz="2400" dirty="0"/>
              <a:t>Why don’t we see a lot of competitive ballroom in the black communities</a:t>
            </a:r>
            <a:r>
              <a:rPr lang="en-US" dirty="0"/>
              <a:t>?</a:t>
            </a:r>
          </a:p>
        </p:txBody>
      </p:sp>
      <p:sp>
        <p:nvSpPr>
          <p:cNvPr id="3" name="TextBox 2">
            <a:extLst>
              <a:ext uri="{FF2B5EF4-FFF2-40B4-BE49-F238E27FC236}">
                <a16:creationId xmlns:a16="http://schemas.microsoft.com/office/drawing/2014/main" id="{82DC029C-4AC5-4482-A359-DE8EDCCC422D}"/>
              </a:ext>
            </a:extLst>
          </p:cNvPr>
          <p:cNvSpPr txBox="1"/>
          <p:nvPr/>
        </p:nvSpPr>
        <p:spPr>
          <a:xfrm>
            <a:off x="771218" y="2134184"/>
            <a:ext cx="4276401" cy="1015663"/>
          </a:xfrm>
          <a:prstGeom prst="rect">
            <a:avLst/>
          </a:prstGeom>
          <a:noFill/>
        </p:spPr>
        <p:txBody>
          <a:bodyPr wrap="square" rtlCol="0">
            <a:spAutoFit/>
          </a:bodyPr>
          <a:lstStyle/>
          <a:p>
            <a:r>
              <a:rPr lang="en-US" sz="2400" dirty="0"/>
              <a:t>Cell Memory: </a:t>
            </a:r>
          </a:p>
          <a:p>
            <a:r>
              <a:rPr lang="en-US" dirty="0"/>
              <a:t>Our genetic and emotional link to our ancestors. </a:t>
            </a:r>
          </a:p>
        </p:txBody>
      </p:sp>
      <p:pic>
        <p:nvPicPr>
          <p:cNvPr id="14" name="Picture 13">
            <a:extLst>
              <a:ext uri="{FF2B5EF4-FFF2-40B4-BE49-F238E27FC236}">
                <a16:creationId xmlns:a16="http://schemas.microsoft.com/office/drawing/2014/main" id="{CF310AA8-35E2-1946-ADFF-3A573B6A2819}"/>
              </a:ext>
            </a:extLst>
          </p:cNvPr>
          <p:cNvPicPr>
            <a:picLocks noChangeAspect="1"/>
          </p:cNvPicPr>
          <p:nvPr/>
        </p:nvPicPr>
        <p:blipFill>
          <a:blip r:embed="rId2"/>
          <a:stretch>
            <a:fillRect/>
          </a:stretch>
        </p:blipFill>
        <p:spPr>
          <a:xfrm>
            <a:off x="7914290" y="22098"/>
            <a:ext cx="4258738" cy="2060103"/>
          </a:xfrm>
          <a:prstGeom prst="rect">
            <a:avLst/>
          </a:prstGeom>
        </p:spPr>
      </p:pic>
      <p:sp>
        <p:nvSpPr>
          <p:cNvPr id="15" name="TextBox 14">
            <a:extLst>
              <a:ext uri="{FF2B5EF4-FFF2-40B4-BE49-F238E27FC236}">
                <a16:creationId xmlns:a16="http://schemas.microsoft.com/office/drawing/2014/main" id="{85D1123E-A80B-894F-9B50-038FB85FA53C}"/>
              </a:ext>
            </a:extLst>
          </p:cNvPr>
          <p:cNvSpPr txBox="1"/>
          <p:nvPr/>
        </p:nvSpPr>
        <p:spPr>
          <a:xfrm>
            <a:off x="771218" y="3429000"/>
            <a:ext cx="3327817" cy="1477328"/>
          </a:xfrm>
          <a:prstGeom prst="rect">
            <a:avLst/>
          </a:prstGeom>
          <a:noFill/>
        </p:spPr>
        <p:txBody>
          <a:bodyPr wrap="square" rtlCol="0">
            <a:spAutoFit/>
          </a:bodyPr>
          <a:lstStyle/>
          <a:p>
            <a:r>
              <a:rPr lang="en-US" dirty="0"/>
              <a:t>Do our cells categorize us by the color of our skin, or does  our skin contain memories of dancing before our own existence?   </a:t>
            </a:r>
          </a:p>
        </p:txBody>
      </p:sp>
      <p:pic>
        <p:nvPicPr>
          <p:cNvPr id="10" name="Picture 9">
            <a:extLst>
              <a:ext uri="{FF2B5EF4-FFF2-40B4-BE49-F238E27FC236}">
                <a16:creationId xmlns:a16="http://schemas.microsoft.com/office/drawing/2014/main" id="{5D4D7488-07F3-AA44-A855-2B957BF22296}"/>
              </a:ext>
            </a:extLst>
          </p:cNvPr>
          <p:cNvPicPr>
            <a:picLocks noChangeAspect="1"/>
          </p:cNvPicPr>
          <p:nvPr/>
        </p:nvPicPr>
        <p:blipFill>
          <a:blip r:embed="rId3"/>
          <a:stretch>
            <a:fillRect/>
          </a:stretch>
        </p:blipFill>
        <p:spPr>
          <a:xfrm>
            <a:off x="8472898" y="1999145"/>
            <a:ext cx="2696671" cy="3838259"/>
          </a:xfrm>
          <a:prstGeom prst="rect">
            <a:avLst/>
          </a:prstGeom>
        </p:spPr>
      </p:pic>
      <p:sp>
        <p:nvSpPr>
          <p:cNvPr id="4" name="TextBox 3">
            <a:extLst>
              <a:ext uri="{FF2B5EF4-FFF2-40B4-BE49-F238E27FC236}">
                <a16:creationId xmlns:a16="http://schemas.microsoft.com/office/drawing/2014/main" id="{96950DBA-EEBD-49DC-9D73-26D94F09D836}"/>
              </a:ext>
            </a:extLst>
          </p:cNvPr>
          <p:cNvSpPr txBox="1"/>
          <p:nvPr/>
        </p:nvSpPr>
        <p:spPr>
          <a:xfrm>
            <a:off x="7914290" y="5558828"/>
            <a:ext cx="3678262" cy="923330"/>
          </a:xfrm>
          <a:prstGeom prst="rect">
            <a:avLst/>
          </a:prstGeom>
          <a:noFill/>
        </p:spPr>
        <p:txBody>
          <a:bodyPr wrap="square" rtlCol="0">
            <a:spAutoFit/>
          </a:bodyPr>
          <a:lstStyle/>
          <a:p>
            <a:pPr algn="ctr"/>
            <a:r>
              <a:rPr lang="en-US" dirty="0"/>
              <a:t>It Didn’t Start With You</a:t>
            </a:r>
          </a:p>
          <a:p>
            <a:pPr algn="ctr"/>
            <a:r>
              <a:rPr lang="en-US" dirty="0"/>
              <a:t>By</a:t>
            </a:r>
          </a:p>
          <a:p>
            <a:pPr algn="ctr"/>
            <a:r>
              <a:rPr lang="en-US" dirty="0"/>
              <a:t> Mark </a:t>
            </a:r>
            <a:r>
              <a:rPr lang="en-US" dirty="0" err="1"/>
              <a:t>Wolynn</a:t>
            </a:r>
            <a:endParaRPr lang="en-US" dirty="0"/>
          </a:p>
        </p:txBody>
      </p:sp>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954652" y="375842"/>
            <a:ext cx="2214917" cy="1472919"/>
          </a:xfrm>
          <a:prstGeom prst="rect">
            <a:avLst/>
          </a:prstGeom>
        </p:spPr>
      </p:pic>
    </p:spTree>
    <p:extLst>
      <p:ext uri="{BB962C8B-B14F-4D97-AF65-F5344CB8AC3E}">
        <p14:creationId xmlns:p14="http://schemas.microsoft.com/office/powerpoint/2010/main" val="207410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2"/>
          <a:stretch>
            <a:fillRect/>
          </a:stretch>
        </p:blipFill>
        <p:spPr>
          <a:xfrm>
            <a:off x="8954652" y="375842"/>
            <a:ext cx="2214917" cy="1472919"/>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sp>
        <p:nvSpPr>
          <p:cNvPr id="2" name="TextBox 1">
            <a:extLst>
              <a:ext uri="{FF2B5EF4-FFF2-40B4-BE49-F238E27FC236}">
                <a16:creationId xmlns:a16="http://schemas.microsoft.com/office/drawing/2014/main" id="{D0B37E88-B911-4DEA-9CEB-F4080ACDC12F}"/>
              </a:ext>
            </a:extLst>
          </p:cNvPr>
          <p:cNvSpPr txBox="1"/>
          <p:nvPr/>
        </p:nvSpPr>
        <p:spPr>
          <a:xfrm>
            <a:off x="750661" y="1168148"/>
            <a:ext cx="6088284" cy="830997"/>
          </a:xfrm>
          <a:prstGeom prst="rect">
            <a:avLst/>
          </a:prstGeom>
          <a:noFill/>
        </p:spPr>
        <p:txBody>
          <a:bodyPr wrap="square" rtlCol="0">
            <a:spAutoFit/>
          </a:bodyPr>
          <a:lstStyle/>
          <a:p>
            <a:r>
              <a:rPr lang="en-US" sz="2400" dirty="0"/>
              <a:t>Why don’t we see a lot of competitive ballroom in the black communities</a:t>
            </a:r>
            <a:r>
              <a:rPr lang="en-US" dirty="0"/>
              <a:t>?</a:t>
            </a:r>
          </a:p>
        </p:txBody>
      </p:sp>
      <p:sp>
        <p:nvSpPr>
          <p:cNvPr id="3" name="TextBox 2">
            <a:extLst>
              <a:ext uri="{FF2B5EF4-FFF2-40B4-BE49-F238E27FC236}">
                <a16:creationId xmlns:a16="http://schemas.microsoft.com/office/drawing/2014/main" id="{82DC029C-4AC5-4482-A359-DE8EDCCC422D}"/>
              </a:ext>
            </a:extLst>
          </p:cNvPr>
          <p:cNvSpPr txBox="1"/>
          <p:nvPr/>
        </p:nvSpPr>
        <p:spPr>
          <a:xfrm>
            <a:off x="771218" y="2134184"/>
            <a:ext cx="4276401" cy="646331"/>
          </a:xfrm>
          <a:prstGeom prst="rect">
            <a:avLst/>
          </a:prstGeom>
          <a:noFill/>
        </p:spPr>
        <p:txBody>
          <a:bodyPr wrap="square" rtlCol="0">
            <a:spAutoFit/>
          </a:bodyPr>
          <a:lstStyle/>
          <a:p>
            <a:r>
              <a:rPr lang="en-US" dirty="0"/>
              <a:t>Do we feel at home home on every dancefloor?</a:t>
            </a:r>
          </a:p>
        </p:txBody>
      </p:sp>
      <p:pic>
        <p:nvPicPr>
          <p:cNvPr id="4" name="Picture 3">
            <a:extLst>
              <a:ext uri="{FF2B5EF4-FFF2-40B4-BE49-F238E27FC236}">
                <a16:creationId xmlns:a16="http://schemas.microsoft.com/office/drawing/2014/main" id="{67982AE8-C33C-314C-B5D0-92A83E8CD362}"/>
              </a:ext>
            </a:extLst>
          </p:cNvPr>
          <p:cNvPicPr>
            <a:picLocks noChangeAspect="1"/>
          </p:cNvPicPr>
          <p:nvPr/>
        </p:nvPicPr>
        <p:blipFill>
          <a:blip r:embed="rId3"/>
          <a:stretch>
            <a:fillRect/>
          </a:stretch>
        </p:blipFill>
        <p:spPr>
          <a:xfrm>
            <a:off x="4259719" y="3702797"/>
            <a:ext cx="2579226" cy="2579226"/>
          </a:xfrm>
          <a:prstGeom prst="rect">
            <a:avLst/>
          </a:prstGeom>
        </p:spPr>
      </p:pic>
      <p:pic>
        <p:nvPicPr>
          <p:cNvPr id="6" name="Picture 5">
            <a:extLst>
              <a:ext uri="{FF2B5EF4-FFF2-40B4-BE49-F238E27FC236}">
                <a16:creationId xmlns:a16="http://schemas.microsoft.com/office/drawing/2014/main" id="{EC6854B1-6BC1-9840-8C11-FA90C0002E38}"/>
              </a:ext>
            </a:extLst>
          </p:cNvPr>
          <p:cNvPicPr>
            <a:picLocks noChangeAspect="1"/>
          </p:cNvPicPr>
          <p:nvPr/>
        </p:nvPicPr>
        <p:blipFill>
          <a:blip r:embed="rId4"/>
          <a:stretch>
            <a:fillRect/>
          </a:stretch>
        </p:blipFill>
        <p:spPr>
          <a:xfrm>
            <a:off x="887626" y="3702797"/>
            <a:ext cx="2065436" cy="2579226"/>
          </a:xfrm>
          <a:prstGeom prst="rect">
            <a:avLst/>
          </a:prstGeom>
        </p:spPr>
      </p:pic>
      <p:pic>
        <p:nvPicPr>
          <p:cNvPr id="8" name="Picture 7">
            <a:extLst>
              <a:ext uri="{FF2B5EF4-FFF2-40B4-BE49-F238E27FC236}">
                <a16:creationId xmlns:a16="http://schemas.microsoft.com/office/drawing/2014/main" id="{DD41E7C3-A0E6-2044-A127-6D162FE368F4}"/>
              </a:ext>
            </a:extLst>
          </p:cNvPr>
          <p:cNvPicPr>
            <a:picLocks noChangeAspect="1"/>
          </p:cNvPicPr>
          <p:nvPr/>
        </p:nvPicPr>
        <p:blipFill>
          <a:blip r:embed="rId5"/>
          <a:stretch>
            <a:fillRect/>
          </a:stretch>
        </p:blipFill>
        <p:spPr>
          <a:xfrm>
            <a:off x="7669685" y="4120290"/>
            <a:ext cx="3499884" cy="2329014"/>
          </a:xfrm>
          <a:prstGeom prst="rect">
            <a:avLst/>
          </a:prstGeom>
        </p:spPr>
      </p:pic>
      <p:sp>
        <p:nvSpPr>
          <p:cNvPr id="11" name="TextBox 10">
            <a:extLst>
              <a:ext uri="{FF2B5EF4-FFF2-40B4-BE49-F238E27FC236}">
                <a16:creationId xmlns:a16="http://schemas.microsoft.com/office/drawing/2014/main" id="{0603B9A6-B699-354C-BA2A-74F67BCF6B3D}"/>
              </a:ext>
            </a:extLst>
          </p:cNvPr>
          <p:cNvSpPr txBox="1"/>
          <p:nvPr/>
        </p:nvSpPr>
        <p:spPr>
          <a:xfrm>
            <a:off x="3263316" y="4700022"/>
            <a:ext cx="704538" cy="584775"/>
          </a:xfrm>
          <a:prstGeom prst="rect">
            <a:avLst/>
          </a:prstGeom>
          <a:noFill/>
        </p:spPr>
        <p:txBody>
          <a:bodyPr wrap="square" rtlCol="0">
            <a:spAutoFit/>
          </a:bodyPr>
          <a:lstStyle/>
          <a:p>
            <a:r>
              <a:rPr lang="en-US" sz="3200" dirty="0"/>
              <a:t>VS</a:t>
            </a:r>
          </a:p>
        </p:txBody>
      </p:sp>
      <p:sp>
        <p:nvSpPr>
          <p:cNvPr id="12" name="TextBox 11">
            <a:extLst>
              <a:ext uri="{FF2B5EF4-FFF2-40B4-BE49-F238E27FC236}">
                <a16:creationId xmlns:a16="http://schemas.microsoft.com/office/drawing/2014/main" id="{40208906-910C-B648-AF3C-460968315EDA}"/>
              </a:ext>
            </a:extLst>
          </p:cNvPr>
          <p:cNvSpPr txBox="1"/>
          <p:nvPr/>
        </p:nvSpPr>
        <p:spPr>
          <a:xfrm>
            <a:off x="8079698" y="2134184"/>
            <a:ext cx="2683240" cy="923330"/>
          </a:xfrm>
          <a:prstGeom prst="rect">
            <a:avLst/>
          </a:prstGeom>
          <a:noFill/>
        </p:spPr>
        <p:txBody>
          <a:bodyPr wrap="square" rtlCol="0">
            <a:spAutoFit/>
          </a:bodyPr>
          <a:lstStyle/>
          <a:p>
            <a:r>
              <a:rPr lang="en-US" dirty="0"/>
              <a:t>Does the music remind us of more than we realize or remember?</a:t>
            </a:r>
          </a:p>
        </p:txBody>
      </p:sp>
      <p:sp>
        <p:nvSpPr>
          <p:cNvPr id="13" name="TextBox 12">
            <a:extLst>
              <a:ext uri="{FF2B5EF4-FFF2-40B4-BE49-F238E27FC236}">
                <a16:creationId xmlns:a16="http://schemas.microsoft.com/office/drawing/2014/main" id="{D201167F-D8AD-CA46-B536-822D0908FA9C}"/>
              </a:ext>
            </a:extLst>
          </p:cNvPr>
          <p:cNvSpPr txBox="1"/>
          <p:nvPr/>
        </p:nvSpPr>
        <p:spPr>
          <a:xfrm>
            <a:off x="2190855" y="3244334"/>
            <a:ext cx="3207895" cy="369332"/>
          </a:xfrm>
          <a:prstGeom prst="rect">
            <a:avLst/>
          </a:prstGeom>
          <a:noFill/>
        </p:spPr>
        <p:txBody>
          <a:bodyPr wrap="square" rtlCol="0">
            <a:spAutoFit/>
          </a:bodyPr>
          <a:lstStyle/>
          <a:p>
            <a:r>
              <a:rPr lang="en-US" dirty="0"/>
              <a:t>How do we make you feel?</a:t>
            </a:r>
          </a:p>
        </p:txBody>
      </p:sp>
    </p:spTree>
    <p:extLst>
      <p:ext uri="{BB962C8B-B14F-4D97-AF65-F5344CB8AC3E}">
        <p14:creationId xmlns:p14="http://schemas.microsoft.com/office/powerpoint/2010/main" val="246990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2"/>
          <a:stretch>
            <a:fillRect/>
          </a:stretch>
        </p:blipFill>
        <p:spPr>
          <a:xfrm>
            <a:off x="8993274" y="375842"/>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sp>
        <p:nvSpPr>
          <p:cNvPr id="9" name="Subtitle 8">
            <a:extLst>
              <a:ext uri="{FF2B5EF4-FFF2-40B4-BE49-F238E27FC236}">
                <a16:creationId xmlns:a16="http://schemas.microsoft.com/office/drawing/2014/main" id="{ADCFB910-D876-6A4E-9C17-934738FD1CF4}"/>
              </a:ext>
            </a:extLst>
          </p:cNvPr>
          <p:cNvSpPr txBox="1">
            <a:spLocks noGrp="1"/>
          </p:cNvSpPr>
          <p:nvPr>
            <p:ph type="subTitle" idx="1"/>
          </p:nvPr>
        </p:nvSpPr>
        <p:spPr>
          <a:xfrm>
            <a:off x="642938" y="1255713"/>
            <a:ext cx="6762750" cy="840295"/>
          </a:xfrm>
          <a:prstGeom prst="rect">
            <a:avLst/>
          </a:prstGeom>
          <a:noFill/>
        </p:spPr>
        <p:txBody>
          <a:bodyPr wrap="square" rtlCol="0">
            <a:spAutoFit/>
          </a:bodyPr>
          <a:lstStyle/>
          <a:p>
            <a:pPr algn="l"/>
            <a:r>
              <a:rPr lang="en-US" dirty="0"/>
              <a:t>Does the music remind us of more than we realize or remember?</a:t>
            </a:r>
          </a:p>
        </p:txBody>
      </p:sp>
      <p:sp>
        <p:nvSpPr>
          <p:cNvPr id="11" name="TextBox 10">
            <a:extLst>
              <a:ext uri="{FF2B5EF4-FFF2-40B4-BE49-F238E27FC236}">
                <a16:creationId xmlns:a16="http://schemas.microsoft.com/office/drawing/2014/main" id="{E1C9A22B-E01D-3340-99DB-6CD8D0C8060D}"/>
              </a:ext>
            </a:extLst>
          </p:cNvPr>
          <p:cNvSpPr txBox="1"/>
          <p:nvPr/>
        </p:nvSpPr>
        <p:spPr>
          <a:xfrm>
            <a:off x="718733" y="2413702"/>
            <a:ext cx="3402768" cy="923330"/>
          </a:xfrm>
          <a:prstGeom prst="rect">
            <a:avLst/>
          </a:prstGeom>
          <a:noFill/>
        </p:spPr>
        <p:txBody>
          <a:bodyPr wrap="square" rtlCol="0">
            <a:spAutoFit/>
          </a:bodyPr>
          <a:lstStyle/>
          <a:p>
            <a:r>
              <a:rPr lang="en-US" dirty="0"/>
              <a:t>How does one dance style make you feel compared to another?</a:t>
            </a:r>
          </a:p>
        </p:txBody>
      </p:sp>
      <p:pic>
        <p:nvPicPr>
          <p:cNvPr id="6" name="Picture 5" descr="A group of people standing in a room&#10;&#10;Description automatically generated">
            <a:extLst>
              <a:ext uri="{FF2B5EF4-FFF2-40B4-BE49-F238E27FC236}">
                <a16:creationId xmlns:a16="http://schemas.microsoft.com/office/drawing/2014/main" id="{F8E3000F-4EF8-4DC8-995C-125D9EA9AB34}"/>
              </a:ext>
            </a:extLst>
          </p:cNvPr>
          <p:cNvPicPr>
            <a:picLocks noChangeAspect="1"/>
          </p:cNvPicPr>
          <p:nvPr/>
        </p:nvPicPr>
        <p:blipFill>
          <a:blip r:embed="rId3"/>
          <a:stretch>
            <a:fillRect/>
          </a:stretch>
        </p:blipFill>
        <p:spPr>
          <a:xfrm>
            <a:off x="4414958" y="2041465"/>
            <a:ext cx="4678853" cy="3119235"/>
          </a:xfrm>
          <a:prstGeom prst="rect">
            <a:avLst/>
          </a:prstGeom>
          <a:ln>
            <a:noFill/>
          </a:ln>
          <a:effectLst>
            <a:softEdge rad="112500"/>
          </a:effectLst>
        </p:spPr>
      </p:pic>
      <p:pic>
        <p:nvPicPr>
          <p:cNvPr id="2" name="Picture 1">
            <a:extLst>
              <a:ext uri="{FF2B5EF4-FFF2-40B4-BE49-F238E27FC236}">
                <a16:creationId xmlns:a16="http://schemas.microsoft.com/office/drawing/2014/main" id="{D0955F8A-74E4-B144-B5B4-43C41695E4B4}"/>
              </a:ext>
            </a:extLst>
          </p:cNvPr>
          <p:cNvPicPr>
            <a:picLocks noChangeAspect="1"/>
          </p:cNvPicPr>
          <p:nvPr/>
        </p:nvPicPr>
        <p:blipFill>
          <a:blip r:embed="rId4"/>
          <a:stretch>
            <a:fillRect/>
          </a:stretch>
        </p:blipFill>
        <p:spPr>
          <a:xfrm>
            <a:off x="8723008" y="2413702"/>
            <a:ext cx="2700385" cy="2700385"/>
          </a:xfrm>
          <a:prstGeom prst="rect">
            <a:avLst/>
          </a:prstGeom>
          <a:ln>
            <a:noFill/>
          </a:ln>
          <a:effectLst>
            <a:softEdge rad="112500"/>
          </a:effectLst>
        </p:spPr>
      </p:pic>
      <p:pic>
        <p:nvPicPr>
          <p:cNvPr id="4" name="Picture 3">
            <a:extLst>
              <a:ext uri="{FF2B5EF4-FFF2-40B4-BE49-F238E27FC236}">
                <a16:creationId xmlns:a16="http://schemas.microsoft.com/office/drawing/2014/main" id="{332E0E9A-C5A3-3D45-A6ED-66ABAC8A031F}"/>
              </a:ext>
            </a:extLst>
          </p:cNvPr>
          <p:cNvPicPr>
            <a:picLocks noChangeAspect="1"/>
          </p:cNvPicPr>
          <p:nvPr/>
        </p:nvPicPr>
        <p:blipFill>
          <a:blip r:embed="rId5"/>
          <a:stretch>
            <a:fillRect/>
          </a:stretch>
        </p:blipFill>
        <p:spPr>
          <a:xfrm>
            <a:off x="7086603" y="3879523"/>
            <a:ext cx="2558741" cy="2558741"/>
          </a:xfrm>
          <a:prstGeom prst="rect">
            <a:avLst/>
          </a:prstGeom>
          <a:ln>
            <a:noFill/>
          </a:ln>
          <a:effectLst>
            <a:softEdge rad="112500"/>
          </a:effectLst>
        </p:spPr>
      </p:pic>
      <p:sp>
        <p:nvSpPr>
          <p:cNvPr id="12" name="TextBox 11">
            <a:extLst>
              <a:ext uri="{FF2B5EF4-FFF2-40B4-BE49-F238E27FC236}">
                <a16:creationId xmlns:a16="http://schemas.microsoft.com/office/drawing/2014/main" id="{09DBBD58-0CD5-9B44-A7D6-D86905598B89}"/>
              </a:ext>
            </a:extLst>
          </p:cNvPr>
          <p:cNvSpPr txBox="1"/>
          <p:nvPr/>
        </p:nvSpPr>
        <p:spPr>
          <a:xfrm>
            <a:off x="761451" y="3582022"/>
            <a:ext cx="3536018" cy="646331"/>
          </a:xfrm>
          <a:prstGeom prst="rect">
            <a:avLst/>
          </a:prstGeom>
          <a:noFill/>
        </p:spPr>
        <p:txBody>
          <a:bodyPr wrap="square" rtlCol="0">
            <a:spAutoFit/>
          </a:bodyPr>
          <a:lstStyle/>
          <a:p>
            <a:r>
              <a:rPr lang="en-US" dirty="0"/>
              <a:t>What music is your body naturally drawn to? </a:t>
            </a:r>
          </a:p>
        </p:txBody>
      </p:sp>
      <p:sp>
        <p:nvSpPr>
          <p:cNvPr id="13" name="TextBox 12">
            <a:extLst>
              <a:ext uri="{FF2B5EF4-FFF2-40B4-BE49-F238E27FC236}">
                <a16:creationId xmlns:a16="http://schemas.microsoft.com/office/drawing/2014/main" id="{D020BC14-ED8F-FB47-B7FE-EB7B2DEE4E0F}"/>
              </a:ext>
            </a:extLst>
          </p:cNvPr>
          <p:cNvSpPr txBox="1"/>
          <p:nvPr/>
        </p:nvSpPr>
        <p:spPr>
          <a:xfrm>
            <a:off x="768607" y="4495385"/>
            <a:ext cx="3611006" cy="923330"/>
          </a:xfrm>
          <a:prstGeom prst="rect">
            <a:avLst/>
          </a:prstGeom>
          <a:noFill/>
        </p:spPr>
        <p:txBody>
          <a:bodyPr wrap="square" rtlCol="0">
            <a:spAutoFit/>
          </a:bodyPr>
          <a:lstStyle/>
          <a:p>
            <a:r>
              <a:rPr lang="en-US" dirty="0"/>
              <a:t>How can we better embrace different cultures on the dance floor?</a:t>
            </a:r>
          </a:p>
        </p:txBody>
      </p:sp>
    </p:spTree>
    <p:extLst>
      <p:ext uri="{BB962C8B-B14F-4D97-AF65-F5344CB8AC3E}">
        <p14:creationId xmlns:p14="http://schemas.microsoft.com/office/powerpoint/2010/main" val="363373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2"/>
          <a:stretch>
            <a:fillRect/>
          </a:stretch>
        </p:blipFill>
        <p:spPr>
          <a:xfrm>
            <a:off x="8954652" y="375842"/>
            <a:ext cx="2214917" cy="1472919"/>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4" name="Picture 3">
            <a:extLst>
              <a:ext uri="{FF2B5EF4-FFF2-40B4-BE49-F238E27FC236}">
                <a16:creationId xmlns:a16="http://schemas.microsoft.com/office/drawing/2014/main" id="{97BDBFF7-77CB-7B48-B735-DCB0810C0077}"/>
              </a:ext>
            </a:extLst>
          </p:cNvPr>
          <p:cNvPicPr>
            <a:picLocks noChangeAspect="1"/>
          </p:cNvPicPr>
          <p:nvPr/>
        </p:nvPicPr>
        <p:blipFill>
          <a:blip r:embed="rId3"/>
          <a:stretch>
            <a:fillRect/>
          </a:stretch>
        </p:blipFill>
        <p:spPr>
          <a:xfrm>
            <a:off x="1022431" y="3622308"/>
            <a:ext cx="1710768" cy="2201188"/>
          </a:xfrm>
          <a:prstGeom prst="rect">
            <a:avLst/>
          </a:prstGeom>
        </p:spPr>
      </p:pic>
      <p:pic>
        <p:nvPicPr>
          <p:cNvPr id="8" name="Picture 7">
            <a:extLst>
              <a:ext uri="{FF2B5EF4-FFF2-40B4-BE49-F238E27FC236}">
                <a16:creationId xmlns:a16="http://schemas.microsoft.com/office/drawing/2014/main" id="{EB425739-A485-8646-8147-0CE65A423B84}"/>
              </a:ext>
            </a:extLst>
          </p:cNvPr>
          <p:cNvPicPr>
            <a:picLocks noChangeAspect="1"/>
          </p:cNvPicPr>
          <p:nvPr/>
        </p:nvPicPr>
        <p:blipFill>
          <a:blip r:embed="rId4"/>
          <a:stretch>
            <a:fillRect/>
          </a:stretch>
        </p:blipFill>
        <p:spPr>
          <a:xfrm>
            <a:off x="4051535" y="3908645"/>
            <a:ext cx="2595029" cy="1628513"/>
          </a:xfrm>
          <a:prstGeom prst="rect">
            <a:avLst/>
          </a:prstGeom>
        </p:spPr>
      </p:pic>
      <p:sp>
        <p:nvSpPr>
          <p:cNvPr id="11" name="TextBox 10">
            <a:extLst>
              <a:ext uri="{FF2B5EF4-FFF2-40B4-BE49-F238E27FC236}">
                <a16:creationId xmlns:a16="http://schemas.microsoft.com/office/drawing/2014/main" id="{69216E1F-F98B-3B4F-A0CD-C634FF6CC42C}"/>
              </a:ext>
            </a:extLst>
          </p:cNvPr>
          <p:cNvSpPr txBox="1"/>
          <p:nvPr/>
        </p:nvSpPr>
        <p:spPr>
          <a:xfrm>
            <a:off x="1624394" y="1405076"/>
            <a:ext cx="4167266" cy="1200329"/>
          </a:xfrm>
          <a:prstGeom prst="rect">
            <a:avLst/>
          </a:prstGeom>
          <a:noFill/>
        </p:spPr>
        <p:txBody>
          <a:bodyPr wrap="square" rtlCol="0">
            <a:spAutoFit/>
          </a:bodyPr>
          <a:lstStyle/>
          <a:p>
            <a:pPr algn="ctr"/>
            <a:r>
              <a:rPr lang="en-US" sz="2400" dirty="0"/>
              <a:t>The Ballroom style VS the Rhythm style</a:t>
            </a:r>
          </a:p>
          <a:p>
            <a:pPr algn="ctr"/>
            <a:r>
              <a:rPr lang="en-US" sz="2400" dirty="0"/>
              <a:t>Is there really a difference?</a:t>
            </a:r>
          </a:p>
        </p:txBody>
      </p:sp>
      <p:pic>
        <p:nvPicPr>
          <p:cNvPr id="15" name="Picture 14">
            <a:extLst>
              <a:ext uri="{FF2B5EF4-FFF2-40B4-BE49-F238E27FC236}">
                <a16:creationId xmlns:a16="http://schemas.microsoft.com/office/drawing/2014/main" id="{2853DEFA-0BCF-F745-833E-8C180277923D}"/>
              </a:ext>
            </a:extLst>
          </p:cNvPr>
          <p:cNvPicPr>
            <a:picLocks noChangeAspect="1"/>
          </p:cNvPicPr>
          <p:nvPr/>
        </p:nvPicPr>
        <p:blipFill rotWithShape="1">
          <a:blip r:embed="rId5"/>
          <a:srcRect b="5987"/>
          <a:stretch/>
        </p:blipFill>
        <p:spPr>
          <a:xfrm>
            <a:off x="8310034" y="2525803"/>
            <a:ext cx="3073400" cy="2483437"/>
          </a:xfrm>
          <a:prstGeom prst="rect">
            <a:avLst/>
          </a:prstGeom>
        </p:spPr>
      </p:pic>
    </p:spTree>
    <p:extLst>
      <p:ext uri="{BB962C8B-B14F-4D97-AF65-F5344CB8AC3E}">
        <p14:creationId xmlns:p14="http://schemas.microsoft.com/office/powerpoint/2010/main" val="298497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2"/>
          <a:stretch>
            <a:fillRect/>
          </a:stretch>
        </p:blipFill>
        <p:spPr>
          <a:xfrm>
            <a:off x="8993274" y="375842"/>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1026" name="Picture 2" descr="Earth, Wind &amp;amp; Fire: Earth, Wind &amp;amp; Fire Group Shot | Earth ...">
            <a:extLst>
              <a:ext uri="{FF2B5EF4-FFF2-40B4-BE49-F238E27FC236}">
                <a16:creationId xmlns:a16="http://schemas.microsoft.com/office/drawing/2014/main" id="{4CE74E1F-CEE5-4758-86DF-859494538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80" y="2165405"/>
            <a:ext cx="6254080" cy="390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544068-E9AF-4E4A-8296-44B4C688A274}"/>
              </a:ext>
            </a:extLst>
          </p:cNvPr>
          <p:cNvSpPr txBox="1"/>
          <p:nvPr/>
        </p:nvSpPr>
        <p:spPr>
          <a:xfrm>
            <a:off x="2824843" y="1575050"/>
            <a:ext cx="3782786" cy="461665"/>
          </a:xfrm>
          <a:prstGeom prst="rect">
            <a:avLst/>
          </a:prstGeom>
          <a:noFill/>
        </p:spPr>
        <p:txBody>
          <a:bodyPr wrap="square" rtlCol="0">
            <a:spAutoFit/>
          </a:bodyPr>
          <a:lstStyle/>
          <a:p>
            <a:r>
              <a:rPr lang="en-US" sz="2400" dirty="0"/>
              <a:t>Earth Wind and Fire</a:t>
            </a:r>
          </a:p>
        </p:txBody>
      </p:sp>
    </p:spTree>
    <p:extLst>
      <p:ext uri="{BB962C8B-B14F-4D97-AF65-F5344CB8AC3E}">
        <p14:creationId xmlns:p14="http://schemas.microsoft.com/office/powerpoint/2010/main" val="207284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541128" y="1449165"/>
            <a:ext cx="6131135" cy="3437160"/>
          </a:xfrm>
        </p:spPr>
        <p:txBody>
          <a:bodyPr>
            <a:normAutofit fontScale="92500"/>
          </a:bodyPr>
          <a:lstStyle/>
          <a:p>
            <a:pPr algn="l"/>
            <a:r>
              <a:rPr lang="en-US" sz="2400" dirty="0">
                <a:effectLst/>
                <a:latin typeface="Helvetica" panose="020B0604020202020204" pitchFamily="34" charset="0"/>
                <a:ea typeface="Times New Roman" panose="02020603050405020304" pitchFamily="18" charset="0"/>
              </a:rPr>
              <a:t>How are cultures overshadowed or forgotten in our country?</a:t>
            </a:r>
          </a:p>
          <a:p>
            <a:pPr algn="l"/>
            <a:r>
              <a:rPr lang="en-US" sz="2400" dirty="0">
                <a:effectLst/>
                <a:latin typeface="Helvetica" panose="020B0604020202020204" pitchFamily="34" charset="0"/>
                <a:ea typeface="Times New Roman" panose="02020603050405020304" pitchFamily="18" charset="0"/>
              </a:rPr>
              <a:t>How can we bring it back to the dance floor?</a:t>
            </a:r>
          </a:p>
          <a:p>
            <a:pPr algn="l"/>
            <a:r>
              <a:rPr lang="en-US" sz="2400" dirty="0">
                <a:effectLst/>
                <a:latin typeface="Helvetica" panose="020B0604020202020204" pitchFamily="34" charset="0"/>
                <a:ea typeface="Times New Roman" panose="02020603050405020304" pitchFamily="18" charset="0"/>
              </a:rPr>
              <a:t>How can we educate ourselves to teach more authentically?</a:t>
            </a:r>
          </a:p>
          <a:p>
            <a:pPr algn="l"/>
            <a:r>
              <a:rPr lang="en-US" sz="2400" dirty="0">
                <a:effectLst/>
                <a:latin typeface="Helvetica" panose="020B0604020202020204" pitchFamily="34" charset="0"/>
                <a:ea typeface="Times New Roman" panose="02020603050405020304" pitchFamily="18" charset="0"/>
              </a:rPr>
              <a:t>How can we educate this next generation to value and relate to other cultures?</a:t>
            </a:r>
          </a:p>
        </p:txBody>
      </p:sp>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2"/>
          <a:stretch>
            <a:fillRect/>
          </a:stretch>
        </p:blipFill>
        <p:spPr>
          <a:xfrm>
            <a:off x="8993274" y="375842"/>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2" name="Picture 1">
            <a:extLst>
              <a:ext uri="{FF2B5EF4-FFF2-40B4-BE49-F238E27FC236}">
                <a16:creationId xmlns:a16="http://schemas.microsoft.com/office/drawing/2014/main" id="{57F19FA3-3545-DF45-A47C-EC3BF0D75893}"/>
              </a:ext>
            </a:extLst>
          </p:cNvPr>
          <p:cNvPicPr>
            <a:picLocks noChangeAspect="1"/>
          </p:cNvPicPr>
          <p:nvPr/>
        </p:nvPicPr>
        <p:blipFill>
          <a:blip r:embed="rId3"/>
          <a:stretch>
            <a:fillRect/>
          </a:stretch>
        </p:blipFill>
        <p:spPr>
          <a:xfrm>
            <a:off x="7368737" y="2924858"/>
            <a:ext cx="4490358" cy="2988129"/>
          </a:xfrm>
          <a:prstGeom prst="rect">
            <a:avLst/>
          </a:prstGeom>
        </p:spPr>
      </p:pic>
    </p:spTree>
    <p:extLst>
      <p:ext uri="{BB962C8B-B14F-4D97-AF65-F5344CB8AC3E}">
        <p14:creationId xmlns:p14="http://schemas.microsoft.com/office/powerpoint/2010/main" val="293269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3"/>
          <a:stretch>
            <a:fillRect/>
          </a:stretch>
        </p:blipFill>
        <p:spPr>
          <a:xfrm>
            <a:off x="8954652" y="375842"/>
            <a:ext cx="2214917" cy="1472919"/>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sp>
        <p:nvSpPr>
          <p:cNvPr id="2" name="TextBox 1">
            <a:extLst>
              <a:ext uri="{FF2B5EF4-FFF2-40B4-BE49-F238E27FC236}">
                <a16:creationId xmlns:a16="http://schemas.microsoft.com/office/drawing/2014/main" id="{D0B37E88-B911-4DEA-9CEB-F4080ACDC12F}"/>
              </a:ext>
            </a:extLst>
          </p:cNvPr>
          <p:cNvSpPr txBox="1"/>
          <p:nvPr/>
        </p:nvSpPr>
        <p:spPr>
          <a:xfrm>
            <a:off x="750661" y="1168148"/>
            <a:ext cx="6088284" cy="369332"/>
          </a:xfrm>
          <a:prstGeom prst="rect">
            <a:avLst/>
          </a:prstGeom>
          <a:noFill/>
        </p:spPr>
        <p:txBody>
          <a:bodyPr wrap="square" rtlCol="0">
            <a:spAutoFit/>
          </a:bodyPr>
          <a:lstStyle/>
          <a:p>
            <a:r>
              <a:rPr lang="en-US" dirty="0"/>
              <a:t>Afro Cuban Dance</a:t>
            </a:r>
          </a:p>
        </p:txBody>
      </p:sp>
      <p:sp>
        <p:nvSpPr>
          <p:cNvPr id="3" name="TextBox 2">
            <a:extLst>
              <a:ext uri="{FF2B5EF4-FFF2-40B4-BE49-F238E27FC236}">
                <a16:creationId xmlns:a16="http://schemas.microsoft.com/office/drawing/2014/main" id="{82DC029C-4AC5-4482-A359-DE8EDCCC422D}"/>
              </a:ext>
            </a:extLst>
          </p:cNvPr>
          <p:cNvSpPr txBox="1"/>
          <p:nvPr/>
        </p:nvSpPr>
        <p:spPr>
          <a:xfrm>
            <a:off x="997500" y="1744576"/>
            <a:ext cx="1875098" cy="1477328"/>
          </a:xfrm>
          <a:prstGeom prst="rect">
            <a:avLst/>
          </a:prstGeom>
          <a:noFill/>
        </p:spPr>
        <p:txBody>
          <a:bodyPr wrap="square" rtlCol="0">
            <a:spAutoFit/>
          </a:bodyPr>
          <a:lstStyle/>
          <a:p>
            <a:r>
              <a:rPr lang="en-US" dirty="0"/>
              <a:t>Rumba</a:t>
            </a:r>
          </a:p>
          <a:p>
            <a:r>
              <a:rPr lang="en-US" dirty="0"/>
              <a:t>Cha Cha</a:t>
            </a:r>
          </a:p>
          <a:p>
            <a:r>
              <a:rPr lang="en-US" dirty="0"/>
              <a:t>Bolero</a:t>
            </a:r>
          </a:p>
          <a:p>
            <a:r>
              <a:rPr lang="en-US" dirty="0"/>
              <a:t>Mambo</a:t>
            </a:r>
          </a:p>
          <a:p>
            <a:r>
              <a:rPr lang="en-US" dirty="0"/>
              <a:t>Salsa</a:t>
            </a:r>
          </a:p>
        </p:txBody>
      </p:sp>
      <p:pic>
        <p:nvPicPr>
          <p:cNvPr id="10242" name="Picture 2" descr="Amazon.com : Cuba Physical Map (36&quot; W x 36&quot; H) : Office Products">
            <a:extLst>
              <a:ext uri="{FF2B5EF4-FFF2-40B4-BE49-F238E27FC236}">
                <a16:creationId xmlns:a16="http://schemas.microsoft.com/office/drawing/2014/main" id="{1F3E4F2B-AAD4-4E17-ADAE-B9FCD9E892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566"/>
          <a:stretch/>
        </p:blipFill>
        <p:spPr bwMode="auto">
          <a:xfrm>
            <a:off x="3579904" y="1171841"/>
            <a:ext cx="4306795" cy="17295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04DD5B-1168-4ECC-AB3F-D8459B4BA903}"/>
              </a:ext>
            </a:extLst>
          </p:cNvPr>
          <p:cNvSpPr txBox="1"/>
          <p:nvPr/>
        </p:nvSpPr>
        <p:spPr>
          <a:xfrm>
            <a:off x="750661" y="3821818"/>
            <a:ext cx="2544989" cy="923330"/>
          </a:xfrm>
          <a:prstGeom prst="rect">
            <a:avLst/>
          </a:prstGeom>
          <a:noFill/>
        </p:spPr>
        <p:txBody>
          <a:bodyPr wrap="square" rtlCol="0">
            <a:spAutoFit/>
          </a:bodyPr>
          <a:lstStyle/>
          <a:p>
            <a:r>
              <a:rPr lang="en-US" dirty="0"/>
              <a:t>Jean Michel Professional Rhythm Champion - Rumba</a:t>
            </a:r>
          </a:p>
        </p:txBody>
      </p:sp>
      <p:pic>
        <p:nvPicPr>
          <p:cNvPr id="4" name="Picture 4" descr="karen y ricardo fans club (@karenyricardof1) | Twitter">
            <a:extLst>
              <a:ext uri="{FF2B5EF4-FFF2-40B4-BE49-F238E27FC236}">
                <a16:creationId xmlns:a16="http://schemas.microsoft.com/office/drawing/2014/main" id="{7CF8F6B5-211F-4424-BD26-B6B681E13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3570" y="2270234"/>
            <a:ext cx="2270930" cy="268984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FE7431-9389-48B5-B77C-D5AADFBF580B}"/>
              </a:ext>
            </a:extLst>
          </p:cNvPr>
          <p:cNvSpPr txBox="1"/>
          <p:nvPr/>
        </p:nvSpPr>
        <p:spPr>
          <a:xfrm>
            <a:off x="9257522" y="5004930"/>
            <a:ext cx="2923529" cy="369332"/>
          </a:xfrm>
          <a:prstGeom prst="rect">
            <a:avLst/>
          </a:prstGeom>
          <a:noFill/>
        </p:spPr>
        <p:txBody>
          <a:bodyPr wrap="square" rtlCol="0">
            <a:spAutoFit/>
          </a:bodyPr>
          <a:lstStyle/>
          <a:p>
            <a:r>
              <a:rPr lang="en-US" dirty="0"/>
              <a:t>Karen &amp; Ricardo</a:t>
            </a:r>
          </a:p>
        </p:txBody>
      </p:sp>
      <p:pic>
        <p:nvPicPr>
          <p:cNvPr id="8" name="Online Media 7" title="Jean Michel - Sasha /Rumba Final/ Master Dancesport 2018,Canada">
            <a:hlinkClick r:id="" action="ppaction://media"/>
            <a:extLst>
              <a:ext uri="{FF2B5EF4-FFF2-40B4-BE49-F238E27FC236}">
                <a16:creationId xmlns:a16="http://schemas.microsoft.com/office/drawing/2014/main" id="{0545511D-D1E3-43E5-8FB9-00B57240A395}"/>
              </a:ext>
            </a:extLst>
          </p:cNvPr>
          <p:cNvPicPr>
            <a:picLocks noRot="1" noChangeAspect="1"/>
          </p:cNvPicPr>
          <p:nvPr>
            <a:videoFile r:link="rId1"/>
          </p:nvPr>
        </p:nvPicPr>
        <p:blipFill>
          <a:blip r:embed="rId6"/>
          <a:stretch>
            <a:fillRect/>
          </a:stretch>
        </p:blipFill>
        <p:spPr>
          <a:xfrm>
            <a:off x="3429000" y="2972840"/>
            <a:ext cx="4813300" cy="3607353"/>
          </a:xfrm>
          <a:prstGeom prst="rect">
            <a:avLst/>
          </a:prstGeom>
        </p:spPr>
      </p:pic>
    </p:spTree>
    <p:extLst>
      <p:ext uri="{BB962C8B-B14F-4D97-AF65-F5344CB8AC3E}">
        <p14:creationId xmlns:p14="http://schemas.microsoft.com/office/powerpoint/2010/main" val="136308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1140" y="1206278"/>
            <a:ext cx="3517501" cy="5044210"/>
          </a:xfrm>
        </p:spPr>
        <p:txBody>
          <a:bodyPr>
            <a:normAutofit/>
          </a:bodyPr>
          <a:lstStyle/>
          <a:p>
            <a:pPr algn="l"/>
            <a:r>
              <a:rPr lang="en-US" sz="2400" dirty="0">
                <a:effectLst/>
                <a:latin typeface="Helvetica" panose="020B0604020202020204" pitchFamily="34" charset="0"/>
                <a:ea typeface="Times New Roman" panose="02020603050405020304" pitchFamily="18" charset="0"/>
              </a:rPr>
              <a:t>Overcoming Obstacles…</a:t>
            </a:r>
            <a:br>
              <a:rPr lang="en-US" sz="2400" dirty="0">
                <a:effectLst/>
                <a:latin typeface="Helvetica" panose="020B0604020202020204" pitchFamily="34" charset="0"/>
                <a:ea typeface="Times New Roman" panose="02020603050405020304" pitchFamily="18" charset="0"/>
              </a:rPr>
            </a:br>
            <a:endParaRPr lang="en-US" sz="2400" dirty="0">
              <a:effectLst/>
              <a:latin typeface="Helvetica" panose="020B0604020202020204" pitchFamily="34" charset="0"/>
              <a:ea typeface="Times New Roman" panose="02020603050405020304" pitchFamily="18" charset="0"/>
            </a:endParaRPr>
          </a:p>
          <a:p>
            <a:pPr algn="l"/>
            <a:r>
              <a:rPr lang="en-US" sz="2400" dirty="0" err="1">
                <a:effectLst/>
                <a:latin typeface="Helvetica" panose="020B0604020202020204" pitchFamily="34" charset="0"/>
                <a:ea typeface="Times New Roman" panose="02020603050405020304" pitchFamily="18" charset="0"/>
              </a:rPr>
              <a:t>Motsi</a:t>
            </a:r>
            <a:r>
              <a:rPr lang="en-US" sz="2400" dirty="0">
                <a:effectLst/>
                <a:latin typeface="Helvetica" panose="020B0604020202020204" pitchFamily="34" charset="0"/>
                <a:ea typeface="Times New Roman" panose="02020603050405020304" pitchFamily="18" charset="0"/>
              </a:rPr>
              <a:t> </a:t>
            </a:r>
            <a:r>
              <a:rPr lang="en-US" sz="2400" dirty="0" err="1">
                <a:effectLst/>
                <a:latin typeface="Helvetica" panose="020B0604020202020204" pitchFamily="34" charset="0"/>
                <a:ea typeface="Times New Roman" panose="02020603050405020304" pitchFamily="18" charset="0"/>
              </a:rPr>
              <a:t>Mabuse</a:t>
            </a:r>
            <a:r>
              <a:rPr lang="en-US" sz="2400" dirty="0">
                <a:effectLst/>
                <a:latin typeface="Helvetica" panose="020B0604020202020204" pitchFamily="34" charset="0"/>
                <a:ea typeface="Times New Roman" panose="02020603050405020304" pitchFamily="18" charset="0"/>
              </a:rPr>
              <a:t> of South Africa, Former Latin Dance Champion, Judge on Strictly Come Dancing – the German version of Dancing With The Stars</a:t>
            </a:r>
          </a:p>
          <a:p>
            <a:pPr algn="l"/>
            <a:endParaRPr lang="en-US" sz="2400" dirty="0">
              <a:effectLst/>
              <a:latin typeface="Helvetica" panose="020B0604020202020204" pitchFamily="34" charset="0"/>
              <a:ea typeface="Times New Roman" panose="02020603050405020304" pitchFamily="18" charset="0"/>
            </a:endParaRPr>
          </a:p>
          <a:p>
            <a:pPr algn="l"/>
            <a:endParaRPr lang="en-US" sz="2400" dirty="0">
              <a:effectLst/>
              <a:latin typeface="Helvetica" panose="020B0604020202020204" pitchFamily="34" charset="0"/>
              <a:ea typeface="Times New Roman" panose="02020603050405020304" pitchFamily="18" charset="0"/>
            </a:endParaRP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993274" y="375842"/>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US" sz="2400">
                <a:solidFill>
                  <a:schemeClr val="accent6">
                    <a:lumMod val="60000"/>
                    <a:lumOff val="40000"/>
                  </a:schemeClr>
                </a:solidFill>
              </a:rPr>
              <a:t>Groundswell: Dance as a force for social change</a:t>
            </a:r>
            <a:endParaRPr lang="en-US" sz="2400" dirty="0">
              <a:solidFill>
                <a:schemeClr val="accent6">
                  <a:lumMod val="60000"/>
                  <a:lumOff val="40000"/>
                </a:schemeClr>
              </a:solidFill>
            </a:endParaRPr>
          </a:p>
        </p:txBody>
      </p:sp>
      <p:pic>
        <p:nvPicPr>
          <p:cNvPr id="4" name="Picture 3">
            <a:extLst>
              <a:ext uri="{FF2B5EF4-FFF2-40B4-BE49-F238E27FC236}">
                <a16:creationId xmlns:a16="http://schemas.microsoft.com/office/drawing/2014/main" id="{5E016F31-FE92-4D6C-8423-5E7743C68FAA}"/>
              </a:ext>
            </a:extLst>
          </p:cNvPr>
          <p:cNvPicPr>
            <a:picLocks noChangeAspect="1"/>
          </p:cNvPicPr>
          <p:nvPr/>
        </p:nvPicPr>
        <p:blipFill>
          <a:blip r:embed="rId5"/>
          <a:stretch>
            <a:fillRect/>
          </a:stretch>
        </p:blipFill>
        <p:spPr>
          <a:xfrm>
            <a:off x="4576213" y="2180886"/>
            <a:ext cx="6914295" cy="4069602"/>
          </a:xfrm>
          <a:prstGeom prst="rect">
            <a:avLst/>
          </a:prstGeom>
        </p:spPr>
      </p:pic>
    </p:spTree>
    <p:extLst>
      <p:ext uri="{BB962C8B-B14F-4D97-AF65-F5344CB8AC3E}">
        <p14:creationId xmlns:p14="http://schemas.microsoft.com/office/powerpoint/2010/main" val="91121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1140" y="1206278"/>
            <a:ext cx="6762169" cy="4310743"/>
          </a:xfrm>
        </p:spPr>
        <p:txBody>
          <a:bodyPr>
            <a:normAutofit lnSpcReduction="10000"/>
          </a:bodyPr>
          <a:lstStyle/>
          <a:p>
            <a:pPr algn="l"/>
            <a:r>
              <a:rPr lang="en-US" sz="2400" dirty="0">
                <a:effectLst/>
                <a:latin typeface="Helvetica" panose="020B0604020202020204" pitchFamily="34" charset="0"/>
                <a:ea typeface="Times New Roman" panose="02020603050405020304" pitchFamily="18" charset="0"/>
              </a:rPr>
              <a:t>What is Ballroom Dance?</a:t>
            </a:r>
          </a:p>
          <a:p>
            <a:pPr marL="342900" indent="-342900" algn="l">
              <a:buFont typeface="Wingdings 2" charset="2"/>
              <a:buAutoNum type="arabicParenBoth"/>
            </a:pPr>
            <a:r>
              <a:rPr lang="en-US" sz="2400" dirty="0">
                <a:effectLst/>
                <a:latin typeface="Helvetica" panose="020B0604020202020204" pitchFamily="34" charset="0"/>
                <a:ea typeface="Times New Roman" panose="02020603050405020304" pitchFamily="18" charset="0"/>
              </a:rPr>
              <a:t>To the Rhythm and Latin Dances – Rumba, ChaCha, Jive, Paso Doble, Samba, Mambo, Bolero, West &amp; East Coast Swing</a:t>
            </a:r>
            <a:br>
              <a:rPr lang="en-US" sz="2400" dirty="0">
                <a:effectLst/>
                <a:latin typeface="Helvetica" panose="020B0604020202020204" pitchFamily="34" charset="0"/>
                <a:ea typeface="Times New Roman" panose="02020603050405020304" pitchFamily="18" charset="0"/>
              </a:rPr>
            </a:br>
            <a:endParaRPr lang="en-US" sz="2400" dirty="0">
              <a:effectLst/>
              <a:latin typeface="Helvetica" panose="020B0604020202020204" pitchFamily="34" charset="0"/>
              <a:ea typeface="Times New Roman" panose="02020603050405020304" pitchFamily="18" charset="0"/>
            </a:endParaRPr>
          </a:p>
          <a:p>
            <a:pPr marL="342900" indent="-342900" algn="l">
              <a:buAutoNum type="arabicParenBoth"/>
            </a:pPr>
            <a:r>
              <a:rPr lang="en-US" sz="2400" dirty="0">
                <a:effectLst/>
                <a:latin typeface="Helvetica" panose="020B0604020202020204" pitchFamily="34" charset="0"/>
                <a:ea typeface="Times New Roman" panose="02020603050405020304" pitchFamily="18" charset="0"/>
              </a:rPr>
              <a:t>To the Club Dances – Salsa, Bachata, Hustle, Merengue, Two-Step </a:t>
            </a:r>
            <a:br>
              <a:rPr lang="en-US" sz="2400" dirty="0">
                <a:effectLst/>
                <a:latin typeface="Helvetica" panose="020B0604020202020204" pitchFamily="34" charset="0"/>
                <a:ea typeface="Times New Roman" panose="02020603050405020304" pitchFamily="18" charset="0"/>
              </a:rPr>
            </a:br>
            <a:endParaRPr lang="en-US" sz="2400" dirty="0">
              <a:effectLst/>
              <a:latin typeface="Helvetica" panose="020B0604020202020204" pitchFamily="34" charset="0"/>
              <a:ea typeface="Times New Roman" panose="02020603050405020304" pitchFamily="18" charset="0"/>
            </a:endParaRPr>
          </a:p>
          <a:p>
            <a:pPr marL="342900" indent="-342900" algn="l">
              <a:buAutoNum type="arabicParenBoth"/>
            </a:pPr>
            <a:r>
              <a:rPr lang="en-US" sz="2400" dirty="0">
                <a:effectLst/>
                <a:latin typeface="Helvetica" panose="020B0604020202020204" pitchFamily="34" charset="0"/>
                <a:ea typeface="Times New Roman" panose="02020603050405020304" pitchFamily="18" charset="0"/>
              </a:rPr>
              <a:t>And a host of Fun/Misc. Dances like Polka, Lindy Hop and Charleston </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379092" y="375841"/>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1026" name="Picture 2" descr="African American Jitterbug Dancers | Swing dance, Lindy hop, Black ...">
            <a:extLst>
              <a:ext uri="{FF2B5EF4-FFF2-40B4-BE49-F238E27FC236}">
                <a16:creationId xmlns:a16="http://schemas.microsoft.com/office/drawing/2014/main" id="{9C680A0D-BCA3-45F8-9DCB-6E833B4CA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7695" y="2311718"/>
            <a:ext cx="28003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53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1140" y="1206278"/>
            <a:ext cx="6336435" cy="5044210"/>
          </a:xfrm>
        </p:spPr>
        <p:txBody>
          <a:bodyPr>
            <a:normAutofit/>
          </a:bodyPr>
          <a:lstStyle/>
          <a:p>
            <a:pPr algn="l"/>
            <a:r>
              <a:rPr lang="en-US" sz="2400" dirty="0" err="1">
                <a:effectLst/>
                <a:latin typeface="Helvetica" panose="020B0604020202020204" pitchFamily="34" charset="0"/>
                <a:ea typeface="Times New Roman" panose="02020603050405020304" pitchFamily="18" charset="0"/>
              </a:rPr>
              <a:t>Motsi</a:t>
            </a:r>
            <a:r>
              <a:rPr lang="en-US" sz="2400" dirty="0">
                <a:effectLst/>
                <a:latin typeface="Helvetica" panose="020B0604020202020204" pitchFamily="34" charset="0"/>
                <a:ea typeface="Times New Roman" panose="02020603050405020304" pitchFamily="18" charset="0"/>
              </a:rPr>
              <a:t> </a:t>
            </a:r>
            <a:r>
              <a:rPr lang="en-US" sz="2400" dirty="0" err="1">
                <a:effectLst/>
                <a:latin typeface="Helvetica" panose="020B0604020202020204" pitchFamily="34" charset="0"/>
                <a:ea typeface="Times New Roman" panose="02020603050405020304" pitchFamily="18" charset="0"/>
              </a:rPr>
              <a:t>Mabuse</a:t>
            </a:r>
            <a:r>
              <a:rPr lang="en-US" sz="2400" dirty="0">
                <a:effectLst/>
                <a:latin typeface="Helvetica" panose="020B0604020202020204" pitchFamily="34" charset="0"/>
                <a:ea typeface="Times New Roman" panose="02020603050405020304" pitchFamily="18" charset="0"/>
              </a:rPr>
              <a:t> goes on to say:</a:t>
            </a:r>
          </a:p>
          <a:p>
            <a:pPr algn="l"/>
            <a:br>
              <a:rPr lang="en-US" sz="2800" dirty="0">
                <a:effectLst/>
                <a:latin typeface="Helvetica" panose="020B0604020202020204" pitchFamily="34" charset="0"/>
                <a:ea typeface="Times New Roman" panose="02020603050405020304" pitchFamily="18" charset="0"/>
              </a:rPr>
            </a:br>
            <a:r>
              <a:rPr lang="en-US" sz="2800" dirty="0">
                <a:effectLst/>
                <a:latin typeface="Helvetica" panose="020B0604020202020204" pitchFamily="34" charset="0"/>
                <a:ea typeface="Times New Roman" panose="02020603050405020304" pitchFamily="18" charset="0"/>
              </a:rPr>
              <a:t>“finding people to give us the instruction was difficult in South Africa.  To be a little girl and push yourself in this type of dancing, where there are no other black girls, was really tough.”</a:t>
            </a:r>
          </a:p>
          <a:p>
            <a:pPr algn="l"/>
            <a:endParaRPr lang="en-US" sz="2400" dirty="0">
              <a:effectLst/>
              <a:latin typeface="Helvetica" panose="020B0604020202020204" pitchFamily="34" charset="0"/>
              <a:ea typeface="Times New Roman" panose="02020603050405020304" pitchFamily="18" charset="0"/>
            </a:endParaRPr>
          </a:p>
          <a:p>
            <a:pPr algn="l"/>
            <a:endParaRPr lang="en-US" sz="2400" dirty="0">
              <a:effectLst/>
              <a:latin typeface="Helvetica" panose="020B0604020202020204" pitchFamily="34" charset="0"/>
              <a:ea typeface="Times New Roman" panose="02020603050405020304" pitchFamily="18" charset="0"/>
            </a:endParaRP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416498" y="375841"/>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US" sz="2400">
                <a:solidFill>
                  <a:schemeClr val="accent6">
                    <a:lumMod val="60000"/>
                    <a:lumOff val="40000"/>
                  </a:schemeClr>
                </a:solidFill>
              </a:rPr>
              <a:t>Groundswell: Dance as a force for social change</a:t>
            </a:r>
            <a:endParaRPr lang="en-US" sz="2400" dirty="0">
              <a:solidFill>
                <a:schemeClr val="accent6">
                  <a:lumMod val="60000"/>
                  <a:lumOff val="40000"/>
                </a:schemeClr>
              </a:solidFill>
            </a:endParaRPr>
          </a:p>
        </p:txBody>
      </p:sp>
      <p:pic>
        <p:nvPicPr>
          <p:cNvPr id="1026" name="Picture 2">
            <a:extLst>
              <a:ext uri="{FF2B5EF4-FFF2-40B4-BE49-F238E27FC236}">
                <a16:creationId xmlns:a16="http://schemas.microsoft.com/office/drawing/2014/main" id="{415A60FB-5BB7-4681-9B62-69B4A414DF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934"/>
          <a:stretch/>
        </p:blipFill>
        <p:spPr bwMode="auto">
          <a:xfrm>
            <a:off x="7988010" y="2211814"/>
            <a:ext cx="3675281" cy="4270344"/>
          </a:xfrm>
          <a:prstGeom prst="rect">
            <a:avLst/>
          </a:prstGeom>
          <a:noFill/>
          <a:effectLst>
            <a:outerShdw blurRad="50800" dist="241300" dir="2700000" algn="tl" rotWithShape="0">
              <a:schemeClr val="accent6">
                <a:lumMod val="40000"/>
                <a:lumOff val="60000"/>
                <a:alpha val="56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25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3465" y="1256045"/>
            <a:ext cx="6762169" cy="4863402"/>
          </a:xfrm>
        </p:spPr>
        <p:txBody>
          <a:bodyPr>
            <a:normAutofit/>
          </a:bodyPr>
          <a:lstStyle/>
          <a:p>
            <a:pPr algn="l"/>
            <a:r>
              <a:rPr lang="en-US" sz="2400" dirty="0">
                <a:effectLst/>
                <a:latin typeface="Helvetica" panose="020B0604020202020204" pitchFamily="34" charset="0"/>
                <a:ea typeface="Times New Roman" panose="02020603050405020304" pitchFamily="18" charset="0"/>
              </a:rPr>
              <a:t>The future is on our hands…</a:t>
            </a:r>
          </a:p>
          <a:p>
            <a:pPr marL="0" marR="0" algn="l">
              <a:lnSpc>
                <a:spcPct val="107000"/>
              </a:lnSpc>
              <a:spcBef>
                <a:spcPts val="0"/>
              </a:spcBef>
              <a:spcAft>
                <a:spcPts val="800"/>
              </a:spcAft>
            </a:pPr>
            <a:r>
              <a:rPr lang="en-US" sz="2400" dirty="0">
                <a:effectLst/>
                <a:latin typeface="Segoe UI Historic" panose="020B0502040204020203" pitchFamily="34" charset="0"/>
                <a:ea typeface="Calibri" panose="020F0502020204030204" pitchFamily="34" charset="0"/>
                <a:cs typeface="Times New Roman" panose="02020603050405020304" pitchFamily="18" charset="0"/>
              </a:rPr>
              <a:t>Valentin Chmerkovskiy – excerpt of Facebook Post - August 11, 2020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2400" dirty="0">
                <a:effectLst/>
                <a:latin typeface="Segoe UI Historic" panose="020B0502040204020203" pitchFamily="34" charset="0"/>
                <a:ea typeface="Calibri" panose="020F0502020204030204" pitchFamily="34" charset="0"/>
                <a:cs typeface="Times New Roman" panose="02020603050405020304" pitchFamily="18" charset="0"/>
              </a:rPr>
              <a:t>“Representation is important. Growing up competing in Ballroom/Latin I rarely saw girls that looked like Ella Hendricks at competitions.  I found it odd that folks whose history and culture was such a huge part of the influence, composition, and inspiration for most if not all of the Latin dances, were nowhere to be seen.”</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597955" y="303169"/>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4" name="Picture 3" descr="A person standing on a court&#10;&#10;Description automatically generated">
            <a:hlinkClick r:id="rId5"/>
            <a:extLst>
              <a:ext uri="{FF2B5EF4-FFF2-40B4-BE49-F238E27FC236}">
                <a16:creationId xmlns:a16="http://schemas.microsoft.com/office/drawing/2014/main" id="{26F84B63-6797-4C3E-9998-0B42B46D74D8}"/>
              </a:ext>
            </a:extLst>
          </p:cNvPr>
          <p:cNvPicPr>
            <a:picLocks noChangeAspect="1"/>
          </p:cNvPicPr>
          <p:nvPr/>
        </p:nvPicPr>
        <p:blipFill>
          <a:blip r:embed="rId6"/>
          <a:stretch>
            <a:fillRect/>
          </a:stretch>
        </p:blipFill>
        <p:spPr>
          <a:xfrm>
            <a:off x="8362980" y="2267209"/>
            <a:ext cx="2967507" cy="4116627"/>
          </a:xfrm>
          <a:prstGeom prst="rect">
            <a:avLst/>
          </a:prstGeom>
          <a:effectLst>
            <a:outerShdw blurRad="50800" dist="228600" dir="2700000" algn="tl" rotWithShape="0">
              <a:schemeClr val="accent6">
                <a:lumMod val="60000"/>
                <a:lumOff val="40000"/>
                <a:alpha val="56000"/>
              </a:schemeClr>
            </a:outerShdw>
          </a:effectLst>
        </p:spPr>
      </p:pic>
    </p:spTree>
    <p:extLst>
      <p:ext uri="{BB962C8B-B14F-4D97-AF65-F5344CB8AC3E}">
        <p14:creationId xmlns:p14="http://schemas.microsoft.com/office/powerpoint/2010/main" val="401739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6"/>
          <a:stretch>
            <a:fillRect/>
          </a:stretch>
        </p:blipFill>
        <p:spPr>
          <a:xfrm>
            <a:off x="8597955" y="303169"/>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2" name="Val-Ella Video">
            <a:hlinkClick r:id="" action="ppaction://media"/>
            <a:extLst>
              <a:ext uri="{FF2B5EF4-FFF2-40B4-BE49-F238E27FC236}">
                <a16:creationId xmlns:a16="http://schemas.microsoft.com/office/drawing/2014/main" id="{F8985883-A6A5-4060-96D7-3D62E5AD44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14447" y="1314449"/>
            <a:ext cx="4690531" cy="4690531"/>
          </a:xfrm>
          <a:prstGeom prst="rect">
            <a:avLst/>
          </a:prstGeom>
        </p:spPr>
      </p:pic>
    </p:spTree>
    <p:extLst>
      <p:ext uri="{BB962C8B-B14F-4D97-AF65-F5344CB8AC3E}">
        <p14:creationId xmlns:p14="http://schemas.microsoft.com/office/powerpoint/2010/main" val="351410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3465" y="1256045"/>
            <a:ext cx="6762169" cy="4839955"/>
          </a:xfrm>
        </p:spPr>
        <p:txBody>
          <a:bodyPr>
            <a:normAutofit/>
          </a:bodyPr>
          <a:lstStyle/>
          <a:p>
            <a:pPr marL="0" marR="0" algn="l">
              <a:lnSpc>
                <a:spcPct val="107000"/>
              </a:lnSpc>
              <a:spcBef>
                <a:spcPts val="0"/>
              </a:spcBef>
              <a:spcAft>
                <a:spcPts val="800"/>
              </a:spcAft>
            </a:pPr>
            <a:r>
              <a:rPr lang="en-US" sz="2000" dirty="0">
                <a:effectLst/>
                <a:latin typeface="Segoe UI Historic" panose="020B0502040204020203" pitchFamily="34" charset="0"/>
                <a:ea typeface="Calibri" panose="020F0502020204030204" pitchFamily="34" charset="0"/>
                <a:cs typeface="Times New Roman" panose="02020603050405020304" pitchFamily="18" charset="0"/>
              </a:rPr>
              <a:t>“Now there are many factors to take into account for this unfortunate phenomenon, but I’m looking ahead.  I’m looking to see more </a:t>
            </a:r>
            <a:r>
              <a:rPr lang="en-US" sz="2000" dirty="0" err="1">
                <a:effectLst/>
                <a:latin typeface="Segoe UI Historic" panose="020B0502040204020203" pitchFamily="34" charset="0"/>
                <a:ea typeface="Calibri" panose="020F0502020204030204" pitchFamily="34" charset="0"/>
                <a:cs typeface="Times New Roman" panose="02020603050405020304" pitchFamily="18" charset="0"/>
              </a:rPr>
              <a:t>Ellas</a:t>
            </a:r>
            <a:r>
              <a:rPr lang="en-US" sz="2000" dirty="0">
                <a:effectLst/>
                <a:latin typeface="Segoe UI Historic" panose="020B0502040204020203" pitchFamily="34" charset="0"/>
                <a:ea typeface="Calibri" panose="020F0502020204030204" pitchFamily="34" charset="0"/>
                <a:cs typeface="Times New Roman" panose="02020603050405020304" pitchFamily="18" charset="0"/>
              </a:rPr>
              <a:t> embracing the style and taking it to the next level.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2000" dirty="0">
                <a:effectLst/>
                <a:latin typeface="Segoe UI Historic" panose="020B0502040204020203" pitchFamily="34" charset="0"/>
                <a:ea typeface="Calibri" panose="020F0502020204030204" pitchFamily="34" charset="0"/>
                <a:cs typeface="Times New Roman" panose="02020603050405020304" pitchFamily="18" charset="0"/>
              </a:rPr>
              <a:t>I want to shift the taboo and be a part of the wave that can hopefully inspire more black and brown kids to take up Ballroom and Latin dance. </a:t>
            </a:r>
            <a:br>
              <a:rPr lang="en-US" sz="2000" dirty="0">
                <a:effectLst/>
                <a:latin typeface="Segoe UI Historic" panose="020B0502040204020203" pitchFamily="34" charset="0"/>
                <a:ea typeface="Calibri" panose="020F0502020204030204" pitchFamily="34" charset="0"/>
                <a:cs typeface="Times New Roman" panose="02020603050405020304" pitchFamily="18" charset="0"/>
              </a:rPr>
            </a:br>
            <a:r>
              <a:rPr lang="en-US" sz="2000" dirty="0">
                <a:effectLst/>
                <a:latin typeface="Segoe UI Historic" panose="020B0502040204020203" pitchFamily="34" charset="0"/>
                <a:ea typeface="Calibri" panose="020F0502020204030204" pitchFamily="34" charset="0"/>
                <a:cs typeface="Times New Roman" panose="02020603050405020304" pitchFamily="18" charset="0"/>
              </a:rPr>
              <a:t>I hope girls like Ella can help shape the future of Ballroom/Latin dance. I hope we can keep breaking molds and continue to evolve our sport.  That’s what makes this country amazing to me, our flag doesn’t belong to anyone, it belongs to everyone willing to wave it proudly.”</a:t>
            </a:r>
            <a:endParaRPr lang="en-US" sz="2000" dirty="0">
              <a:effectLst/>
              <a:latin typeface="Helvetica" panose="020B0604020202020204" pitchFamily="34" charset="0"/>
              <a:ea typeface="Times New Roman" panose="02020603050405020304" pitchFamily="18" charset="0"/>
            </a:endParaRP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354447" y="288160"/>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US" sz="2400">
                <a:solidFill>
                  <a:schemeClr val="accent6">
                    <a:lumMod val="60000"/>
                    <a:lumOff val="40000"/>
                  </a:schemeClr>
                </a:solidFill>
              </a:rPr>
              <a:t>Groundswell: Dance as a force for social change</a:t>
            </a:r>
            <a:endParaRPr lang="en-US" sz="2400" dirty="0">
              <a:solidFill>
                <a:schemeClr val="accent6">
                  <a:lumMod val="60000"/>
                  <a:lumOff val="40000"/>
                </a:schemeClr>
              </a:solidFill>
            </a:endParaRPr>
          </a:p>
        </p:txBody>
      </p:sp>
      <p:pic>
        <p:nvPicPr>
          <p:cNvPr id="8" name="Picture 7">
            <a:extLst>
              <a:ext uri="{FF2B5EF4-FFF2-40B4-BE49-F238E27FC236}">
                <a16:creationId xmlns:a16="http://schemas.microsoft.com/office/drawing/2014/main" id="{5CE3715B-9421-4341-B8D3-A55A1893CA7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838246" y="2344977"/>
            <a:ext cx="4016976" cy="2685537"/>
          </a:xfrm>
          <a:prstGeom prst="rect">
            <a:avLst/>
          </a:prstGeom>
          <a:noFill/>
          <a:ln>
            <a:noFill/>
          </a:ln>
        </p:spPr>
      </p:pic>
    </p:spTree>
    <p:extLst>
      <p:ext uri="{BB962C8B-B14F-4D97-AF65-F5344CB8AC3E}">
        <p14:creationId xmlns:p14="http://schemas.microsoft.com/office/powerpoint/2010/main" val="303486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1F83-B9C8-044E-9669-2076C65226CA}"/>
              </a:ext>
            </a:extLst>
          </p:cNvPr>
          <p:cNvSpPr>
            <a:spLocks noGrp="1"/>
          </p:cNvSpPr>
          <p:nvPr>
            <p:ph type="title"/>
          </p:nvPr>
        </p:nvSpPr>
        <p:spPr>
          <a:xfrm>
            <a:off x="1961032" y="480511"/>
            <a:ext cx="6800849" cy="1264919"/>
          </a:xfrm>
        </p:spPr>
        <p:txBody>
          <a:bodyPr>
            <a:normAutofit fontScale="90000"/>
          </a:bodyPr>
          <a:lstStyle/>
          <a:p>
            <a:r>
              <a:rPr lang="en-US" b="1" dirty="0"/>
              <a:t>Solos @ Home Project</a:t>
            </a:r>
            <a:br>
              <a:rPr lang="en-US" b="1" dirty="0"/>
            </a:br>
            <a:br>
              <a:rPr lang="en-US" dirty="0"/>
            </a:br>
            <a:endParaRPr lang="en-US" dirty="0"/>
          </a:p>
        </p:txBody>
      </p:sp>
      <p:sp>
        <p:nvSpPr>
          <p:cNvPr id="3" name="Content Placeholder 2">
            <a:extLst>
              <a:ext uri="{FF2B5EF4-FFF2-40B4-BE49-F238E27FC236}">
                <a16:creationId xmlns:a16="http://schemas.microsoft.com/office/drawing/2014/main" id="{CCC2FD0C-5B37-5E42-9882-0A704160BDBE}"/>
              </a:ext>
            </a:extLst>
          </p:cNvPr>
          <p:cNvSpPr>
            <a:spLocks noGrp="1"/>
          </p:cNvSpPr>
          <p:nvPr>
            <p:ph idx="1"/>
          </p:nvPr>
        </p:nvSpPr>
        <p:spPr>
          <a:xfrm>
            <a:off x="2040368" y="966425"/>
            <a:ext cx="9574458" cy="5776826"/>
          </a:xfrm>
        </p:spPr>
        <p:txBody>
          <a:bodyPr>
            <a:normAutofit fontScale="92500" lnSpcReduction="20000"/>
          </a:bodyPr>
          <a:lstStyle/>
          <a:p>
            <a:r>
              <a:rPr lang="en-US" sz="2300" b="1" dirty="0"/>
              <a:t>Create a solo based on one of the topics included in the workshop series.</a:t>
            </a:r>
          </a:p>
          <a:p>
            <a:r>
              <a:rPr lang="en-US" sz="2300" b="1" dirty="0"/>
              <a:t>For example, a solo could be based on a personal story.</a:t>
            </a:r>
          </a:p>
          <a:p>
            <a:endParaRPr lang="en-US" sz="2300" b="1" dirty="0"/>
          </a:p>
          <a:p>
            <a:r>
              <a:rPr lang="en-US" sz="2300" b="1" dirty="0"/>
              <a:t>Time limit – 2 minutes – no lyrics  (spoken word acceptable)</a:t>
            </a:r>
          </a:p>
          <a:p>
            <a:r>
              <a:rPr lang="en-US" sz="2300" b="1" u="sng" dirty="0"/>
              <a:t>Criteria:</a:t>
            </a:r>
          </a:p>
          <a:p>
            <a:pPr lvl="0"/>
            <a:r>
              <a:rPr lang="en-US" sz="2300" b="1" dirty="0"/>
              <a:t>1.    Connection to the content of the webinars</a:t>
            </a:r>
          </a:p>
          <a:p>
            <a:pPr lvl="0"/>
            <a:r>
              <a:rPr lang="en-US" sz="2300" b="1" dirty="0"/>
              <a:t>2.    Clear interpretation of a theme</a:t>
            </a:r>
          </a:p>
          <a:p>
            <a:pPr lvl="0"/>
            <a:r>
              <a:rPr lang="en-US" sz="2300" b="1" dirty="0"/>
              <a:t>3.    Composition - elements</a:t>
            </a:r>
          </a:p>
          <a:p>
            <a:r>
              <a:rPr lang="en-US" sz="2300" b="1" dirty="0"/>
              <a:t> </a:t>
            </a:r>
          </a:p>
          <a:p>
            <a:r>
              <a:rPr lang="en-US" sz="2300" b="1" dirty="0"/>
              <a:t>Submissions Due - 10/20/2020 via YouTube or Vimeo link to </a:t>
            </a:r>
            <a:r>
              <a:rPr lang="en-US" sz="2300" b="1" dirty="0">
                <a:hlinkClick r:id="rId2"/>
              </a:rPr>
              <a:t>ddeo.board@gmail.com</a:t>
            </a:r>
            <a:r>
              <a:rPr lang="en-US" sz="2300" b="1" dirty="0"/>
              <a:t> </a:t>
            </a:r>
          </a:p>
          <a:p>
            <a:r>
              <a:rPr lang="en-US" sz="2300" b="1" dirty="0"/>
              <a:t>Submission Fee - $10 paid to </a:t>
            </a:r>
            <a:r>
              <a:rPr lang="en-US" sz="1800" u="sng" dirty="0">
                <a:solidFill>
                  <a:srgbClr val="0000FF"/>
                </a:solidFill>
                <a:effectLst/>
                <a:latin typeface="Calibri" panose="020F0502020204030204" pitchFamily="34" charset="0"/>
                <a:ea typeface="Times New Roman" panose="02020603050405020304" pitchFamily="18" charset="0"/>
                <a:hlinkClick r:id="rId3"/>
              </a:rPr>
              <a:t>https://givebutter.com/YvTqTg</a:t>
            </a:r>
            <a:endParaRPr lang="en-US" sz="2300" b="1" dirty="0"/>
          </a:p>
          <a:p>
            <a:r>
              <a:rPr lang="en-US" sz="2300" b="1" dirty="0"/>
              <a:t>Virtual Showcase </a:t>
            </a:r>
            <a:r>
              <a:rPr lang="mr-IN" sz="2300" b="1" dirty="0"/>
              <a:t>–</a:t>
            </a:r>
            <a:r>
              <a:rPr lang="en-US" sz="2300" b="1" dirty="0"/>
              <a:t> 11/12/2020</a:t>
            </a:r>
          </a:p>
          <a:p>
            <a:r>
              <a:rPr lang="en-US" sz="2300" b="1" dirty="0"/>
              <a:t> </a:t>
            </a:r>
          </a:p>
          <a:p>
            <a:r>
              <a:rPr lang="en-US" sz="2300" b="1" dirty="0"/>
              <a:t>First, Second and Third place Winners</a:t>
            </a:r>
          </a:p>
          <a:p>
            <a:r>
              <a:rPr lang="en-US" sz="2300" b="1" dirty="0"/>
              <a:t>More information to come.</a:t>
            </a:r>
          </a:p>
          <a:p>
            <a:r>
              <a:rPr lang="en-US" sz="2300" b="1" dirty="0"/>
              <a:t> </a:t>
            </a:r>
          </a:p>
          <a:p>
            <a:endParaRPr lang="en-US" dirty="0"/>
          </a:p>
        </p:txBody>
      </p:sp>
    </p:spTree>
    <p:extLst>
      <p:ext uri="{BB962C8B-B14F-4D97-AF65-F5344CB8AC3E}">
        <p14:creationId xmlns:p14="http://schemas.microsoft.com/office/powerpoint/2010/main" val="2616967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6EC27C-DBF8-4544-B2A5-47353D3B67B6}"/>
              </a:ext>
            </a:extLst>
          </p:cNvPr>
          <p:cNvPicPr>
            <a:picLocks noChangeAspect="1"/>
          </p:cNvPicPr>
          <p:nvPr/>
        </p:nvPicPr>
        <p:blipFill rotWithShape="1">
          <a:blip r:embed="rId2"/>
          <a:srcRect l="457" r="-457" b="11468"/>
          <a:stretch/>
        </p:blipFill>
        <p:spPr>
          <a:xfrm rot="21207385">
            <a:off x="1351470" y="3502625"/>
            <a:ext cx="1949951" cy="1309066"/>
          </a:xfrm>
          <a:prstGeom prst="rect">
            <a:avLst/>
          </a:prstGeom>
        </p:spPr>
      </p:pic>
      <p:pic>
        <p:nvPicPr>
          <p:cNvPr id="11" name="Picture 10">
            <a:extLst>
              <a:ext uri="{FF2B5EF4-FFF2-40B4-BE49-F238E27FC236}">
                <a16:creationId xmlns:a16="http://schemas.microsoft.com/office/drawing/2014/main" id="{1BB08606-A500-1B4F-914F-5124624B03BC}"/>
              </a:ext>
            </a:extLst>
          </p:cNvPr>
          <p:cNvPicPr>
            <a:picLocks noChangeAspect="1"/>
          </p:cNvPicPr>
          <p:nvPr/>
        </p:nvPicPr>
        <p:blipFill>
          <a:blip r:embed="rId3"/>
          <a:stretch>
            <a:fillRect/>
          </a:stretch>
        </p:blipFill>
        <p:spPr>
          <a:xfrm rot="629174">
            <a:off x="7644085" y="3646798"/>
            <a:ext cx="2198265" cy="1318959"/>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10054300" y="5350361"/>
            <a:ext cx="1343455" cy="893397"/>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cxnSp>
        <p:nvCxnSpPr>
          <p:cNvPr id="9" name="Straight Connector 8">
            <a:extLst>
              <a:ext uri="{FF2B5EF4-FFF2-40B4-BE49-F238E27FC236}">
                <a16:creationId xmlns:a16="http://schemas.microsoft.com/office/drawing/2014/main" id="{74FD858A-DDEA-40F4-9B85-0CA3F0839A67}"/>
              </a:ext>
            </a:extLst>
          </p:cNvPr>
          <p:cNvCxnSpPr>
            <a:cxnSpLocks/>
          </p:cNvCxnSpPr>
          <p:nvPr/>
        </p:nvCxnSpPr>
        <p:spPr>
          <a:xfrm flipV="1">
            <a:off x="411759" y="3170464"/>
            <a:ext cx="11250592" cy="19751"/>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8BC3571-5F85-4693-9049-BF82BCCB7A70}"/>
              </a:ext>
            </a:extLst>
          </p:cNvPr>
          <p:cNvSpPr txBox="1"/>
          <p:nvPr/>
        </p:nvSpPr>
        <p:spPr>
          <a:xfrm>
            <a:off x="416689" y="3244334"/>
            <a:ext cx="1171080" cy="461665"/>
          </a:xfrm>
          <a:prstGeom prst="rect">
            <a:avLst/>
          </a:prstGeom>
          <a:noFill/>
        </p:spPr>
        <p:txBody>
          <a:bodyPr wrap="square" rtlCol="0">
            <a:spAutoFit/>
          </a:bodyPr>
          <a:lstStyle/>
          <a:p>
            <a:r>
              <a:rPr lang="en-US" sz="2400" dirty="0"/>
              <a:t>1700 </a:t>
            </a:r>
          </a:p>
        </p:txBody>
      </p:sp>
      <p:sp>
        <p:nvSpPr>
          <p:cNvPr id="19" name="TextBox 18">
            <a:extLst>
              <a:ext uri="{FF2B5EF4-FFF2-40B4-BE49-F238E27FC236}">
                <a16:creationId xmlns:a16="http://schemas.microsoft.com/office/drawing/2014/main" id="{13F701A0-A677-4736-BCBF-0F442EEC7CC7}"/>
              </a:ext>
            </a:extLst>
          </p:cNvPr>
          <p:cNvSpPr txBox="1"/>
          <p:nvPr/>
        </p:nvSpPr>
        <p:spPr>
          <a:xfrm>
            <a:off x="1834237" y="3212555"/>
            <a:ext cx="1524537" cy="461665"/>
          </a:xfrm>
          <a:prstGeom prst="rect">
            <a:avLst/>
          </a:prstGeom>
          <a:noFill/>
        </p:spPr>
        <p:txBody>
          <a:bodyPr wrap="square" rtlCol="0">
            <a:spAutoFit/>
          </a:bodyPr>
          <a:lstStyle/>
          <a:p>
            <a:r>
              <a:rPr lang="en-US" sz="2400" dirty="0"/>
              <a:t>1800</a:t>
            </a:r>
            <a:r>
              <a:rPr lang="en-US" dirty="0"/>
              <a:t> </a:t>
            </a:r>
          </a:p>
        </p:txBody>
      </p:sp>
      <p:sp>
        <p:nvSpPr>
          <p:cNvPr id="21" name="TextBox 20">
            <a:extLst>
              <a:ext uri="{FF2B5EF4-FFF2-40B4-BE49-F238E27FC236}">
                <a16:creationId xmlns:a16="http://schemas.microsoft.com/office/drawing/2014/main" id="{639D18D7-57B1-4854-85D8-8A75F32338DB}"/>
              </a:ext>
            </a:extLst>
          </p:cNvPr>
          <p:cNvSpPr txBox="1"/>
          <p:nvPr/>
        </p:nvSpPr>
        <p:spPr>
          <a:xfrm>
            <a:off x="3956891" y="3206121"/>
            <a:ext cx="1773572" cy="461665"/>
          </a:xfrm>
          <a:prstGeom prst="rect">
            <a:avLst/>
          </a:prstGeom>
          <a:noFill/>
        </p:spPr>
        <p:txBody>
          <a:bodyPr wrap="square" rtlCol="0">
            <a:spAutoFit/>
          </a:bodyPr>
          <a:lstStyle/>
          <a:p>
            <a:r>
              <a:rPr lang="en-US" sz="2400" dirty="0"/>
              <a:t>1900</a:t>
            </a:r>
            <a:r>
              <a:rPr lang="en-US" dirty="0"/>
              <a:t> </a:t>
            </a:r>
          </a:p>
        </p:txBody>
      </p:sp>
      <p:sp>
        <p:nvSpPr>
          <p:cNvPr id="23" name="TextBox 22">
            <a:extLst>
              <a:ext uri="{FF2B5EF4-FFF2-40B4-BE49-F238E27FC236}">
                <a16:creationId xmlns:a16="http://schemas.microsoft.com/office/drawing/2014/main" id="{3D33BF31-DBDC-4BC1-BFB6-B7A1223F4067}"/>
              </a:ext>
            </a:extLst>
          </p:cNvPr>
          <p:cNvSpPr txBox="1"/>
          <p:nvPr/>
        </p:nvSpPr>
        <p:spPr>
          <a:xfrm>
            <a:off x="8291323" y="3167079"/>
            <a:ext cx="1904226" cy="523220"/>
          </a:xfrm>
          <a:prstGeom prst="rect">
            <a:avLst/>
          </a:prstGeom>
          <a:noFill/>
        </p:spPr>
        <p:txBody>
          <a:bodyPr wrap="square" rtlCol="0">
            <a:spAutoFit/>
          </a:bodyPr>
          <a:lstStyle/>
          <a:p>
            <a:r>
              <a:rPr lang="en-US" sz="2800" dirty="0"/>
              <a:t>2000</a:t>
            </a:r>
            <a:r>
              <a:rPr lang="en-US" dirty="0"/>
              <a:t> </a:t>
            </a:r>
          </a:p>
        </p:txBody>
      </p:sp>
      <p:pic>
        <p:nvPicPr>
          <p:cNvPr id="8198" name="Picture 6" descr="Black History | MarkJonesBooks | Page 5">
            <a:extLst>
              <a:ext uri="{FF2B5EF4-FFF2-40B4-BE49-F238E27FC236}">
                <a16:creationId xmlns:a16="http://schemas.microsoft.com/office/drawing/2014/main" id="{B27A9DE0-4FCC-4DCD-B785-76BFCE762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11817">
            <a:off x="4811421" y="1239927"/>
            <a:ext cx="942019" cy="12739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hat Is the Charleston and Why Was It a Craze?">
            <a:extLst>
              <a:ext uri="{FF2B5EF4-FFF2-40B4-BE49-F238E27FC236}">
                <a16:creationId xmlns:a16="http://schemas.microsoft.com/office/drawing/2014/main" id="{65835A83-1D2A-4552-A1A1-4DD933A984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9187" y="1849116"/>
            <a:ext cx="1285141" cy="9973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On anniversary of 'Saturday Night Fever' U.S. premiere ...">
            <a:extLst>
              <a:ext uri="{FF2B5EF4-FFF2-40B4-BE49-F238E27FC236}">
                <a16:creationId xmlns:a16="http://schemas.microsoft.com/office/drawing/2014/main" id="{6518215C-9617-414E-8AA0-1D465E95F4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768"/>
          <a:stretch/>
        </p:blipFill>
        <p:spPr bwMode="auto">
          <a:xfrm rot="20905390">
            <a:off x="5201474" y="3536367"/>
            <a:ext cx="1653536" cy="119377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he Contributions of Michael Jackson | The Vast World of Dance">
            <a:extLst>
              <a:ext uri="{FF2B5EF4-FFF2-40B4-BE49-F238E27FC236}">
                <a16:creationId xmlns:a16="http://schemas.microsoft.com/office/drawing/2014/main" id="{B8F87389-9EB3-4138-A371-4B6FC4B665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2218" y="3674220"/>
            <a:ext cx="1423047" cy="184693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harleston">
            <a:extLst>
              <a:ext uri="{FF2B5EF4-FFF2-40B4-BE49-F238E27FC236}">
                <a16:creationId xmlns:a16="http://schemas.microsoft.com/office/drawing/2014/main" id="{64F4D4A5-DDEA-432B-B127-E1125F6614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984976">
            <a:off x="3943616" y="1260997"/>
            <a:ext cx="886969" cy="1073824"/>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ROYAL WEDDING (1951) Fred Astaire 'ceiling dance' terrific shot ...">
            <a:extLst>
              <a:ext uri="{FF2B5EF4-FFF2-40B4-BE49-F238E27FC236}">
                <a16:creationId xmlns:a16="http://schemas.microsoft.com/office/drawing/2014/main" id="{7F41D3A8-14A9-4735-B353-A8BB2D39F4E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625" t="5374" r="2565" b="6542"/>
          <a:stretch/>
        </p:blipFill>
        <p:spPr bwMode="auto">
          <a:xfrm>
            <a:off x="5697013" y="2283768"/>
            <a:ext cx="1096877" cy="89513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Lindy Hop - Wikipedia">
            <a:extLst>
              <a:ext uri="{FF2B5EF4-FFF2-40B4-BE49-F238E27FC236}">
                <a16:creationId xmlns:a16="http://schemas.microsoft.com/office/drawing/2014/main" id="{B55B657F-89EF-470C-BB83-79AF8CB4124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6754"/>
          <a:stretch/>
        </p:blipFill>
        <p:spPr bwMode="auto">
          <a:xfrm rot="21163525">
            <a:off x="6076766" y="1301656"/>
            <a:ext cx="1527872" cy="951944"/>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a:extLst>
              <a:ext uri="{FF2B5EF4-FFF2-40B4-BE49-F238E27FC236}">
                <a16:creationId xmlns:a16="http://schemas.microsoft.com/office/drawing/2014/main" id="{6A5E5C30-D54C-4780-BF15-9E203AE8B4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097703">
            <a:off x="341937" y="1630267"/>
            <a:ext cx="2276843" cy="1303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E903A65-AD98-7144-934F-D19B6F4AF756}"/>
              </a:ext>
            </a:extLst>
          </p:cNvPr>
          <p:cNvPicPr>
            <a:picLocks noChangeAspect="1"/>
          </p:cNvPicPr>
          <p:nvPr/>
        </p:nvPicPr>
        <p:blipFill>
          <a:blip r:embed="rId13"/>
          <a:stretch>
            <a:fillRect/>
          </a:stretch>
        </p:blipFill>
        <p:spPr>
          <a:xfrm>
            <a:off x="1554157" y="4957227"/>
            <a:ext cx="1775571" cy="1038309"/>
          </a:xfrm>
          <a:prstGeom prst="rect">
            <a:avLst/>
          </a:prstGeom>
        </p:spPr>
      </p:pic>
      <p:pic>
        <p:nvPicPr>
          <p:cNvPr id="2" name="Picture 1">
            <a:extLst>
              <a:ext uri="{FF2B5EF4-FFF2-40B4-BE49-F238E27FC236}">
                <a16:creationId xmlns:a16="http://schemas.microsoft.com/office/drawing/2014/main" id="{6954FD0B-3709-5348-BF0B-15683AA3DD6C}"/>
              </a:ext>
            </a:extLst>
          </p:cNvPr>
          <p:cNvPicPr>
            <a:picLocks noChangeAspect="1"/>
          </p:cNvPicPr>
          <p:nvPr/>
        </p:nvPicPr>
        <p:blipFill>
          <a:blip r:embed="rId14"/>
          <a:stretch>
            <a:fillRect/>
          </a:stretch>
        </p:blipFill>
        <p:spPr>
          <a:xfrm rot="295281">
            <a:off x="3423355" y="3750220"/>
            <a:ext cx="1163707" cy="1440231"/>
          </a:xfrm>
          <a:prstGeom prst="rect">
            <a:avLst/>
          </a:prstGeom>
        </p:spPr>
      </p:pic>
      <p:pic>
        <p:nvPicPr>
          <p:cNvPr id="6" name="Picture 5">
            <a:extLst>
              <a:ext uri="{FF2B5EF4-FFF2-40B4-BE49-F238E27FC236}">
                <a16:creationId xmlns:a16="http://schemas.microsoft.com/office/drawing/2014/main" id="{FADBC32F-DE93-2244-8A06-34F78D8A2481}"/>
              </a:ext>
            </a:extLst>
          </p:cNvPr>
          <p:cNvPicPr>
            <a:picLocks noChangeAspect="1"/>
          </p:cNvPicPr>
          <p:nvPr/>
        </p:nvPicPr>
        <p:blipFill>
          <a:blip r:embed="rId15"/>
          <a:stretch>
            <a:fillRect/>
          </a:stretch>
        </p:blipFill>
        <p:spPr>
          <a:xfrm rot="21160933">
            <a:off x="7880946" y="1522560"/>
            <a:ext cx="2272294" cy="1479443"/>
          </a:xfrm>
          <a:prstGeom prst="rect">
            <a:avLst/>
          </a:prstGeom>
        </p:spPr>
      </p:pic>
      <p:pic>
        <p:nvPicPr>
          <p:cNvPr id="8" name="Picture 7">
            <a:extLst>
              <a:ext uri="{FF2B5EF4-FFF2-40B4-BE49-F238E27FC236}">
                <a16:creationId xmlns:a16="http://schemas.microsoft.com/office/drawing/2014/main" id="{9D606D79-39E5-2E4E-AE30-432FBBD7993F}"/>
              </a:ext>
            </a:extLst>
          </p:cNvPr>
          <p:cNvPicPr>
            <a:picLocks noChangeAspect="1"/>
          </p:cNvPicPr>
          <p:nvPr/>
        </p:nvPicPr>
        <p:blipFill>
          <a:blip r:embed="rId16"/>
          <a:stretch>
            <a:fillRect/>
          </a:stretch>
        </p:blipFill>
        <p:spPr>
          <a:xfrm rot="377762">
            <a:off x="9761750" y="1594362"/>
            <a:ext cx="2120022" cy="1161464"/>
          </a:xfrm>
          <a:prstGeom prst="rect">
            <a:avLst/>
          </a:prstGeom>
        </p:spPr>
      </p:pic>
      <p:pic>
        <p:nvPicPr>
          <p:cNvPr id="10" name="Picture 9">
            <a:extLst>
              <a:ext uri="{FF2B5EF4-FFF2-40B4-BE49-F238E27FC236}">
                <a16:creationId xmlns:a16="http://schemas.microsoft.com/office/drawing/2014/main" id="{16FF86CC-91B5-854E-9DE2-728849F8EA98}"/>
              </a:ext>
            </a:extLst>
          </p:cNvPr>
          <p:cNvPicPr>
            <a:picLocks noChangeAspect="1"/>
          </p:cNvPicPr>
          <p:nvPr/>
        </p:nvPicPr>
        <p:blipFill>
          <a:blip r:embed="rId17"/>
          <a:stretch>
            <a:fillRect/>
          </a:stretch>
        </p:blipFill>
        <p:spPr>
          <a:xfrm rot="20615680">
            <a:off x="9887223" y="2648604"/>
            <a:ext cx="1916297" cy="1344268"/>
          </a:xfrm>
          <a:prstGeom prst="rect">
            <a:avLst/>
          </a:prstGeom>
        </p:spPr>
      </p:pic>
    </p:spTree>
    <p:extLst>
      <p:ext uri="{BB962C8B-B14F-4D97-AF65-F5344CB8AC3E}">
        <p14:creationId xmlns:p14="http://schemas.microsoft.com/office/powerpoint/2010/main" val="227147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542982" y="1483001"/>
            <a:ext cx="6762169" cy="4160781"/>
          </a:xfrm>
        </p:spPr>
        <p:txBody>
          <a:bodyPr>
            <a:noAutofit/>
          </a:bodyPr>
          <a:lstStyle/>
          <a:p>
            <a:pPr algn="l"/>
            <a:r>
              <a:rPr lang="en-US" sz="2400" dirty="0">
                <a:effectLst/>
                <a:latin typeface="Helvetica" panose="020B0604020202020204" pitchFamily="34" charset="0"/>
                <a:ea typeface="Times New Roman" panose="02020603050405020304" pitchFamily="18" charset="0"/>
              </a:rPr>
              <a:t>Where did all these dances come from?</a:t>
            </a:r>
          </a:p>
          <a:p>
            <a:pPr algn="l"/>
            <a:r>
              <a:rPr lang="en-US" sz="2400" dirty="0">
                <a:effectLst/>
                <a:latin typeface="Helvetica" panose="020B0604020202020204" pitchFamily="34" charset="0"/>
                <a:ea typeface="Times New Roman" panose="02020603050405020304" pitchFamily="18" charset="0"/>
              </a:rPr>
              <a:t>All have their roots in a particular time, place and circumstance. </a:t>
            </a:r>
          </a:p>
          <a:p>
            <a:pPr algn="l"/>
            <a:r>
              <a:rPr lang="en-US" sz="2400" dirty="0">
                <a:effectLst/>
                <a:latin typeface="Helvetica" panose="020B0604020202020204" pitchFamily="34" charset="0"/>
                <a:ea typeface="Times New Roman" panose="02020603050405020304" pitchFamily="18" charset="0"/>
              </a:rPr>
              <a:t>For example, in the United States, when the drums were banished, the enslaved began dancing to the fiddle, banjo and tambourine, the dance – the Cakewalk became a dance for entertainment, rather than a part of life as it had been in Africa. </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499003" y="375842"/>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US" sz="2400">
                <a:solidFill>
                  <a:schemeClr val="accent6">
                    <a:lumMod val="60000"/>
                    <a:lumOff val="40000"/>
                  </a:schemeClr>
                </a:solidFill>
              </a:rPr>
              <a:t>Groundswell: Dance as a force for social change</a:t>
            </a:r>
            <a:endParaRPr lang="en-US" sz="2400" dirty="0">
              <a:solidFill>
                <a:schemeClr val="accent6">
                  <a:lumMod val="60000"/>
                  <a:lumOff val="40000"/>
                </a:schemeClr>
              </a:solidFill>
            </a:endParaRPr>
          </a:p>
        </p:txBody>
      </p:sp>
      <p:pic>
        <p:nvPicPr>
          <p:cNvPr id="2" name="Picture 4" descr="Cakewalk - Wikipedia">
            <a:extLst>
              <a:ext uri="{FF2B5EF4-FFF2-40B4-BE49-F238E27FC236}">
                <a16:creationId xmlns:a16="http://schemas.microsoft.com/office/drawing/2014/main" id="{46380393-F754-4F6C-B7E1-4B891C2996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37" r="2763" b="1812"/>
          <a:stretch/>
        </p:blipFill>
        <p:spPr bwMode="auto">
          <a:xfrm>
            <a:off x="8031892" y="2214527"/>
            <a:ext cx="3519007" cy="403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78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1140" y="1206278"/>
            <a:ext cx="6762169" cy="1289787"/>
          </a:xfrm>
        </p:spPr>
        <p:txBody>
          <a:bodyPr>
            <a:normAutofit/>
          </a:bodyPr>
          <a:lstStyle/>
          <a:p>
            <a:pPr algn="l"/>
            <a:r>
              <a:rPr lang="en-US" sz="2400" dirty="0">
                <a:effectLst/>
                <a:latin typeface="Helvetica" panose="020B0604020202020204" pitchFamily="34" charset="0"/>
                <a:ea typeface="Times New Roman" panose="02020603050405020304" pitchFamily="18" charset="0"/>
              </a:rPr>
              <a:t>The Past…</a:t>
            </a:r>
          </a:p>
          <a:p>
            <a:pPr algn="l"/>
            <a:r>
              <a:rPr lang="en-US" sz="2400" dirty="0">
                <a:effectLst/>
                <a:latin typeface="Helvetica" panose="020B0604020202020204" pitchFamily="34" charset="0"/>
                <a:ea typeface="Times New Roman" panose="02020603050405020304" pitchFamily="18" charset="0"/>
              </a:rPr>
              <a:t>Cake Walk – drums, no drums</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597956" y="375841"/>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sp>
        <p:nvSpPr>
          <p:cNvPr id="10" name="TextBox 9">
            <a:extLst>
              <a:ext uri="{FF2B5EF4-FFF2-40B4-BE49-F238E27FC236}">
                <a16:creationId xmlns:a16="http://schemas.microsoft.com/office/drawing/2014/main" id="{81A303B1-8CFC-4114-A880-6D272AD686D4}"/>
              </a:ext>
            </a:extLst>
          </p:cNvPr>
          <p:cNvSpPr txBox="1"/>
          <p:nvPr/>
        </p:nvSpPr>
        <p:spPr>
          <a:xfrm>
            <a:off x="641140" y="2742704"/>
            <a:ext cx="5988260" cy="1938992"/>
          </a:xfrm>
          <a:prstGeom prst="rect">
            <a:avLst/>
          </a:prstGeom>
          <a:noFill/>
        </p:spPr>
        <p:txBody>
          <a:bodyPr wrap="square" rtlCol="0">
            <a:spAutoFit/>
          </a:bodyPr>
          <a:lstStyle/>
          <a:p>
            <a:r>
              <a:rPr lang="en-US" sz="2400" dirty="0">
                <a:effectLst/>
                <a:latin typeface="Calibri" panose="020F0502020204030204" pitchFamily="34" charset="0"/>
                <a:ea typeface="Calibri" panose="020F0502020204030204" pitchFamily="34" charset="0"/>
              </a:rPr>
              <a:t>The Cake Walk was a pre-Civil War dance originally performed by slaves on plantation grounds. The American dance was first known as the "prize walk"; the prize was an elaborately decorated cake.</a:t>
            </a:r>
            <a:endParaRPr lang="en-US" sz="2400" dirty="0"/>
          </a:p>
        </p:txBody>
      </p:sp>
      <p:pic>
        <p:nvPicPr>
          <p:cNvPr id="5122" name="Picture 2" descr="Cakewalk - Wikipedia">
            <a:extLst>
              <a:ext uri="{FF2B5EF4-FFF2-40B4-BE49-F238E27FC236}">
                <a16:creationId xmlns:a16="http://schemas.microsoft.com/office/drawing/2014/main" id="{97AC82DB-179C-4EC2-A91C-F82864AB6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9208" y="2944788"/>
            <a:ext cx="3889531" cy="307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45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41140" y="1206278"/>
            <a:ext cx="6762169" cy="1289787"/>
          </a:xfrm>
        </p:spPr>
        <p:txBody>
          <a:bodyPr>
            <a:normAutofit/>
          </a:bodyPr>
          <a:lstStyle/>
          <a:p>
            <a:pPr algn="l"/>
            <a:r>
              <a:rPr lang="en-US" sz="2400" dirty="0">
                <a:effectLst/>
                <a:latin typeface="Helvetica" panose="020B0604020202020204" pitchFamily="34" charset="0"/>
                <a:ea typeface="Times New Roman" panose="02020603050405020304" pitchFamily="18" charset="0"/>
              </a:rPr>
              <a:t>The Cakewalk</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5"/>
          <a:stretch>
            <a:fillRect/>
          </a:stretch>
        </p:blipFill>
        <p:spPr>
          <a:xfrm>
            <a:off x="8597956" y="375841"/>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sp>
        <p:nvSpPr>
          <p:cNvPr id="8" name="TextBox 7">
            <a:extLst>
              <a:ext uri="{FF2B5EF4-FFF2-40B4-BE49-F238E27FC236}">
                <a16:creationId xmlns:a16="http://schemas.microsoft.com/office/drawing/2014/main" id="{957AB2F7-742A-4A2F-ABC7-4A137C45BABA}"/>
              </a:ext>
            </a:extLst>
          </p:cNvPr>
          <p:cNvSpPr txBox="1"/>
          <p:nvPr/>
        </p:nvSpPr>
        <p:spPr>
          <a:xfrm>
            <a:off x="1353931" y="5850639"/>
            <a:ext cx="6098458" cy="369332"/>
          </a:xfrm>
          <a:prstGeom prst="rect">
            <a:avLst/>
          </a:prstGeom>
          <a:noFill/>
        </p:spPr>
        <p:txBody>
          <a:bodyPr wrap="square">
            <a:spAutoFit/>
          </a:bodyPr>
          <a:lstStyle/>
          <a:p>
            <a:r>
              <a:rPr lang="en-US" dirty="0">
                <a:hlinkClick r:id="rId6"/>
              </a:rPr>
              <a:t>https://www.youtube.com/watch?v=BkXQX1C9VWo</a:t>
            </a:r>
            <a:endParaRPr lang="en-US" dirty="0"/>
          </a:p>
        </p:txBody>
      </p:sp>
      <p:pic>
        <p:nvPicPr>
          <p:cNvPr id="2" name="Online Media 1" title="Cakewalk - Vintage/Vernacular Dance">
            <a:hlinkClick r:id="" action="ppaction://media"/>
            <a:extLst>
              <a:ext uri="{FF2B5EF4-FFF2-40B4-BE49-F238E27FC236}">
                <a16:creationId xmlns:a16="http://schemas.microsoft.com/office/drawing/2014/main" id="{5A042A33-465D-4828-8699-CA73B983EF40}"/>
              </a:ext>
            </a:extLst>
          </p:cNvPr>
          <p:cNvPicPr>
            <a:picLocks noRot="1" noChangeAspect="1"/>
          </p:cNvPicPr>
          <p:nvPr>
            <a:videoFile r:link="rId1"/>
          </p:nvPr>
        </p:nvPicPr>
        <p:blipFill>
          <a:blip r:embed="rId7"/>
          <a:stretch>
            <a:fillRect/>
          </a:stretch>
        </p:blipFill>
        <p:spPr>
          <a:xfrm>
            <a:off x="1363557" y="1865535"/>
            <a:ext cx="5317334" cy="3985104"/>
          </a:xfrm>
          <a:prstGeom prst="rect">
            <a:avLst/>
          </a:prstGeom>
        </p:spPr>
      </p:pic>
    </p:spTree>
    <p:extLst>
      <p:ext uri="{BB962C8B-B14F-4D97-AF65-F5344CB8AC3E}">
        <p14:creationId xmlns:p14="http://schemas.microsoft.com/office/powerpoint/2010/main" val="170935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610884" y="1527894"/>
            <a:ext cx="5970752" cy="4387737"/>
          </a:xfrm>
        </p:spPr>
        <p:txBody>
          <a:bodyPr>
            <a:noAutofit/>
          </a:bodyPr>
          <a:lstStyle/>
          <a:p>
            <a:pPr algn="l"/>
            <a:r>
              <a:rPr lang="en-US" sz="2400" dirty="0">
                <a:effectLst/>
                <a:latin typeface="Helvetica" panose="020B0604020202020204" pitchFamily="34" charset="0"/>
                <a:ea typeface="Times New Roman" panose="02020603050405020304" pitchFamily="18" charset="0"/>
              </a:rPr>
              <a:t>Where did all these dances come from?</a:t>
            </a:r>
          </a:p>
          <a:p>
            <a:pPr algn="l"/>
            <a:endParaRPr lang="en-US" sz="2400" dirty="0">
              <a:effectLst/>
              <a:latin typeface="Helvetica" panose="020B0604020202020204" pitchFamily="34" charset="0"/>
              <a:ea typeface="Times New Roman" panose="02020603050405020304" pitchFamily="18" charset="0"/>
            </a:endParaRPr>
          </a:p>
          <a:p>
            <a:pPr algn="l"/>
            <a:r>
              <a:rPr lang="en-US" sz="2400" dirty="0">
                <a:effectLst/>
                <a:latin typeface="Helvetica" panose="020B0604020202020204" pitchFamily="34" charset="0"/>
                <a:ea typeface="Times New Roman" panose="02020603050405020304" pitchFamily="18" charset="0"/>
              </a:rPr>
              <a:t>In other parts of the world… such as, The Caribbean and South America… where the drums were not prohibited, dances such as the Samba, Mambo, and Rumba can be directly linked to African heritage. </a:t>
            </a:r>
          </a:p>
        </p:txBody>
      </p:sp>
      <p:pic>
        <p:nvPicPr>
          <p:cNvPr id="111" name="Picture 110">
            <a:extLst>
              <a:ext uri="{FF2B5EF4-FFF2-40B4-BE49-F238E27FC236}">
                <a16:creationId xmlns:a16="http://schemas.microsoft.com/office/drawing/2014/main" id="{7D934112-154B-4CC7-A804-F3DCB2052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descr="A picture containing plate, food&#10;&#10;Description automatically generated">
            <a:extLst>
              <a:ext uri="{FF2B5EF4-FFF2-40B4-BE49-F238E27FC236}">
                <a16:creationId xmlns:a16="http://schemas.microsoft.com/office/drawing/2014/main" id="{47D46AC7-78E0-44CB-8683-39C5533935CC}"/>
              </a:ext>
            </a:extLst>
          </p:cNvPr>
          <p:cNvPicPr>
            <a:picLocks noChangeAspect="1"/>
          </p:cNvPicPr>
          <p:nvPr/>
        </p:nvPicPr>
        <p:blipFill>
          <a:blip r:embed="rId4"/>
          <a:stretch>
            <a:fillRect/>
          </a:stretch>
        </p:blipFill>
        <p:spPr>
          <a:xfrm>
            <a:off x="8774613" y="383781"/>
            <a:ext cx="2497555" cy="1660873"/>
          </a:xfrm>
          <a:prstGeom prst="rect">
            <a:avLst/>
          </a:prstGeom>
        </p:spPr>
      </p:pic>
      <p:sp>
        <p:nvSpPr>
          <p:cNvPr id="7" name="Google Shape;58;p13">
            <a:extLst>
              <a:ext uri="{FF2B5EF4-FFF2-40B4-BE49-F238E27FC236}">
                <a16:creationId xmlns:a16="http://schemas.microsoft.com/office/drawing/2014/main" id="{1232F74A-18EB-4C41-80FD-10830501D6EE}"/>
              </a:ext>
            </a:extLst>
          </p:cNvPr>
          <p:cNvSpPr txBox="1">
            <a:spLocks noGrp="1"/>
          </p:cNvSpPr>
          <p:nvPr/>
        </p:nvSpPr>
        <p:spPr>
          <a:xfrm>
            <a:off x="110903" y="375842"/>
            <a:ext cx="7194248" cy="5131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marL="0" lvl="0" indent="0" algn="ctr" rtl="0">
              <a:spcBef>
                <a:spcPts val="0"/>
              </a:spcBef>
              <a:spcAft>
                <a:spcPts val="0"/>
              </a:spcAft>
              <a:buNone/>
            </a:pPr>
            <a:r>
              <a:rPr lang="en" sz="2400" dirty="0">
                <a:solidFill>
                  <a:schemeClr val="accent6">
                    <a:lumMod val="60000"/>
                    <a:lumOff val="40000"/>
                  </a:schemeClr>
                </a:solidFill>
              </a:rPr>
              <a:t>Groundswell: Dance as a force for social change</a:t>
            </a:r>
            <a:endParaRPr sz="2400" dirty="0">
              <a:solidFill>
                <a:schemeClr val="accent6">
                  <a:lumMod val="60000"/>
                  <a:lumOff val="40000"/>
                </a:schemeClr>
              </a:solidFill>
            </a:endParaRPr>
          </a:p>
        </p:txBody>
      </p:sp>
      <p:pic>
        <p:nvPicPr>
          <p:cNvPr id="4" name="Picture 3" descr="A picture containing indoor, cake, birthday, photo&#10;&#10;Description automatically generated">
            <a:extLst>
              <a:ext uri="{FF2B5EF4-FFF2-40B4-BE49-F238E27FC236}">
                <a16:creationId xmlns:a16="http://schemas.microsoft.com/office/drawing/2014/main" id="{A1F266F8-9537-4E89-B986-7C1BA106AF55}"/>
              </a:ext>
            </a:extLst>
          </p:cNvPr>
          <p:cNvPicPr>
            <a:picLocks noChangeAspect="1"/>
          </p:cNvPicPr>
          <p:nvPr/>
        </p:nvPicPr>
        <p:blipFill rotWithShape="1">
          <a:blip r:embed="rId5"/>
          <a:srcRect l="4269" t="3784" r="7483" b="10090"/>
          <a:stretch/>
        </p:blipFill>
        <p:spPr>
          <a:xfrm>
            <a:off x="7997421" y="2428434"/>
            <a:ext cx="3698626" cy="3645244"/>
          </a:xfrm>
          <a:prstGeom prst="rect">
            <a:avLst/>
          </a:prstGeom>
        </p:spPr>
      </p:pic>
    </p:spTree>
    <p:extLst>
      <p:ext uri="{BB962C8B-B14F-4D97-AF65-F5344CB8AC3E}">
        <p14:creationId xmlns:p14="http://schemas.microsoft.com/office/powerpoint/2010/main" val="16342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Nova">
      <a:majorFont>
        <a:latin typeface="Arial Nova Light"/>
        <a:ea typeface=""/>
        <a:cs typeface=""/>
      </a:majorFont>
      <a:minorFont>
        <a:latin typeface="Arial Nov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0E646-30AD-4BA0-97EA-A7A07DF54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E70FC5-1855-47AB-8CE1-CB3C873A8988}">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30CB38EC-895A-4F8F-8F75-E263501ABB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2233</Words>
  <Application>Microsoft Office PowerPoint</Application>
  <PresentationFormat>Widescreen</PresentationFormat>
  <Paragraphs>185</Paragraphs>
  <Slides>44</Slides>
  <Notes>0</Notes>
  <HiddenSlides>0</HiddenSlides>
  <MMClips>10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44</vt:i4>
      </vt:variant>
    </vt:vector>
  </HeadingPairs>
  <TitlesOfParts>
    <vt:vector size="56" baseType="lpstr">
      <vt:lpstr>Arial</vt:lpstr>
      <vt:lpstr>Arial Nova</vt:lpstr>
      <vt:lpstr>Arial Nova Light</vt:lpstr>
      <vt:lpstr>Calibri</vt:lpstr>
      <vt:lpstr>Helvetica</vt:lpstr>
      <vt:lpstr>Open Sans</vt:lpstr>
      <vt:lpstr>Raleway</vt:lpstr>
      <vt:lpstr>Roboto</vt:lpstr>
      <vt:lpstr>Segoe UI Historic</vt:lpstr>
      <vt:lpstr>Wingdings 2</vt:lpstr>
      <vt:lpstr>SlateVTI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Solos @ Home Project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2020-04-30T08:59:57Z</dcterms:created>
  <dcterms:modified xsi:type="dcterms:W3CDTF">2020-08-28T00:16:43Z</dcterms:modified>
</cp:coreProperties>
</file>