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56" r:id="rId2"/>
    <p:sldId id="257" r:id="rId3"/>
    <p:sldId id="308" r:id="rId4"/>
    <p:sldId id="309" r:id="rId5"/>
    <p:sldId id="259" r:id="rId6"/>
    <p:sldId id="268" r:id="rId7"/>
    <p:sldId id="300" r:id="rId8"/>
    <p:sldId id="301" r:id="rId9"/>
    <p:sldId id="311" r:id="rId10"/>
    <p:sldId id="302" r:id="rId11"/>
    <p:sldId id="306" r:id="rId12"/>
    <p:sldId id="258" r:id="rId13"/>
    <p:sldId id="30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AA7735-EB94-4FC2-800D-1B04E36F5ADE}" v="220" dt="2020-08-01T15:28:51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-61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19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298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495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xmlns="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xmlns="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07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25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4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771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04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154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38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63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04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8/10/20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3892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8/10/20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7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15" r:id="rId7"/>
    <p:sldLayoutId id="2147483716" r:id="rId8"/>
    <p:sldLayoutId id="2147483717" r:id="rId9"/>
    <p:sldLayoutId id="2147483718" r:id="rId10"/>
    <p:sldLayoutId id="2147483725" r:id="rId11"/>
    <p:sldLayoutId id="2147483727" r:id="rId12"/>
    <p:sldLayoutId id="214748372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g"/><Relationship Id="rId3" Type="http://schemas.openxmlformats.org/officeDocument/2006/relationships/hyperlink" Target="https://pixabay.com/de/menschen-personen-mann-frau-467438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hyperlink" Target="https://commons.wikimedia.org/wiki/File:Bulinya_-_Dance.jpg" TargetMode="External"/><Relationship Id="rId12" Type="http://schemas.openxmlformats.org/officeDocument/2006/relationships/hyperlink" Target="https://creativecommons.org/licenses/by-sa/3.0/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g"/><Relationship Id="rId3" Type="http://schemas.openxmlformats.org/officeDocument/2006/relationships/hyperlink" Target="http://www.koinovacance.org/blog/?p=256" TargetMode="External"/><Relationship Id="rId4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order.uprintinvitations.com/Invitations-Boys/Hip-Hop-Dance-Birthday-Invitation.htm" TargetMode="External"/><Relationship Id="rId7" Type="http://schemas.openxmlformats.org/officeDocument/2006/relationships/hyperlink" Target="https://creativecommons.org/licenses/by/3.0/" TargetMode="External"/><Relationship Id="rId8" Type="http://schemas.openxmlformats.org/officeDocument/2006/relationships/image" Target="../media/image6.png"/><Relationship Id="rId9" Type="http://schemas.openxmlformats.org/officeDocument/2006/relationships/hyperlink" Target="https://order.uprintinvitations.com/Invitations-Boys/Hip-Hop-Dance-Birthday-Invitation.htm" TargetMode="External"/><Relationship Id="rId10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hyperlink" Target="https://creativecommons.org/licenses/by-nc/3.0/" TargetMode="External"/><Relationship Id="rId12" Type="http://schemas.openxmlformats.org/officeDocument/2006/relationships/image" Target="../media/image12.jpg"/><Relationship Id="rId13" Type="http://schemas.openxmlformats.org/officeDocument/2006/relationships/hyperlink" Target="https://flickr.com/photos/invitesbybubbles/5587145741" TargetMode="External"/><Relationship Id="rId14" Type="http://schemas.openxmlformats.org/officeDocument/2006/relationships/hyperlink" Target="https://creativecommons.org/licenses/by-nc-nd/3.0/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gif"/><Relationship Id="rId3" Type="http://schemas.openxmlformats.org/officeDocument/2006/relationships/hyperlink" Target="https://en.wikipedia.org/wiki/Cakewalk" TargetMode="External"/><Relationship Id="rId4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9.png"/><Relationship Id="rId6" Type="http://schemas.openxmlformats.org/officeDocument/2006/relationships/hyperlink" Target="https://fi.wikipedia.org/wiki/Mambo_Open_Source" TargetMode="External"/><Relationship Id="rId7" Type="http://schemas.openxmlformats.org/officeDocument/2006/relationships/image" Target="../media/image10.JPG"/><Relationship Id="rId8" Type="http://schemas.openxmlformats.org/officeDocument/2006/relationships/hyperlink" Target="https://en.wikipedia.org/wiki/Rhumba" TargetMode="External"/><Relationship Id="rId9" Type="http://schemas.openxmlformats.org/officeDocument/2006/relationships/image" Target="../media/image11.jpg"/><Relationship Id="rId10" Type="http://schemas.openxmlformats.org/officeDocument/2006/relationships/hyperlink" Target="https://www.knightfoundation.org/grants/2014998022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5">
            <a:extLst>
              <a:ext uri="{FF2B5EF4-FFF2-40B4-BE49-F238E27FC236}">
                <a16:creationId xmlns:a16="http://schemas.microsoft.com/office/drawing/2014/main" xmlns="" id="{EFA9B6C6-A247-48A8-9A1C-1E36FA945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58EDD4-6CF8-2A4D-845E-DE0EAA938A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0136" y="590062"/>
            <a:ext cx="5141964" cy="2838938"/>
          </a:xfrm>
        </p:spPr>
        <p:txBody>
          <a:bodyPr>
            <a:normAutofit/>
          </a:bodyPr>
          <a:lstStyle/>
          <a:p>
            <a:r>
              <a:rPr lang="en-US" sz="4600">
                <a:solidFill>
                  <a:schemeClr val="bg1"/>
                </a:solidFill>
              </a:rPr>
              <a:t>Groundswell:  Dance as A Force for Social Change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904E93-0080-DA49-B3EA-6A5AF2322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0136" y="3505199"/>
            <a:ext cx="5141949" cy="119812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Delaware Dance Education Organization in Collaboration with the Partnership for arts and Culture</a:t>
            </a:r>
          </a:p>
        </p:txBody>
      </p:sp>
      <p:sp>
        <p:nvSpPr>
          <p:cNvPr id="33" name="Graphic 13">
            <a:extLst>
              <a:ext uri="{FF2B5EF4-FFF2-40B4-BE49-F238E27FC236}">
                <a16:creationId xmlns:a16="http://schemas.microsoft.com/office/drawing/2014/main" xmlns="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xmlns="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Graphic 15">
            <a:extLst>
              <a:ext uri="{FF2B5EF4-FFF2-40B4-BE49-F238E27FC236}">
                <a16:creationId xmlns:a16="http://schemas.microsoft.com/office/drawing/2014/main" xmlns="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Picture 5" descr="A group of people walking on the floor&#10;&#10;Description automatically generated">
            <a:extLst>
              <a:ext uri="{FF2B5EF4-FFF2-40B4-BE49-F238E27FC236}">
                <a16:creationId xmlns:a16="http://schemas.microsoft.com/office/drawing/2014/main" xmlns="" id="{B636D0E2-3297-8C4A-A1D8-32FEF46BC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300" y="0"/>
            <a:ext cx="4711700" cy="3145059"/>
          </a:xfrm>
          <a:prstGeom prst="rect">
            <a:avLst/>
          </a:prstGeom>
        </p:spPr>
      </p:pic>
      <p:cxnSp>
        <p:nvCxnSpPr>
          <p:cNvPr id="36" name="Straight Connector 23">
            <a:extLst>
              <a:ext uri="{FF2B5EF4-FFF2-40B4-BE49-F238E27FC236}">
                <a16:creationId xmlns:a16="http://schemas.microsoft.com/office/drawing/2014/main" xmlns="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75145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38462A-08FB-4ED0-ADD2-207202B87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3" r="-1" b="10065"/>
          <a:stretch/>
        </p:blipFill>
        <p:spPr>
          <a:xfrm>
            <a:off x="7395871" y="3676026"/>
            <a:ext cx="4711700" cy="265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34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CC513-CB42-7B47-8B08-0CDFB1D86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Recognizing Systematic Racism in Dance</a:t>
            </a:r>
            <a:br>
              <a:rPr lang="en-US" dirty="0"/>
            </a:br>
            <a:r>
              <a:rPr lang="en-US" sz="2000" dirty="0" err="1"/>
              <a:t>Seattledance.com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A8B5D1-242D-8F47-AE52-E2E9A553DA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Beliefs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Ballet is the foundation of all dance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Assuming all dancers can afford classes, have access to transportation and purchase tickets to performances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Assuming that all POC are more interested in hip hop, than modern or ballet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BF0732-6817-D946-A4BF-DBAFEA3A42B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Teaching Practices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Requiring Black and Brown girls to wear pink tights and pink ballet shoes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Not including the cultural context of Ballet as an ethnic/folk dance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Making ballet and modern dance requirements for a dance degree but making jazz and hip hop electives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Valuing lines over rhythm , poise over grit, abstraction over substance.</a:t>
            </a:r>
          </a:p>
          <a:p>
            <a:pPr marL="0" indent="0">
              <a:buNone/>
            </a:pPr>
            <a:r>
              <a:rPr lang="en-US" dirty="0">
                <a:solidFill>
                  <a:srgbClr val="002060"/>
                </a:solidFill>
              </a:rPr>
              <a:t>Not teaching about the history of jazz and tap dance coming from the Black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7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5A4057-65F8-8C49-AF0A-B68AD44B8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Questions to Discuss via Poll and Small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D02CFF-83B0-D549-9441-022ACA562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878" y="2114550"/>
            <a:ext cx="10515600" cy="361473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342900" indent="-342900">
              <a:buAutoNum type="arabicPeriod"/>
            </a:pPr>
            <a:r>
              <a:rPr lang="en-US" sz="8600" b="1" dirty="0"/>
              <a:t>How can you give students opportunities to think about their own racial and ethnic identities?</a:t>
            </a:r>
          </a:p>
          <a:p>
            <a:pPr marL="342900" indent="-342900">
              <a:buAutoNum type="arabicPeriod"/>
            </a:pPr>
            <a:endParaRPr lang="en-US" sz="8600" b="1" dirty="0"/>
          </a:p>
          <a:p>
            <a:pPr marL="342900" indent="-342900">
              <a:buAutoNum type="arabicPeriod"/>
            </a:pPr>
            <a:r>
              <a:rPr lang="en-US" sz="8600" b="1" dirty="0"/>
              <a:t>Do you employ creative dance techniques to have students embody social issues, such as racism, sexism etc? Please explain</a:t>
            </a:r>
          </a:p>
          <a:p>
            <a:pPr marL="342900" indent="-342900">
              <a:buAutoNum type="arabicPeriod"/>
            </a:pPr>
            <a:endParaRPr lang="en-US" sz="8600" b="1" dirty="0"/>
          </a:p>
          <a:p>
            <a:pPr marL="342900" indent="-342900">
              <a:buAutoNum type="arabicPeriod"/>
            </a:pPr>
            <a:r>
              <a:rPr lang="en-US" sz="8600" b="1" dirty="0"/>
              <a:t> Do you provide students with the history and contributions of African Americans to jazz, hip-hop and tap dance? Please explain</a:t>
            </a:r>
          </a:p>
          <a:p>
            <a:pPr marL="342900" indent="-342900">
              <a:buAutoNum type="arabicPeriod"/>
            </a:pPr>
            <a:endParaRPr lang="en-US" sz="8600" b="1" dirty="0"/>
          </a:p>
          <a:p>
            <a:pPr marL="342900" indent="-342900">
              <a:buAutoNum type="arabicPeriod"/>
            </a:pPr>
            <a:r>
              <a:rPr lang="en-US" sz="8600" b="1" dirty="0"/>
              <a:t>When teaching dance do you make connections between the dance form  (ballet, modern, etc) and the cultural contexts? Please explain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31EA3AD0-A322-414A-B434-43A6E9975254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1428749" y="1669111"/>
            <a:ext cx="9472049" cy="11537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9C1E10-76EA-7D4E-B19B-06D37663AA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93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330C0765-5A38-4A34-880C-9CC4C2E14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A10DE8-3C47-994D-AF1C-2549A8F7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908006" cy="2344840"/>
          </a:xfrm>
        </p:spPr>
        <p:txBody>
          <a:bodyPr anchor="b">
            <a:normAutofit/>
          </a:bodyPr>
          <a:lstStyle/>
          <a:p>
            <a:endParaRPr lang="en-US" sz="6000"/>
          </a:p>
        </p:txBody>
      </p:sp>
      <p:sp>
        <p:nvSpPr>
          <p:cNvPr id="12" name="Graphic 15">
            <a:extLst>
              <a:ext uri="{FF2B5EF4-FFF2-40B4-BE49-F238E27FC236}">
                <a16:creationId xmlns:a16="http://schemas.microsoft.com/office/drawing/2014/main" xmlns="" id="{B7DA268A-F88C-4936-8401-97C8C9861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83023" y="133796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1CA959E-39A2-7A4B-8B4F-723270F58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03" y="3096039"/>
            <a:ext cx="5908007" cy="2888627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endParaRPr lang="en-US" sz="1800" b="1" i="1" dirty="0"/>
          </a:p>
          <a:p>
            <a:pPr marL="0" indent="0">
              <a:buNone/>
            </a:pPr>
            <a:r>
              <a:rPr lang="en-US" sz="3600" b="1" i="1" dirty="0"/>
              <a:t>Not everything that is faced can be changed, but nothing can be changed until it is faced” </a:t>
            </a:r>
            <a:r>
              <a:rPr lang="en-US" sz="3600" b="1" dirty="0"/>
              <a:t>James Baldwin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6C5C4F-7670-7B40-A897-DF014AC1D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2" r="29740" b="2"/>
          <a:stretch/>
        </p:blipFill>
        <p:spPr>
          <a:xfrm>
            <a:off x="8718823" y="3228975"/>
            <a:ext cx="2258281" cy="2258281"/>
          </a:xfrm>
          <a:custGeom>
            <a:avLst/>
            <a:gdLst/>
            <a:ahLst/>
            <a:cxnLst/>
            <a:rect l="l" t="t" r="r" b="b"/>
            <a:pathLst>
              <a:path w="2509736" h="2509736">
                <a:moveTo>
                  <a:pt x="1254868" y="0"/>
                </a:moveTo>
                <a:cubicBezTo>
                  <a:pt x="1947912" y="0"/>
                  <a:pt x="2509736" y="561824"/>
                  <a:pt x="2509736" y="1254868"/>
                </a:cubicBezTo>
                <a:cubicBezTo>
                  <a:pt x="2509736" y="1947912"/>
                  <a:pt x="1947912" y="2509736"/>
                  <a:pt x="1254868" y="2509736"/>
                </a:cubicBezTo>
                <a:cubicBezTo>
                  <a:pt x="561824" y="2509736"/>
                  <a:pt x="0" y="1947912"/>
                  <a:pt x="0" y="1254868"/>
                </a:cubicBezTo>
                <a:cubicBezTo>
                  <a:pt x="0" y="561824"/>
                  <a:pt x="561824" y="0"/>
                  <a:pt x="1254868" y="0"/>
                </a:cubicBezTo>
                <a:close/>
              </a:path>
            </a:pathLst>
          </a:custGeom>
        </p:spPr>
      </p:pic>
      <p:sp>
        <p:nvSpPr>
          <p:cNvPr id="14" name="Graphic 14">
            <a:extLst>
              <a:ext uri="{FF2B5EF4-FFF2-40B4-BE49-F238E27FC236}">
                <a16:creationId xmlns:a16="http://schemas.microsoft.com/office/drawing/2014/main" xmlns="" id="{2E48EAB8-CD1C-4BF5-A92C-BA11919E6E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41803" y="156726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6">
            <a:extLst>
              <a:ext uri="{FF2B5EF4-FFF2-40B4-BE49-F238E27FC236}">
                <a16:creationId xmlns:a16="http://schemas.microsoft.com/office/drawing/2014/main" xmlns="" id="{F66F957D-AE64-4187-90D7-B24F1CC27F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967483" y="208240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0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170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3C039A-3002-3044-A50A-2E87B739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Thanks!!!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581877F4-B3FC-0D4A-9E3C-667CED073F3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Delaware Dance Education Organization in Collaboration with the Partnership for Arts &amp; Culture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3B2D7B-48D4-1A4B-9EC4-CA0281FFE5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11A8D8A-30A1-5848-B90D-FF8EEF36E1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528391" y="2415699"/>
            <a:ext cx="4301284" cy="31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6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8D1AA55E-40D5-461B-A5A8-4AE8AAB71B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6ED39-15DA-3A41-8465-A27A8F7C5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776" y="1336390"/>
            <a:ext cx="6190412" cy="1182927"/>
          </a:xfrm>
        </p:spPr>
        <p:txBody>
          <a:bodyPr anchor="b">
            <a:normAutofit/>
          </a:bodyPr>
          <a:lstStyle/>
          <a:p>
            <a:endParaRPr lang="en-US" sz="540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EB498BD-8089-4626-91EA-4978EBEF5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BFE897-358D-B145-BBF1-4FE5F87E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776" y="2829330"/>
            <a:ext cx="6190412" cy="3344459"/>
          </a:xfrm>
        </p:spPr>
        <p:txBody>
          <a:bodyPr anchor="t">
            <a:normAutofit/>
          </a:bodyPr>
          <a:lstStyle/>
          <a:p>
            <a:r>
              <a:rPr lang="en-US" b="1" i="1" dirty="0"/>
              <a:t>Becoming antiracist requires every individual to choose every day to think, act and advocate for equality, which will require changing systems and policies that may have gone unexamined for a long time.</a:t>
            </a:r>
          </a:p>
          <a:p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FCC282F-4656-CD4C-97FD-4BE9475274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2" r="29740" b="2"/>
          <a:stretch/>
        </p:blipFill>
        <p:spPr>
          <a:xfrm>
            <a:off x="8706914" y="2920468"/>
            <a:ext cx="3012696" cy="3012696"/>
          </a:xfrm>
          <a:custGeom>
            <a:avLst/>
            <a:gdLst/>
            <a:ahLst/>
            <a:cxnLst/>
            <a:rect l="l" t="t" r="r" b="b"/>
            <a:pathLst>
              <a:path w="2457864" h="2457864">
                <a:moveTo>
                  <a:pt x="1228932" y="0"/>
                </a:moveTo>
                <a:cubicBezTo>
                  <a:pt x="1907652" y="0"/>
                  <a:pt x="2457864" y="550212"/>
                  <a:pt x="2457864" y="1228932"/>
                </a:cubicBezTo>
                <a:cubicBezTo>
                  <a:pt x="2457864" y="1907652"/>
                  <a:pt x="1907652" y="2457864"/>
                  <a:pt x="1228932" y="2457864"/>
                </a:cubicBezTo>
                <a:cubicBezTo>
                  <a:pt x="550212" y="2457864"/>
                  <a:pt x="0" y="1907652"/>
                  <a:pt x="0" y="1228932"/>
                </a:cubicBezTo>
                <a:cubicBezTo>
                  <a:pt x="0" y="550212"/>
                  <a:pt x="550212" y="0"/>
                  <a:pt x="1228932" y="0"/>
                </a:cubicBezTo>
                <a:close/>
              </a:path>
            </a:pathLst>
          </a:custGeom>
        </p:spPr>
      </p:pic>
      <p:sp>
        <p:nvSpPr>
          <p:cNvPr id="25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6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17B0D-E133-4EA7-9C2C-AC0BA905F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B09D8F-5F18-44E9-989C-750C2C6DD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40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Authentically bringing traditionally excluded individuals and/or groups into processes, activities, and decision/policy making in a way that shares power. </a:t>
            </a:r>
            <a:endParaRPr lang="en-US" sz="4000"/>
          </a:p>
          <a:p>
            <a:pPr marL="0" indent="0">
              <a:buNone/>
            </a:pPr>
            <a:r>
              <a:rPr lang="en-US" sz="4000" dirty="0">
                <a:ea typeface="+mn-lt"/>
                <a:cs typeface="+mn-lt"/>
              </a:rPr>
              <a:t> 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133299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121FB-6D8B-4B6C-92BF-C932A05E2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Dance Scholar: </a:t>
            </a:r>
            <a:r>
              <a:rPr lang="en-US" sz="3600" dirty="0" err="1"/>
              <a:t>Nyama</a:t>
            </a:r>
            <a:r>
              <a:rPr lang="en-US" sz="3600" dirty="0"/>
              <a:t> McCarthy-Brown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51BEB8-9ED4-47DC-B2F1-5B5238E6F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ea typeface="+mn-lt"/>
                <a:cs typeface="+mn-lt"/>
              </a:rPr>
              <a:t>Critical Dance Pedagogy: thinking about what/who is supported in our studios?  And what/who is not. </a:t>
            </a:r>
            <a:endParaRPr lang="en-US" b="1"/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Culturally Relevant Teaching: teaching that affirms and celebrates the identities and cultures of the students in the room. </a:t>
            </a:r>
          </a:p>
          <a:p>
            <a:pPr marL="0" indent="0">
              <a:buNone/>
            </a:pPr>
            <a:endParaRPr lang="en-U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    </a:t>
            </a:r>
            <a:endParaRPr lang="en-US" b="1"/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  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33227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106E0-1716-8E4D-A973-76937862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76735-D956-B248-8142-90FAF3109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We are a part of a Groundswell Movement in American History. The illumination of racial inequities revealed through the Black Lives Matter (BLM) Movement, has touched all aspects of our lives. As dance educators, we have a responsibility to acknowledge and rectify our prejudicial behaviors and a responsibility to our students to demonstrate how dance can both communicate their pain and help them heal. 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B17B41-4E22-124D-A4DD-0AA7B7F0B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 to the Series</a:t>
            </a:r>
          </a:p>
        </p:txBody>
      </p:sp>
    </p:spTree>
    <p:extLst>
      <p:ext uri="{BB962C8B-B14F-4D97-AF65-F5344CB8AC3E}">
        <p14:creationId xmlns:p14="http://schemas.microsoft.com/office/powerpoint/2010/main" val="2340952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033C2E-1977-40BD-8194-FFAA92F5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Workshop 2: A Pathway to Understanding and Healing: Exclusivity and Racism in Dance  August 13,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2805630-4C19-4EFD-A09A-6A32A706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1698818" y="7117080"/>
            <a:ext cx="5281102" cy="3423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9A18759-B9AA-49AB-A320-92AF51051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41A82EA-6DCE-481E-A52B-94F31EADAD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985" y="5453183"/>
            <a:ext cx="9008595" cy="706219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Attendees will write/dance their stories – Empathize with being an “other”</a:t>
            </a:r>
          </a:p>
        </p:txBody>
      </p:sp>
      <p:pic>
        <p:nvPicPr>
          <p:cNvPr id="9" name="Picture 8" descr="A picture containing water, front, large, television&#10;&#10;Description automatically generated">
            <a:extLst>
              <a:ext uri="{FF2B5EF4-FFF2-40B4-BE49-F238E27FC236}">
                <a16:creationId xmlns:a16="http://schemas.microsoft.com/office/drawing/2014/main" xmlns="" id="{F7C415DC-9060-1B4A-B26D-7828EC8C5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414" y="42541"/>
            <a:ext cx="4968337" cy="331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33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072FA2-5B67-D142-944A-12E10F5E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083" y="4657792"/>
            <a:ext cx="501455" cy="515826"/>
          </a:xfrm>
        </p:spPr>
        <p:txBody>
          <a:bodyPr>
            <a:normAutofit/>
          </a:bodyPr>
          <a:lstStyle/>
          <a:p>
            <a:endParaRPr lang="en-US" sz="2700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0F9877D-949F-FD43-9001-E8748113A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8479" y="7042487"/>
            <a:ext cx="2616158" cy="3842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8C99F0-DEA4-B945-B885-019415F32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1783933-C9E0-9649-951D-1813BD4B7D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C0692746-3BC8-3F4A-A673-D03B0ACF4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6764" y="5447925"/>
            <a:ext cx="9711396" cy="127354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Workshop 3: Taking it to the Next Level: Jazz Dance for the Curious Dance Teacher August 20, 2020</a:t>
            </a:r>
            <a:endParaRPr lang="en-US" sz="2400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DC24CE14-F134-DD46-8768-850A4B3CF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0" y="-63708"/>
            <a:ext cx="1905000" cy="3517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6F94BC-3EDA-B745-B8BC-FA6116864182}"/>
              </a:ext>
            </a:extLst>
          </p:cNvPr>
          <p:cNvSpPr txBox="1"/>
          <p:nvPr/>
        </p:nvSpPr>
        <p:spPr>
          <a:xfrm>
            <a:off x="1698819" y="370394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koinovacance.org/blog/?p=256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5" name="Picture 14" descr="A picture containing dark, legs, computer, bed&#10;&#10;Description automatically generated">
            <a:extLst>
              <a:ext uri="{FF2B5EF4-FFF2-40B4-BE49-F238E27FC236}">
                <a16:creationId xmlns:a16="http://schemas.microsoft.com/office/drawing/2014/main" xmlns="" id="{5A2F8C17-383E-8D4D-9D75-E61AFE9F7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2870104" y="171242"/>
            <a:ext cx="3810000" cy="1524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89EF25A-552A-144D-926F-09D43EFFF2FB}"/>
              </a:ext>
            </a:extLst>
          </p:cNvPr>
          <p:cNvSpPr txBox="1"/>
          <p:nvPr/>
        </p:nvSpPr>
        <p:spPr>
          <a:xfrm>
            <a:off x="2870104" y="2379822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order.uprintinvitations.com/Invitations-Boys/Hip-Hop-Dance-Birthday-Invitation.ht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21" name="Picture 20" descr="A picture containing light, drawing&#10;&#10;Description automatically generated">
            <a:extLst>
              <a:ext uri="{FF2B5EF4-FFF2-40B4-BE49-F238E27FC236}">
                <a16:creationId xmlns:a16="http://schemas.microsoft.com/office/drawing/2014/main" xmlns="" id="{A29CF7DD-6ACB-CB44-B95A-B83A13FCA0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5740208" y="2429598"/>
            <a:ext cx="3810000" cy="1524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538F12E-F1C9-AD42-8616-9F586D838981}"/>
              </a:ext>
            </a:extLst>
          </p:cNvPr>
          <p:cNvSpPr txBox="1"/>
          <p:nvPr/>
        </p:nvSpPr>
        <p:spPr>
          <a:xfrm>
            <a:off x="8382000" y="4059719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order.uprintinvitations.com/Invitations-Boys/Hip-Hop-Dance-Birthday-Invitation.ht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24" name="Picture 23" descr="A picture containing colorful, cake, wire, table&#10;&#10;Description automatically generated">
            <a:extLst>
              <a:ext uri="{FF2B5EF4-FFF2-40B4-BE49-F238E27FC236}">
                <a16:creationId xmlns:a16="http://schemas.microsoft.com/office/drawing/2014/main" xmlns="" id="{DFEF59A3-198B-8948-A597-03857A447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10291150" y="33128"/>
            <a:ext cx="1904999" cy="230716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9886C24-1F89-0D47-AC79-732E2D3ABB3F}"/>
              </a:ext>
            </a:extLst>
          </p:cNvPr>
          <p:cNvSpPr txBox="1"/>
          <p:nvPr/>
        </p:nvSpPr>
        <p:spPr>
          <a:xfrm>
            <a:off x="3581685" y="4426980"/>
            <a:ext cx="14448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1" tooltip="https://commons.wikimedia.org/wiki/File:Bulinya_-_Dance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2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52153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05A82C-B9C6-B349-B5D6-9125A322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10487024" y="4473332"/>
            <a:ext cx="157164" cy="369332"/>
          </a:xfrm>
        </p:spPr>
        <p:txBody>
          <a:bodyPr>
            <a:normAutofit fontScale="90000"/>
          </a:bodyPr>
          <a:lstStyle/>
          <a:p>
            <a:endParaRPr lang="en-US" sz="2700" dirty="0">
              <a:solidFill>
                <a:srgbClr val="002060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C7E3E26-4DC2-5447-B698-CD102951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77CBD17-A259-D941-B969-960DBF4DC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7C351A8-4D60-2D4E-899E-74FC6A8CE6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AF835B64-5EC9-4148-A88D-F12B855FA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8820" y="5199062"/>
            <a:ext cx="9384760" cy="10308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solidFill>
                  <a:srgbClr val="002060"/>
                </a:solidFill>
                <a:highlight>
                  <a:srgbClr val="FFFF00"/>
                </a:highlight>
              </a:rPr>
              <a:t>Workshop 4: Ballroom Dance:  A Lens for </a:t>
            </a:r>
            <a:r>
              <a:rPr lang="en-US" sz="3200">
                <a:solidFill>
                  <a:srgbClr val="002060"/>
                </a:solidFill>
                <a:highlight>
                  <a:srgbClr val="FFFF00"/>
                </a:highlight>
              </a:rPr>
              <a:t>Discovering and Honoring our African Roots August 27, 2020</a:t>
            </a:r>
            <a:endParaRPr lang="en-US" sz="32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A8D928-C53B-AD42-9E5E-0AF3CDA2E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211763" y="567476"/>
            <a:ext cx="2908006" cy="21677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341003-ED24-B346-A2DA-4034046388A7}"/>
              </a:ext>
            </a:extLst>
          </p:cNvPr>
          <p:cNvSpPr txBox="1"/>
          <p:nvPr/>
        </p:nvSpPr>
        <p:spPr>
          <a:xfrm>
            <a:off x="5211762" y="2185988"/>
            <a:ext cx="1817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Cakewalk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1" name="Picture 10" descr="A picture containing food, drawing&#10;&#10;Description automatically generated">
            <a:extLst>
              <a:ext uri="{FF2B5EF4-FFF2-40B4-BE49-F238E27FC236}">
                <a16:creationId xmlns:a16="http://schemas.microsoft.com/office/drawing/2014/main" xmlns="" id="{43C4E611-9007-7B46-93C2-30AAE37A5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0" y="50278"/>
            <a:ext cx="3238500" cy="1155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216ECE-2536-AF45-BDF9-04C0CF78863F}"/>
              </a:ext>
            </a:extLst>
          </p:cNvPr>
          <p:cNvSpPr txBox="1"/>
          <p:nvPr/>
        </p:nvSpPr>
        <p:spPr>
          <a:xfrm>
            <a:off x="0" y="1205978"/>
            <a:ext cx="3238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fi.wikipedia.org/wiki/Mambo_Open_Sourc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4" name="Picture 13" descr="A picture containing clock&#10;&#10;Description automatically generated">
            <a:extLst>
              <a:ext uri="{FF2B5EF4-FFF2-40B4-BE49-F238E27FC236}">
                <a16:creationId xmlns:a16="http://schemas.microsoft.com/office/drawing/2014/main" xmlns="" id="{532438C0-BB54-274F-A530-EFEA69BD59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tretch>
            <a:fillRect/>
          </a:stretch>
        </p:blipFill>
        <p:spPr>
          <a:xfrm>
            <a:off x="9212910" y="2851977"/>
            <a:ext cx="1143000" cy="1371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7B21645-E45B-C84A-8688-E9099C69D4D4}"/>
              </a:ext>
            </a:extLst>
          </p:cNvPr>
          <p:cNvSpPr txBox="1"/>
          <p:nvPr/>
        </p:nvSpPr>
        <p:spPr>
          <a:xfrm>
            <a:off x="10868025" y="419668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en.wikipedia.org/wiki/Rhumba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7" name="Picture 16" descr="A picture containing person, green, person, game&#10;&#10;Description automatically generated">
            <a:extLst>
              <a:ext uri="{FF2B5EF4-FFF2-40B4-BE49-F238E27FC236}">
                <a16:creationId xmlns:a16="http://schemas.microsoft.com/office/drawing/2014/main" xmlns="" id="{A4BB30FF-6656-4343-AD5B-922ABFADCF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xmlns="" r:id="rId10"/>
              </a:ext>
            </a:extLst>
          </a:blip>
          <a:stretch>
            <a:fillRect/>
          </a:stretch>
        </p:blipFill>
        <p:spPr>
          <a:xfrm>
            <a:off x="36707" y="2065572"/>
            <a:ext cx="4164477" cy="2471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0E3A441-FF93-9C47-8B67-80C790586018}"/>
              </a:ext>
            </a:extLst>
          </p:cNvPr>
          <p:cNvSpPr txBox="1"/>
          <p:nvPr/>
        </p:nvSpPr>
        <p:spPr>
          <a:xfrm>
            <a:off x="36707" y="4684946"/>
            <a:ext cx="28035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s://www.knightfoundation.org/grants/2014998022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58DE4C6-5BA4-5B4B-8D3E-87AE354B5F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0287000" y="52514"/>
            <a:ext cx="1905000" cy="2463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E9E0C31-6966-944A-A689-A482B321C7FF}"/>
              </a:ext>
            </a:extLst>
          </p:cNvPr>
          <p:cNvSpPr txBox="1"/>
          <p:nvPr/>
        </p:nvSpPr>
        <p:spPr>
          <a:xfrm>
            <a:off x="10287000" y="251631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3" tooltip="https://flickr.com/photos/invitesbybubbles/558714574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24570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3F1F83-B9C8-044E-9669-2076C6522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243841"/>
            <a:ext cx="9067799" cy="12649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Solos @ Home Project</a:t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CC2FD0C-5B37-5E42-9882-0A704160B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7333"/>
            <a:ext cx="11993880" cy="5776826"/>
          </a:xfrm>
        </p:spPr>
        <p:txBody>
          <a:bodyPr>
            <a:normAutofit fontScale="92500" lnSpcReduction="20000"/>
          </a:bodyPr>
          <a:lstStyle/>
          <a:p>
            <a:r>
              <a:rPr lang="en-US" sz="2300" b="1" dirty="0"/>
              <a:t>Create a solo based on one of the topics included in the workshop series.</a:t>
            </a:r>
          </a:p>
          <a:p>
            <a:r>
              <a:rPr lang="en-US" sz="2300" b="1" dirty="0"/>
              <a:t>For example, a solo could be based on a personal story.</a:t>
            </a:r>
          </a:p>
          <a:p>
            <a:endParaRPr lang="en-US" sz="2300" b="1" dirty="0"/>
          </a:p>
          <a:p>
            <a:r>
              <a:rPr lang="en-US" sz="2300" b="1" dirty="0"/>
              <a:t>Time limit – 2 minutes – no lyrics  (spoken word acceptable)</a:t>
            </a:r>
          </a:p>
          <a:p>
            <a:r>
              <a:rPr lang="en-US" sz="2300" b="1" u="sng" dirty="0"/>
              <a:t>Criteria:</a:t>
            </a:r>
          </a:p>
          <a:p>
            <a:pPr lvl="0"/>
            <a:r>
              <a:rPr lang="en-US" sz="2300" b="1" dirty="0"/>
              <a:t>1.    Connection to the content of the webinars</a:t>
            </a:r>
          </a:p>
          <a:p>
            <a:pPr lvl="0"/>
            <a:r>
              <a:rPr lang="en-US" sz="2300" b="1" dirty="0"/>
              <a:t>2.    Clear interpretation of a theme</a:t>
            </a:r>
          </a:p>
          <a:p>
            <a:pPr lvl="0"/>
            <a:r>
              <a:rPr lang="en-US" sz="2300" b="1" dirty="0"/>
              <a:t>3.    Composition - elements</a:t>
            </a:r>
          </a:p>
          <a:p>
            <a:r>
              <a:rPr lang="en-US" sz="2300" b="1" dirty="0"/>
              <a:t> </a:t>
            </a:r>
          </a:p>
          <a:p>
            <a:r>
              <a:rPr lang="en-US" sz="2300" b="1" dirty="0"/>
              <a:t>Submissions Due - 10/20/</a:t>
            </a:r>
            <a:r>
              <a:rPr lang="en-US" sz="2300" b="1" dirty="0" smtClean="0"/>
              <a:t>2020 via YouTube or </a:t>
            </a:r>
            <a:r>
              <a:rPr lang="en-US" sz="2300" b="1" dirty="0" err="1" smtClean="0"/>
              <a:t>Vimeo</a:t>
            </a:r>
            <a:r>
              <a:rPr lang="en-US" sz="2300" b="1" dirty="0" smtClean="0"/>
              <a:t> link</a:t>
            </a:r>
            <a:endParaRPr lang="en-US" sz="2300" b="1" dirty="0"/>
          </a:p>
          <a:p>
            <a:r>
              <a:rPr lang="en-US" sz="2300" b="1" dirty="0" smtClean="0"/>
              <a:t>Submission</a:t>
            </a:r>
            <a:r>
              <a:rPr lang="en-US" sz="2300" b="1" dirty="0" smtClean="0"/>
              <a:t> </a:t>
            </a:r>
            <a:r>
              <a:rPr lang="en-US" sz="2300" b="1" dirty="0" smtClean="0"/>
              <a:t>F</a:t>
            </a:r>
            <a:r>
              <a:rPr lang="en-US" sz="2300" b="1" dirty="0" smtClean="0"/>
              <a:t>ee - $10</a:t>
            </a:r>
          </a:p>
          <a:p>
            <a:r>
              <a:rPr lang="en-US" sz="2300" b="1" dirty="0" smtClean="0"/>
              <a:t>Virtual Showcase </a:t>
            </a:r>
            <a:r>
              <a:rPr lang="mr-IN" sz="2300" b="1" dirty="0" smtClean="0"/>
              <a:t>–</a:t>
            </a:r>
            <a:r>
              <a:rPr lang="en-US" sz="2300" b="1" smtClean="0"/>
              <a:t> 11/12/2020</a:t>
            </a:r>
            <a:endParaRPr lang="en-US" sz="2300" b="1" dirty="0"/>
          </a:p>
          <a:p>
            <a:r>
              <a:rPr lang="en-US" sz="2300" b="1" dirty="0"/>
              <a:t> </a:t>
            </a:r>
          </a:p>
          <a:p>
            <a:r>
              <a:rPr lang="en-US" sz="2300" b="1" dirty="0"/>
              <a:t>First, Second and Third place Winners</a:t>
            </a:r>
          </a:p>
          <a:p>
            <a:r>
              <a:rPr lang="en-US" sz="2300" b="1" dirty="0"/>
              <a:t> </a:t>
            </a:r>
          </a:p>
          <a:p>
            <a:pPr lvl="0"/>
            <a:r>
              <a:rPr lang="en-US" sz="2300" b="1" dirty="0"/>
              <a:t>·       Registration information forthcoming</a:t>
            </a:r>
          </a:p>
          <a:p>
            <a:pPr lvl="0"/>
            <a:r>
              <a:rPr lang="en-US" sz="2300" b="1" dirty="0"/>
              <a:t>·       Donations are welcome</a:t>
            </a:r>
          </a:p>
          <a:p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70075B05-1A95-4C48-BBF1-DBA05A183B4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 flipH="1" flipV="1">
            <a:off x="-1737360" y="1166226"/>
            <a:ext cx="1737360" cy="11393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4608CDD-0F15-2A4A-80B9-B2DBCFDFF3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7251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629</Words>
  <Application>Microsoft Macintosh PowerPoint</Application>
  <PresentationFormat>Custom</PresentationFormat>
  <Paragraphs>80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GradientVTI</vt:lpstr>
      <vt:lpstr>Groundswell:  Dance as A Force for Social Change</vt:lpstr>
      <vt:lpstr>PowerPoint Presentation</vt:lpstr>
      <vt:lpstr>Inclusion</vt:lpstr>
      <vt:lpstr>Dance Scholar: Nyama McCarthy-Brown</vt:lpstr>
      <vt:lpstr>Workshop 1</vt:lpstr>
      <vt:lpstr>Workshop 2: A Pathway to Understanding and Healing: Exclusivity and Racism in Dance  August 13, 2020</vt:lpstr>
      <vt:lpstr>PowerPoint Presentation</vt:lpstr>
      <vt:lpstr>PowerPoint Presentation</vt:lpstr>
      <vt:lpstr>Solos @ Home Project  </vt:lpstr>
      <vt:lpstr>Recognizing Systematic Racism in Dance Seattledance.com</vt:lpstr>
      <vt:lpstr>Questions to Discuss via Poll and Small Groups</vt:lpstr>
      <vt:lpstr>PowerPoint Presentation</vt:lpstr>
      <vt:lpstr>Thanks!!!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Groundswell:  Dance as A Force for Social Change</dc:title>
  <dc:creator>Overby, Lynnette</dc:creator>
  <cp:lastModifiedBy>Ann-Thomas Moffett</cp:lastModifiedBy>
  <cp:revision>71</cp:revision>
  <dcterms:created xsi:type="dcterms:W3CDTF">2020-07-30T13:09:08Z</dcterms:created>
  <dcterms:modified xsi:type="dcterms:W3CDTF">2020-08-10T15:19:33Z</dcterms:modified>
</cp:coreProperties>
</file>